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74" r:id="rId8"/>
    <p:sldId id="263" r:id="rId9"/>
    <p:sldId id="264" r:id="rId10"/>
    <p:sldId id="265" r:id="rId11"/>
    <p:sldId id="273" r:id="rId12"/>
    <p:sldId id="275" r:id="rId13"/>
    <p:sldId id="276" r:id="rId14"/>
    <p:sldId id="277" r:id="rId15"/>
    <p:sldId id="278" r:id="rId16"/>
    <p:sldId id="279" r:id="rId17"/>
    <p:sldId id="280" r:id="rId18"/>
    <p:sldId id="266" r:id="rId19"/>
    <p:sldId id="267" r:id="rId20"/>
    <p:sldId id="268" r:id="rId21"/>
    <p:sldId id="269" r:id="rId22"/>
    <p:sldId id="270" r:id="rId23"/>
    <p:sldId id="2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746FA-3264-40E0-A423-9D9B02EEA78F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F13E1-DC04-42E5-B2EA-9E1740F9A6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70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3A14DDF-AB80-4B59-BBCC-BBC04F33C5B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C5F6C-38B3-4AC3-B6A5-EBB8EA67A9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21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F6264F-9DA2-4551-9032-63A9EE46B2C1}" type="datetimeFigureOut">
              <a:rPr lang="en-US" smtClean="0"/>
              <a:t>12/22/2011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D9B94A0-FF1E-4E72-8EE8-FEB9B9E78DEB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74976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1524000" y="2057400"/>
            <a:ext cx="65786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1 million hospitalized patients in the U.S.</a:t>
            </a:r>
          </a:p>
          <a:p>
            <a:pPr algn="ctr"/>
            <a:r>
              <a:rPr lang="en-US" sz="2800" dirty="0"/>
              <a:t>16 doses of medication daily each</a:t>
            </a:r>
          </a:p>
          <a:p>
            <a:pPr algn="ctr"/>
            <a:r>
              <a:rPr lang="en-US" sz="2800" dirty="0"/>
              <a:t>16 million doses per day</a:t>
            </a:r>
          </a:p>
          <a:p>
            <a:pPr algn="ctr"/>
            <a:r>
              <a:rPr lang="en-US" sz="2800" dirty="0"/>
              <a:t>2% medication rate</a:t>
            </a:r>
          </a:p>
          <a:p>
            <a:pPr algn="ctr"/>
            <a:r>
              <a:rPr lang="en-US" sz="2800" dirty="0"/>
              <a:t>320,000 medication errors daily</a:t>
            </a:r>
          </a:p>
        </p:txBody>
      </p:sp>
      <p:pic>
        <p:nvPicPr>
          <p:cNvPr id="17411" name="Picture 5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6096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6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304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2192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8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971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9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9144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0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1143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1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209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2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3048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3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4191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4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51816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1" name="Picture 15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43434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2" name="Picture 16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3434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17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0400" y="4495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8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77000" y="5334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5" name="Picture 19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304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6" name="Picture 20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733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7" name="Picture 21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5334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8" name="Picture 22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54864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9" name="Picture 23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0" y="56388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0" name="Picture 24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3200" y="54102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1" name="Picture 25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4191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2" name="Picture 26" descr="j02353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143000"/>
            <a:ext cx="914400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3" name="Text Box 27"/>
          <p:cNvSpPr txBox="1">
            <a:spLocks noChangeArrowheads="1"/>
          </p:cNvSpPr>
          <p:nvPr/>
        </p:nvSpPr>
        <p:spPr bwMode="auto">
          <a:xfrm>
            <a:off x="7772400" y="6400800"/>
            <a:ext cx="1366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000" i="1" dirty="0">
                <a:latin typeface="Times New Roman" pitchFamily="18" charset="0"/>
              </a:rPr>
              <a:t>Prof. Rene T. Domingo</a:t>
            </a:r>
          </a:p>
          <a:p>
            <a:pPr algn="ctr"/>
            <a:r>
              <a:rPr lang="en-US" sz="1000" i="1" dirty="0">
                <a:latin typeface="Times New Roman" pitchFamily="18" charset="0"/>
              </a:rPr>
              <a:t>www.rtdonline.com</a:t>
            </a:r>
          </a:p>
        </p:txBody>
      </p:sp>
    </p:spTree>
    <p:extLst>
      <p:ext uri="{BB962C8B-B14F-4D97-AF65-F5344CB8AC3E}">
        <p14:creationId xmlns:p14="http://schemas.microsoft.com/office/powerpoint/2010/main" val="383348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489825" cy="839788"/>
          </a:xfrm>
        </p:spPr>
        <p:txBody>
          <a:bodyPr/>
          <a:lstStyle/>
          <a:p>
            <a:pPr algn="r" eaLnBrk="1" hangingPunct="1"/>
            <a:r>
              <a:rPr lang="fa-IR" smtClean="0"/>
              <a:t>عوارض اتفاقات ناخواسته</a:t>
            </a:r>
            <a:endParaRPr lang="en-US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1989138"/>
            <a:ext cx="7550150" cy="4464198"/>
          </a:xfrm>
        </p:spPr>
        <p:txBody>
          <a:bodyPr>
            <a:normAutofit fontScale="92500" lnSpcReduction="10000"/>
          </a:bodyPr>
          <a:lstStyle/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44000 تا 98000 مرگ در سال در آمریکا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هشتمین علت مرگ و میر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37 میلیارد دلار خسارت مالی در آمریکا</a:t>
            </a:r>
            <a:endParaRPr lang="en-US" sz="2600" b="1" dirty="0" smtClean="0"/>
          </a:p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850000 آسیب در سال در انگلستان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1 تا 2 میلیارد پوند خسارت مالی در انگلستان</a:t>
            </a:r>
          </a:p>
          <a:p>
            <a:pPr algn="r" rtl="1" eaLnBrk="1" hangingPunct="1">
              <a:lnSpc>
                <a:spcPct val="150000"/>
              </a:lnSpc>
            </a:pPr>
            <a:r>
              <a:rPr lang="fa-IR" sz="2600" b="1" dirty="0" smtClean="0"/>
              <a:t>هزینه های نامحسوس فراوان برای بیمار و اطرافیان</a:t>
            </a:r>
            <a:endParaRPr lang="en-US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3829772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7543800" cy="809203"/>
          </a:xfrm>
        </p:spPr>
        <p:txBody>
          <a:bodyPr/>
          <a:lstStyle/>
          <a:p>
            <a:pPr algn="ctr" rtl="1" eaLnBrk="1" hangingPunct="1">
              <a:lnSpc>
                <a:spcPct val="80000"/>
              </a:lnSpc>
            </a:pPr>
            <a:r>
              <a:rPr lang="fa-IR" sz="2800" dirty="0" smtClean="0">
                <a:solidFill>
                  <a:srgbClr val="0000FF"/>
                </a:solidFill>
              </a:rPr>
              <a:t>اتفاقات مربوط به عمل های جراحی</a:t>
            </a:r>
            <a:endParaRPr lang="fa-IR" sz="2800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60363" y="1719263"/>
            <a:ext cx="5364162" cy="4411662"/>
          </a:xfrm>
        </p:spPr>
        <p:txBody>
          <a:bodyPr>
            <a:normAutofit fontScale="92500" lnSpcReduction="10000"/>
          </a:bodyPr>
          <a:lstStyle/>
          <a:p>
            <a:pPr algn="r" rtl="1" eaLnBrk="1" hangingPunct="1">
              <a:lnSpc>
                <a:spcPct val="80000"/>
              </a:lnSpc>
            </a:pPr>
            <a:r>
              <a:rPr lang="fa-IR" sz="2800" b="1" smtClean="0"/>
              <a:t>انجام عمل در موضع غلط</a:t>
            </a:r>
          </a:p>
          <a:p>
            <a:pPr algn="r" rtl="1" eaLnBrk="1" hangingPunct="1">
              <a:lnSpc>
                <a:spcPct val="80000"/>
              </a:lnSpc>
            </a:pPr>
            <a:r>
              <a:rPr lang="fa-IR" sz="2800" b="1" smtClean="0"/>
              <a:t>انجام عمل روی بیمار دیگر</a:t>
            </a:r>
          </a:p>
          <a:p>
            <a:pPr algn="r" rtl="1" eaLnBrk="1" hangingPunct="1">
              <a:lnSpc>
                <a:spcPct val="80000"/>
              </a:lnSpc>
            </a:pPr>
            <a:r>
              <a:rPr lang="fa-IR" sz="2800" b="1" smtClean="0"/>
              <a:t> استفاده از تکنیک غلط</a:t>
            </a:r>
          </a:p>
          <a:p>
            <a:pPr algn="r" rtl="1" eaLnBrk="1" hangingPunct="1">
              <a:lnSpc>
                <a:spcPct val="80000"/>
              </a:lnSpc>
            </a:pPr>
            <a:r>
              <a:rPr lang="fa-IR" sz="2800" b="1" smtClean="0"/>
              <a:t>عوارض پس از عمل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عفونت و آبسه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آمبولی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سکته </a:t>
            </a:r>
            <a:r>
              <a:rPr lang="en-US" sz="2800" b="1" smtClean="0"/>
              <a:t>MI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نارسائی کلیه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عوارض بیهوشی (مثل عفونت ریه)</a:t>
            </a:r>
          </a:p>
          <a:p>
            <a:pPr marL="742950" lvl="1" indent="-285750" algn="r" rtl="1" eaLnBrk="1" hangingPunct="1">
              <a:lnSpc>
                <a:spcPct val="80000"/>
              </a:lnSpc>
            </a:pPr>
            <a:r>
              <a:rPr lang="fa-IR" sz="2800" b="1" smtClean="0"/>
              <a:t>... </a:t>
            </a:r>
            <a:endParaRPr lang="en-GB" sz="2800" b="1" smtClean="0"/>
          </a:p>
        </p:txBody>
      </p:sp>
      <p:pic>
        <p:nvPicPr>
          <p:cNvPr id="11268" name="Picture 4" descr="safety_foc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11863" y="1773238"/>
            <a:ext cx="2730500" cy="4298950"/>
          </a:xfrm>
          <a:noFill/>
        </p:spPr>
      </p:pic>
    </p:spTree>
    <p:extLst>
      <p:ext uri="{BB962C8B-B14F-4D97-AF65-F5344CB8AC3E}">
        <p14:creationId xmlns:p14="http://schemas.microsoft.com/office/powerpoint/2010/main" val="32999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9325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</a:pPr>
            <a:r>
              <a:rPr lang="fa-IR" sz="4000" smtClean="0">
                <a:solidFill>
                  <a:srgbClr val="0000FF"/>
                </a:solidFill>
              </a:rPr>
              <a:t>اتفاقات مربوط به تشخیص: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63725"/>
            <a:ext cx="4259263" cy="3941763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</a:pPr>
            <a:r>
              <a:rPr lang="fa-IR" sz="3200" b="1" smtClean="0"/>
              <a:t>عدم تشخیص</a:t>
            </a:r>
          </a:p>
          <a:p>
            <a:pPr algn="r" rtl="1" eaLnBrk="1" hangingPunct="1">
              <a:lnSpc>
                <a:spcPct val="80000"/>
              </a:lnSpc>
            </a:pPr>
            <a:r>
              <a:rPr lang="fa-IR" sz="3200" b="1" smtClean="0"/>
              <a:t>تاخیر در تشخیص</a:t>
            </a:r>
          </a:p>
          <a:p>
            <a:pPr algn="r" rtl="1" eaLnBrk="1" hangingPunct="1">
              <a:lnSpc>
                <a:spcPct val="80000"/>
              </a:lnSpc>
            </a:pPr>
            <a:r>
              <a:rPr lang="fa-IR" sz="3200" b="1" smtClean="0"/>
              <a:t>تشخیص غلط</a:t>
            </a:r>
          </a:p>
        </p:txBody>
      </p:sp>
      <p:pic>
        <p:nvPicPr>
          <p:cNvPr id="13316" name="Picture 4" descr="ppt business stri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3556992"/>
            <a:ext cx="4038600" cy="736203"/>
          </a:xfrm>
          <a:noFill/>
        </p:spPr>
      </p:pic>
    </p:spTree>
    <p:extLst>
      <p:ext uri="{BB962C8B-B14F-4D97-AF65-F5344CB8AC3E}">
        <p14:creationId xmlns:p14="http://schemas.microsoft.com/office/powerpoint/2010/main" val="238957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489825" cy="839788"/>
          </a:xfrm>
        </p:spPr>
        <p:txBody>
          <a:bodyPr/>
          <a:lstStyle/>
          <a:p>
            <a:pPr algn="r" eaLnBrk="1" hangingPunct="1"/>
            <a:r>
              <a:rPr lang="fa-IR" sz="2800" dirty="0" smtClean="0"/>
              <a:t>انواع دیگراتفاقات ناخواسته</a:t>
            </a:r>
            <a:endParaRPr lang="en-US" sz="2800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071813" y="1844675"/>
            <a:ext cx="4946650" cy="4608513"/>
          </a:xfrm>
        </p:spPr>
        <p:txBody>
          <a:bodyPr/>
          <a:lstStyle/>
          <a:p>
            <a:pPr algn="r" rtl="1" eaLnBrk="1" hangingPunct="1">
              <a:lnSpc>
                <a:spcPct val="150000"/>
              </a:lnSpc>
            </a:pPr>
            <a:r>
              <a:rPr lang="fa-IR" sz="3200" b="1" dirty="0" smtClean="0"/>
              <a:t>5 تا 45 درصد بیماران بستری دچار زخم بستر می شوند.</a:t>
            </a:r>
            <a:endParaRPr lang="en-US" sz="3200" b="1" dirty="0" smtClean="0"/>
          </a:p>
        </p:txBody>
      </p:sp>
      <p:pic>
        <p:nvPicPr>
          <p:cNvPr id="14340" name="Picture 4" descr="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993900"/>
            <a:ext cx="2460625" cy="172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949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a-IR" smtClean="0">
                <a:cs typeface="Times New Roman" pitchFamily="18" charset="0"/>
              </a:rPr>
              <a:t>بهشتي      بهار 1388</a:t>
            </a:r>
            <a:endParaRPr lang="en-US" smtClean="0">
              <a:cs typeface="Times New Roman" pitchFamily="18" charset="0"/>
            </a:endParaRP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92F91E7-AA01-4432-85AB-1263F0CE089F}" type="slidenum">
              <a:rPr lang="ar-SA" smtClean="0">
                <a:cs typeface="Times New Roman" pitchFamily="18" charset="0"/>
              </a:rPr>
              <a:pPr eaLnBrk="1" hangingPunct="1"/>
              <a:t>15</a:t>
            </a:fld>
            <a:endParaRPr lang="en-GB" smtClean="0">
              <a:cs typeface="Times New Roman" pitchFamily="18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00925" cy="681037"/>
          </a:xfrm>
        </p:spPr>
        <p:txBody>
          <a:bodyPr>
            <a:normAutofit fontScale="90000"/>
          </a:bodyPr>
          <a:lstStyle/>
          <a:p>
            <a:pPr algn="r"/>
            <a:r>
              <a:rPr lang="fa-IR" smtClean="0">
                <a:solidFill>
                  <a:schemeClr val="tx1"/>
                </a:solidFill>
              </a:rPr>
              <a:t>زخم بستر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85750" y="1622425"/>
            <a:ext cx="7643813" cy="4306888"/>
          </a:xfrm>
        </p:spPr>
        <p:txBody>
          <a:bodyPr/>
          <a:lstStyle/>
          <a:p>
            <a:pPr algn="r" rtl="1">
              <a:lnSpc>
                <a:spcPct val="200000"/>
              </a:lnSpc>
            </a:pPr>
            <a:r>
              <a:rPr lang="fa-IR" dirty="0" smtClean="0"/>
              <a:t>6/1 ميليون بيمار در بيمارستان‌هاي ايالت متحده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/>
              <a:t>چهارمين بيماري از نظر هزينه بر بودن در هلند 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/>
              <a:t>2/5% از كل هزينه‌هاي مراقبت‌هاي بهداشتي اسپانيا 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/>
              <a:t>95695 مورد زخم‌هاي فشاري در سال در استراليا</a:t>
            </a:r>
          </a:p>
          <a:p>
            <a:pPr algn="r" rtl="1">
              <a:lnSpc>
                <a:spcPct val="200000"/>
              </a:lnSpc>
            </a:pPr>
            <a:r>
              <a:rPr lang="fa-IR" dirty="0" smtClean="0"/>
              <a:t>2/3 درصد از هزينه‌هاي مراقبت‌هاي بهداشتي در انگلستان</a:t>
            </a:r>
          </a:p>
          <a:p>
            <a:pPr algn="r" rtl="1">
              <a:lnSpc>
                <a:spcPct val="200000"/>
              </a:lnSpc>
              <a:buFont typeface="Wingdings" pitchFamily="2" charset="2"/>
              <a:buNone/>
            </a:pPr>
            <a:endParaRPr lang="fa-IR" dirty="0" smtClean="0"/>
          </a:p>
        </p:txBody>
      </p:sp>
    </p:spTree>
    <p:extLst>
      <p:ext uri="{BB962C8B-B14F-4D97-AF65-F5344CB8AC3E}">
        <p14:creationId xmlns:p14="http://schemas.microsoft.com/office/powerpoint/2010/main" val="424116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489825" cy="839788"/>
          </a:xfrm>
        </p:spPr>
        <p:txBody>
          <a:bodyPr/>
          <a:lstStyle/>
          <a:p>
            <a:pPr algn="r" eaLnBrk="1" hangingPunct="1"/>
            <a:r>
              <a:rPr lang="fa-IR" sz="3200" dirty="0" smtClean="0"/>
              <a:t>انواع دیگراتفاقات ناخواسته</a:t>
            </a:r>
            <a:endParaRPr lang="en-US" sz="32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79512" y="1844675"/>
            <a:ext cx="8640959" cy="4608513"/>
          </a:xfrm>
        </p:spPr>
        <p:txBody>
          <a:bodyPr>
            <a:normAutofit/>
          </a:bodyPr>
          <a:lstStyle/>
          <a:p>
            <a:pPr algn="r" rtl="1" eaLnBrk="1" hangingPunct="1">
              <a:lnSpc>
                <a:spcPct val="150000"/>
              </a:lnSpc>
            </a:pPr>
            <a:r>
              <a:rPr lang="fa-IR" sz="2400" b="1" dirty="0" smtClean="0"/>
              <a:t>5 درصد بیماران بستری دچار افتادن از تخت می شوند.</a:t>
            </a:r>
          </a:p>
          <a:p>
            <a:pPr algn="r" rtl="1" eaLnBrk="1" hangingPunct="1">
              <a:lnSpc>
                <a:spcPct val="150000"/>
              </a:lnSpc>
            </a:pPr>
            <a:endParaRPr lang="fa-IR" sz="2400" b="1" dirty="0" smtClean="0"/>
          </a:p>
          <a:p>
            <a:pPr algn="r" rtl="1" eaLnBrk="1" hangingPunct="1">
              <a:lnSpc>
                <a:spcPct val="150000"/>
              </a:lnSpc>
            </a:pPr>
            <a:r>
              <a:rPr lang="fa-IR" sz="2400" b="1" dirty="0" smtClean="0"/>
              <a:t>شیوع بالای عفونت های بیمارستانی ، عفونت زخم، آبسه و عفونت بعد از عمل و ...</a:t>
            </a:r>
          </a:p>
          <a:p>
            <a:pPr algn="r" rtl="1" eaLnBrk="1" hangingPunct="1">
              <a:lnSpc>
                <a:spcPct val="150000"/>
              </a:lnSpc>
            </a:pPr>
            <a:endParaRPr lang="fa-IR" sz="2400" b="1" dirty="0" smtClean="0"/>
          </a:p>
          <a:p>
            <a:pPr algn="r" rtl="1" eaLnBrk="1" hangingPunct="1">
              <a:lnSpc>
                <a:spcPct val="150000"/>
              </a:lnSpc>
            </a:pPr>
            <a:endParaRPr 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63914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7489825" cy="839788"/>
          </a:xfr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r>
              <a:rPr lang="fa-IR" sz="4000" smtClean="0">
                <a:solidFill>
                  <a:srgbClr val="0000FF"/>
                </a:solidFill>
              </a:rPr>
              <a:t>اتفاقات غیر کلینیکی: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1844674"/>
            <a:ext cx="7550150" cy="4608661"/>
          </a:xfrm>
        </p:spPr>
        <p:txBody>
          <a:bodyPr>
            <a:normAutofit fontScale="85000" lnSpcReduction="10000"/>
          </a:bodyPr>
          <a:lstStyle/>
          <a:p>
            <a:pPr algn="r" rtl="1" eaLnBrk="1" hangingPunct="1">
              <a:lnSpc>
                <a:spcPct val="200000"/>
              </a:lnSpc>
            </a:pPr>
            <a:r>
              <a:rPr lang="fa-IR" sz="3200" b="1" dirty="0" smtClean="0"/>
              <a:t>آتش سوزی</a:t>
            </a:r>
          </a:p>
          <a:p>
            <a:pPr algn="r" rtl="1" eaLnBrk="1" hangingPunct="1">
              <a:lnSpc>
                <a:spcPct val="200000"/>
              </a:lnSpc>
            </a:pPr>
            <a:r>
              <a:rPr lang="fa-IR" sz="3200" b="1" dirty="0" smtClean="0"/>
              <a:t>دزدی</a:t>
            </a:r>
          </a:p>
          <a:p>
            <a:pPr algn="r" rtl="1" eaLnBrk="1" hangingPunct="1">
              <a:lnSpc>
                <a:spcPct val="200000"/>
              </a:lnSpc>
            </a:pPr>
            <a:r>
              <a:rPr lang="fa-IR" sz="3200" b="1" dirty="0" smtClean="0"/>
              <a:t>دعوا </a:t>
            </a:r>
          </a:p>
          <a:p>
            <a:pPr algn="r" rtl="1" eaLnBrk="1" hangingPunct="1">
              <a:lnSpc>
                <a:spcPct val="200000"/>
              </a:lnSpc>
            </a:pPr>
            <a:r>
              <a:rPr lang="fa-IR" sz="3200" b="1" dirty="0" smtClean="0"/>
              <a:t>مزاحمت ها</a:t>
            </a:r>
          </a:p>
          <a:p>
            <a:pPr algn="r" rtl="1" eaLnBrk="1" hangingPunct="1">
              <a:lnSpc>
                <a:spcPct val="200000"/>
              </a:lnSpc>
            </a:pPr>
            <a:r>
              <a:rPr lang="fa-IR" sz="3200" b="1" dirty="0" smtClean="0"/>
              <a:t>غذا 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3550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0"/>
            <a:ext cx="6512511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GB" sz="4400" b="1" u="sng" dirty="0">
                <a:latin typeface="Agency FB" pitchFamily="34" charset="0"/>
                <a:ea typeface="+mn-ea"/>
                <a:cs typeface="+mn-cs"/>
              </a:rPr>
              <a:t>Benefits of Accreditation</a:t>
            </a:r>
            <a:endParaRPr lang="en-US" sz="4400" b="1" u="sng" dirty="0">
              <a:latin typeface="Agency FB" pitchFamily="34" charset="0"/>
              <a:ea typeface="+mn-ea"/>
              <a:cs typeface="+mn-cs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306388" y="1556792"/>
            <a:ext cx="8820150" cy="489654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Shows commitment to quality </a:t>
            </a:r>
            <a:r>
              <a:rPr lang="fa-IR" sz="2400" b="1" dirty="0" smtClean="0">
                <a:latin typeface="Agency FB" pitchFamily="34" charset="0"/>
              </a:rPr>
              <a:t>التزام به کیفیت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Improves communication and collaboration within the organisation</a:t>
            </a:r>
            <a:r>
              <a:rPr lang="fa-IR" sz="2400" b="1" dirty="0" smtClean="0">
                <a:latin typeface="Agency FB" pitchFamily="34" charset="0"/>
              </a:rPr>
              <a:t>            بهبود ارتباطات و همکاری                                   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Promotes team building</a:t>
            </a:r>
            <a:r>
              <a:rPr lang="fa-IR" sz="2400" b="1" dirty="0" smtClean="0">
                <a:latin typeface="Agency FB" pitchFamily="34" charset="0"/>
              </a:rPr>
              <a:t>  ترویج انجام کار تیمی                                           </a:t>
            </a:r>
            <a:r>
              <a:rPr lang="en-US" sz="2400" b="1" dirty="0" smtClean="0">
                <a:latin typeface="Agency FB" pitchFamily="34" charset="0"/>
              </a:rPr>
              <a:t>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Increases credibility</a:t>
            </a:r>
            <a:r>
              <a:rPr lang="fa-IR" sz="2400" b="1" dirty="0" smtClean="0">
                <a:latin typeface="Agency FB" pitchFamily="34" charset="0"/>
              </a:rPr>
              <a:t>افزایش اعتبار                   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Demonstrates accountability</a:t>
            </a:r>
            <a:r>
              <a:rPr lang="fa-IR" sz="2400" b="1" dirty="0" smtClean="0">
                <a:latin typeface="Agency FB" pitchFamily="34" charset="0"/>
              </a:rPr>
              <a:t>مسئولیت پذیری       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Improves productivity</a:t>
            </a:r>
            <a:r>
              <a:rPr lang="fa-IR" sz="2400" b="1" dirty="0" smtClean="0">
                <a:latin typeface="Agency FB" pitchFamily="34" charset="0"/>
              </a:rPr>
              <a:t>افزایش بهره وری            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Agency FB" pitchFamily="34" charset="0"/>
              </a:rPr>
              <a:t>Obtaining advice from surveyors (mentoring)</a:t>
            </a:r>
            <a:r>
              <a:rPr lang="fa-IR" sz="2400" b="1" dirty="0" smtClean="0">
                <a:latin typeface="Agency FB" pitchFamily="34" charset="0"/>
              </a:rPr>
              <a:t>  دریافت نظارات ممیزین                                                                     </a:t>
            </a:r>
            <a:endParaRPr lang="en-GB" sz="2400" b="1" dirty="0" smtClean="0">
              <a:latin typeface="Agency FB" pitchFamily="34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None/>
            </a:pPr>
            <a:r>
              <a:rPr lang="en-GB" sz="2400" dirty="0" smtClean="0">
                <a:latin typeface="Agency FB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2896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333375"/>
            <a:ext cx="7521575" cy="5476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/>
              <a:t>Accreditation methodology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468313" y="1989138"/>
            <a:ext cx="8675687" cy="2808287"/>
          </a:xfrm>
        </p:spPr>
        <p:txBody>
          <a:bodyPr rtlCol="0">
            <a:normAutofit fontScale="92500"/>
          </a:bodyPr>
          <a:lstStyle/>
          <a:p>
            <a:pPr fontAlgn="auto">
              <a:lnSpc>
                <a:spcPct val="250000"/>
              </a:lnSpc>
              <a:spcAft>
                <a:spcPts val="0"/>
              </a:spcAft>
              <a:defRPr/>
            </a:pPr>
            <a:r>
              <a:rPr lang="en-US" sz="3600" dirty="0"/>
              <a:t>Function based </a:t>
            </a:r>
            <a:r>
              <a:rPr lang="fa-IR" sz="3600" dirty="0" smtClean="0"/>
              <a:t> </a:t>
            </a:r>
            <a:r>
              <a:rPr lang="en-US" sz="3600" dirty="0" smtClean="0"/>
              <a:t>(</a:t>
            </a:r>
            <a:r>
              <a:rPr lang="en-US" sz="3600" dirty="0"/>
              <a:t>tracer methodology)</a:t>
            </a:r>
          </a:p>
          <a:p>
            <a:pPr fontAlgn="auto">
              <a:lnSpc>
                <a:spcPct val="250000"/>
              </a:lnSpc>
              <a:spcAft>
                <a:spcPts val="0"/>
              </a:spcAft>
              <a:defRPr/>
            </a:pPr>
            <a:r>
              <a:rPr lang="en-US" sz="3600" dirty="0" smtClean="0"/>
              <a:t>Department</a:t>
            </a:r>
            <a:r>
              <a:rPr lang="fa-IR" sz="3600" dirty="0" smtClean="0"/>
              <a:t> </a:t>
            </a:r>
            <a:r>
              <a:rPr lang="en-US" sz="3600" dirty="0" smtClean="0"/>
              <a:t> </a:t>
            </a:r>
            <a:r>
              <a:rPr lang="en-US" sz="3600" dirty="0"/>
              <a:t>based</a:t>
            </a:r>
          </a:p>
        </p:txBody>
      </p:sp>
    </p:spTree>
    <p:extLst>
      <p:ext uri="{BB962C8B-B14F-4D97-AF65-F5344CB8AC3E}">
        <p14:creationId xmlns:p14="http://schemas.microsoft.com/office/powerpoint/2010/main" val="148023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 rtlCol="0">
            <a:noAutofit/>
          </a:bodyPr>
          <a:lstStyle/>
          <a:p>
            <a:pPr marL="0" indent="0" algn="ctr" rtl="1" fontAlgn="auto">
              <a:spcAft>
                <a:spcPts val="0"/>
              </a:spcAft>
              <a:defRPr/>
            </a:pPr>
            <a:endParaRPr lang="fa-IR" sz="9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  <a:p>
            <a:pPr marL="0" indent="0" algn="ctr" rtl="1" fontAlgn="auto">
              <a:spcAft>
                <a:spcPts val="0"/>
              </a:spcAft>
              <a:buNone/>
              <a:defRPr/>
            </a:pPr>
            <a:r>
              <a:rPr lang="fa-IR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ک</a:t>
            </a:r>
            <a:r>
              <a:rPr lang="fa-IR" sz="9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abic Typesetting" pitchFamily="66" charset="-78"/>
                <a:cs typeface="Arabic Typesetting" pitchFamily="66" charset="-78"/>
              </a:rPr>
              <a:t>یفیت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abic Typesetting" pitchFamily="66" charset="-78"/>
              <a:cs typeface="Arabic Typesetting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5346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7"/>
            <a:ext cx="8568952" cy="910983"/>
          </a:xfrm>
        </p:spPr>
        <p:txBody>
          <a:bodyPr>
            <a:normAutofit fontScale="90000"/>
          </a:bodyPr>
          <a:lstStyle/>
          <a:p>
            <a:r>
              <a:rPr lang="fa-IR" sz="3200" b="1" dirty="0"/>
              <a:t>تشکیل کمیته های کارشناسی اعتبار بخشی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772816"/>
            <a:ext cx="8784976" cy="3672408"/>
          </a:xfrm>
        </p:spPr>
        <p:txBody>
          <a:bodyPr>
            <a:noAutofit/>
          </a:bodyPr>
          <a:lstStyle/>
          <a:p>
            <a:pPr lvl="0" algn="justLow" rtl="1">
              <a:lnSpc>
                <a:spcPct val="150000"/>
              </a:lnSpc>
            </a:pPr>
            <a:r>
              <a:rPr lang="ar-SA" sz="2000" dirty="0"/>
              <a:t>تعیین مسئولین اعتبار بخشی در هر واحد و بخش</a:t>
            </a:r>
            <a:endParaRPr lang="en-US" sz="2000" dirty="0"/>
          </a:p>
          <a:p>
            <a:pPr lvl="0" algn="justLow" rtl="1">
              <a:lnSpc>
                <a:spcPct val="150000"/>
              </a:lnSpc>
            </a:pPr>
            <a:r>
              <a:rPr lang="ar-SA" sz="2000" dirty="0"/>
              <a:t>تعیین یک سر گروه برای واحدها و بخشها هم راستا ( دپارتمانی)</a:t>
            </a:r>
            <a:endParaRPr lang="en-US" sz="2000" dirty="0"/>
          </a:p>
          <a:p>
            <a:pPr lvl="0" algn="justLow" rtl="1">
              <a:lnSpc>
                <a:spcPct val="150000"/>
              </a:lnSpc>
            </a:pPr>
            <a:r>
              <a:rPr lang="ar-SA" sz="2000" dirty="0"/>
              <a:t>تعیین افراد علاقه مند و فعال در هر بخش  یا واحد و برقراری ارتباط کاری نزدیک</a:t>
            </a:r>
            <a:endParaRPr lang="en-US" sz="2000" dirty="0"/>
          </a:p>
          <a:p>
            <a:pPr lvl="0" algn="justLow" rtl="1">
              <a:lnSpc>
                <a:spcPct val="150000"/>
              </a:lnSpc>
            </a:pPr>
            <a:r>
              <a:rPr lang="ar-SA" sz="2000" dirty="0"/>
              <a:t>تعیین و نوشتن یک ائین نامه داخلی به منظور ایجاد نظم و هماهنگی در برگزاری جلسات درون گروهی و </a:t>
            </a:r>
            <a:r>
              <a:rPr lang="ar-SA" sz="2000" dirty="0" smtClean="0"/>
              <a:t>دپارتمانی</a:t>
            </a:r>
            <a:endParaRPr lang="fa-IR" sz="2000" dirty="0" smtClean="0"/>
          </a:p>
          <a:p>
            <a:pPr lvl="0" algn="justLow" rtl="1">
              <a:lnSpc>
                <a:spcPct val="150000"/>
              </a:lnSpc>
            </a:pPr>
            <a:r>
              <a:rPr lang="fa-IR" sz="2000" dirty="0" smtClean="0"/>
              <a:t>برگزاری جلسات اعتبار بخشی درون گروهی هر هفته یکبار </a:t>
            </a:r>
          </a:p>
          <a:p>
            <a:pPr lvl="0" algn="justLow" rtl="1">
              <a:lnSpc>
                <a:spcPct val="150000"/>
              </a:lnSpc>
            </a:pPr>
            <a:r>
              <a:rPr lang="fa-IR" sz="2000" dirty="0" smtClean="0"/>
              <a:t>برگزاری جلسات اعتبار بخشی دپارتمانی هر 2 هفته یکبار </a:t>
            </a:r>
            <a:endParaRPr lang="en-US" sz="2000" dirty="0"/>
          </a:p>
          <a:p>
            <a:pPr lvl="0" algn="justLow" rtl="1">
              <a:lnSpc>
                <a:spcPct val="150000"/>
              </a:lnSpc>
            </a:pPr>
            <a:r>
              <a:rPr lang="ar-SA" sz="2000" dirty="0"/>
              <a:t>برگزاری جلسات جامع اعتبار بخشی و حاکمیت بالینی با حضور تمامی افراد هر یک ماه </a:t>
            </a:r>
            <a:endParaRPr lang="en-US" sz="2000" dirty="0"/>
          </a:p>
          <a:p>
            <a:pPr algn="justLow" rtl="1">
              <a:lnSpc>
                <a:spcPct val="15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7910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496944" cy="882352"/>
          </a:xfrm>
        </p:spPr>
        <p:txBody>
          <a:bodyPr>
            <a:normAutofit/>
          </a:bodyPr>
          <a:lstStyle/>
          <a:p>
            <a:r>
              <a:rPr lang="fa-IR" sz="3200" dirty="0" smtClean="0"/>
              <a:t>اهداف تشکیل گروهها در بخشها و واحدها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lvl="0" algn="r" rtl="1"/>
            <a:r>
              <a:rPr lang="fa-IR" sz="2000" b="1" dirty="0"/>
              <a:t>تدوین برنامه استراتژیک بیمارستان</a:t>
            </a:r>
            <a:r>
              <a:rPr lang="en-US" sz="2000" b="1" dirty="0"/>
              <a:t> </a:t>
            </a:r>
            <a:endParaRPr lang="fa-IR" sz="2000" b="1" dirty="0" smtClean="0"/>
          </a:p>
          <a:p>
            <a:pPr lvl="0" algn="r" rtl="1"/>
            <a:r>
              <a:rPr lang="fa-IR" sz="2000" b="1" dirty="0" smtClean="0"/>
              <a:t>تدوین </a:t>
            </a:r>
            <a:r>
              <a:rPr lang="fa-IR" sz="2000" b="1" dirty="0"/>
              <a:t>برنامه بهبود کیفیت</a:t>
            </a:r>
            <a:endParaRPr lang="en-US" sz="2000" b="1" dirty="0"/>
          </a:p>
          <a:p>
            <a:pPr lvl="0" algn="r" rtl="1"/>
            <a:r>
              <a:rPr lang="fa-IR" sz="2000" b="1" dirty="0"/>
              <a:t>تدوین خط مشی و روش اجرایی</a:t>
            </a:r>
            <a:endParaRPr lang="en-US" sz="2000" b="1" dirty="0"/>
          </a:p>
          <a:p>
            <a:pPr lvl="0" algn="r" rtl="1"/>
            <a:r>
              <a:rPr lang="fa-IR" sz="2000" b="1" dirty="0"/>
              <a:t>طراحی فرآیندها</a:t>
            </a:r>
            <a:endParaRPr lang="en-US" sz="2000" b="1" dirty="0"/>
          </a:p>
          <a:p>
            <a:pPr lvl="0" algn="r" rtl="1"/>
            <a:r>
              <a:rPr lang="fa-IR" sz="2000" b="1" dirty="0"/>
              <a:t>برنامه  آزمون توانمند سازی کارکنان</a:t>
            </a:r>
            <a:endParaRPr lang="en-US" sz="2000" b="1" dirty="0"/>
          </a:p>
          <a:p>
            <a:pPr lvl="0" algn="r" rtl="1"/>
            <a:r>
              <a:rPr lang="fa-IR" sz="2000" b="1" dirty="0"/>
              <a:t>برنامه ارزیابی صلاحیت </a:t>
            </a:r>
            <a:r>
              <a:rPr lang="fa-IR" sz="2000" b="1" dirty="0" smtClean="0"/>
              <a:t>کارکنان</a:t>
            </a:r>
          </a:p>
          <a:p>
            <a:pPr lvl="0" algn="r" rtl="1"/>
            <a:r>
              <a:rPr lang="fa-IR" sz="2000" b="1" dirty="0" smtClean="0"/>
              <a:t>طراحی دوره توجبهی درون بخشی یا واحد در هر بخش یا واحد</a:t>
            </a:r>
            <a:endParaRPr lang="en-US" sz="2000" b="1" dirty="0"/>
          </a:p>
          <a:p>
            <a:pPr lvl="0" algn="r" rtl="1"/>
            <a:r>
              <a:rPr lang="fa-IR" sz="2000" b="1" dirty="0"/>
              <a:t>برنامه ایمنی بخش ها و قسمت های بیمارستان</a:t>
            </a:r>
            <a:endParaRPr lang="en-US" sz="2000" b="1" dirty="0"/>
          </a:p>
          <a:p>
            <a:pPr lvl="0" algn="r" rtl="1"/>
            <a:r>
              <a:rPr lang="fa-IR" sz="2000" b="1" dirty="0"/>
              <a:t>تهیه برنامه کنترل عفونت</a:t>
            </a:r>
            <a:endParaRPr lang="en-US" sz="2000" b="1" dirty="0"/>
          </a:p>
          <a:p>
            <a:pPr lvl="0" algn="r" rtl="1"/>
            <a:r>
              <a:rPr lang="fa-IR" sz="2000" b="1" dirty="0"/>
              <a:t>تهیه برنامه گزارش رویدادهای غیر منتظره و حوادث ناخواسته </a:t>
            </a:r>
            <a:endParaRPr lang="en-US" sz="2000" b="1" dirty="0"/>
          </a:p>
          <a:p>
            <a:pPr lvl="0" algn="r" rtl="1"/>
            <a:r>
              <a:rPr lang="fa-IR" sz="2000" b="1" dirty="0"/>
              <a:t>تهیه شاخص ها</a:t>
            </a:r>
            <a:endParaRPr lang="en-US" sz="2000" b="1" dirty="0"/>
          </a:p>
          <a:p>
            <a:pPr lvl="0" algn="r" rtl="1"/>
            <a:r>
              <a:rPr lang="fa-IR" sz="2000" b="1" dirty="0"/>
              <a:t>جمع آوری داده ها</a:t>
            </a:r>
            <a:endParaRPr lang="en-US" sz="2000" b="1" dirty="0"/>
          </a:p>
          <a:p>
            <a:pPr lvl="0" algn="r" rtl="1"/>
            <a:r>
              <a:rPr lang="fa-IR" sz="2000" b="1" dirty="0"/>
              <a:t>اجرای برنامه ممیزی </a:t>
            </a:r>
            <a:endParaRPr lang="en-US" sz="2000" b="1" dirty="0"/>
          </a:p>
          <a:p>
            <a:pPr algn="r" rtl="1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6962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760" y="5229200"/>
            <a:ext cx="6512511" cy="1143000"/>
          </a:xfrm>
        </p:spPr>
        <p:txBody>
          <a:bodyPr/>
          <a:lstStyle/>
          <a:p>
            <a:r>
              <a:rPr lang="fa-IR" dirty="0" smtClean="0"/>
              <a:t>نکات قابل توجه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731520"/>
            <a:ext cx="8280920" cy="4425672"/>
          </a:xfrm>
        </p:spPr>
        <p:txBody>
          <a:bodyPr>
            <a:normAutofit fontScale="92500" lnSpcReduction="20000"/>
          </a:bodyPr>
          <a:lstStyle/>
          <a:p>
            <a:pPr marL="45720" indent="0" algn="r" rtl="1">
              <a:buNone/>
            </a:pPr>
            <a:r>
              <a:rPr lang="fa-IR" dirty="0" smtClean="0"/>
              <a:t>معرفی افراد درون هر بخش یا واحد و مسئولیت به عهده گرفته شده از سوی فرد به دفتر حاکمیت بالینی</a:t>
            </a:r>
          </a:p>
          <a:p>
            <a:pPr marL="45720" indent="0" algn="r" rtl="1">
              <a:buNone/>
            </a:pPr>
            <a:r>
              <a:rPr lang="fa-IR" dirty="0" smtClean="0"/>
              <a:t> </a:t>
            </a:r>
          </a:p>
          <a:p>
            <a:pPr marL="45720" indent="0" algn="r" rtl="1">
              <a:buNone/>
            </a:pPr>
            <a:r>
              <a:rPr lang="fa-IR" dirty="0" smtClean="0"/>
              <a:t>برگزاری جلسات درون گروهی هر هفته:</a:t>
            </a:r>
          </a:p>
          <a:p>
            <a:pPr marL="4572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1- انجام مستند سازی و صورت جلسه </a:t>
            </a:r>
          </a:p>
          <a:p>
            <a:pPr marL="0" indent="0" algn="r" rtl="1">
              <a:buNone/>
            </a:pPr>
            <a:r>
              <a:rPr lang="fa-IR" dirty="0" smtClean="0"/>
              <a:t>2- ارسال مستندات به دفتر حاکمیت بالینی</a:t>
            </a:r>
          </a:p>
          <a:p>
            <a:pPr marL="0" indent="0" algn="r" rtl="1">
              <a:buNone/>
            </a:pPr>
            <a:endParaRPr lang="fa-IR" dirty="0"/>
          </a:p>
          <a:p>
            <a:pPr marL="0" indent="0" algn="r" rtl="1">
              <a:buNone/>
            </a:pPr>
            <a:r>
              <a:rPr lang="fa-IR" dirty="0" smtClean="0"/>
              <a:t>خصوصیات مستند سازی: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1- مشخص کردن تصمیم گرفته شده در راستای اهداف اعتبار بخشی</a:t>
            </a:r>
          </a:p>
          <a:p>
            <a:pPr marL="0" indent="0" algn="r" rtl="1">
              <a:buNone/>
            </a:pPr>
            <a:r>
              <a:rPr lang="fa-IR" dirty="0" smtClean="0"/>
              <a:t>2- مشخص کردن فرد مسئول انجام تصمیم</a:t>
            </a:r>
          </a:p>
          <a:p>
            <a:pPr marL="0" indent="0" algn="r" rtl="1">
              <a:buNone/>
            </a:pPr>
            <a:r>
              <a:rPr lang="fa-IR" dirty="0" smtClean="0"/>
              <a:t>3- تعیین تاریخ نهائی برای انجام گرفتن کار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0520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a-IR" dirty="0" smtClean="0"/>
              <a:t>نکات قابل توجه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7504" y="1412776"/>
            <a:ext cx="8579296" cy="4713387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b="1" dirty="0" smtClean="0"/>
              <a:t>برگزاری جلسات دپارتمانی هر هفته: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1- انجام مستند سازی و صورت جلسه </a:t>
            </a:r>
          </a:p>
          <a:p>
            <a:pPr marL="0" indent="0" algn="r" rtl="1">
              <a:buNone/>
            </a:pPr>
            <a:r>
              <a:rPr lang="fa-IR" dirty="0" smtClean="0"/>
              <a:t>2- ارسال مستندات به دفتر حاکمیت بالینی</a:t>
            </a:r>
          </a:p>
          <a:p>
            <a:pPr marL="0" indent="0" algn="r" rtl="1">
              <a:buNone/>
            </a:pPr>
            <a:endParaRPr lang="fa-IR" dirty="0"/>
          </a:p>
          <a:p>
            <a:pPr marL="0" indent="0" algn="r" rtl="1">
              <a:buNone/>
            </a:pPr>
            <a:r>
              <a:rPr lang="fa-IR" b="1" dirty="0" smtClean="0"/>
              <a:t>خصوصیات مستند سازی:</a:t>
            </a:r>
          </a:p>
          <a:p>
            <a:pPr marL="0" indent="0" algn="r" rtl="1">
              <a:buNone/>
            </a:pPr>
            <a:endParaRPr lang="fa-IR" dirty="0" smtClean="0"/>
          </a:p>
          <a:p>
            <a:pPr marL="0" indent="0" algn="r" rtl="1">
              <a:buNone/>
            </a:pPr>
            <a:r>
              <a:rPr lang="fa-IR" dirty="0" smtClean="0"/>
              <a:t>1- مشخص کردن تصمیم گرفته شده در راستای اهداف اعتبار بخشی</a:t>
            </a:r>
          </a:p>
          <a:p>
            <a:pPr marL="0" indent="0" algn="r" rtl="1">
              <a:buNone/>
            </a:pPr>
            <a:r>
              <a:rPr lang="fa-IR" dirty="0" smtClean="0"/>
              <a:t>2- مشخص کردن فرد مسئول انجام تصمیم</a:t>
            </a:r>
          </a:p>
          <a:p>
            <a:pPr marL="0" indent="0" algn="r" rtl="1">
              <a:buNone/>
            </a:pPr>
            <a:r>
              <a:rPr lang="fa-IR" dirty="0" smtClean="0"/>
              <a:t>3- تعیین تاریخ نهائی برای انجام گرفتن کار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4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276475"/>
            <a:ext cx="82296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6000" b="1" i="1" dirty="0">
                <a:latin typeface="Bradley Hand ITC" pitchFamily="66" charset="0"/>
              </a:rPr>
              <a:t>You can’t manage </a:t>
            </a:r>
            <a:r>
              <a:rPr lang="en-GB" sz="6000" b="1" i="1" dirty="0" smtClean="0">
                <a:latin typeface="Bradley Hand ITC" pitchFamily="66" charset="0"/>
              </a:rPr>
              <a:t>what</a:t>
            </a:r>
            <a:r>
              <a:rPr lang="fa-IR" sz="6000" b="1" i="1" dirty="0" smtClean="0">
                <a:latin typeface="Bradley Hand ITC" pitchFamily="66" charset="0"/>
              </a:rPr>
              <a:t/>
            </a:r>
            <a:br>
              <a:rPr lang="fa-IR" sz="6000" b="1" i="1" dirty="0" smtClean="0">
                <a:latin typeface="Bradley Hand ITC" pitchFamily="66" charset="0"/>
              </a:rPr>
            </a:br>
            <a:r>
              <a:rPr lang="en-GB" sz="6000" b="1" i="1" dirty="0" smtClean="0">
                <a:latin typeface="Bradley Hand ITC" pitchFamily="66" charset="0"/>
              </a:rPr>
              <a:t>you </a:t>
            </a:r>
            <a:r>
              <a:rPr lang="en-GB" sz="6000" b="1" i="1" dirty="0">
                <a:latin typeface="Bradley Hand ITC" pitchFamily="66" charset="0"/>
              </a:rPr>
              <a:t>can’t measure</a:t>
            </a:r>
            <a:endParaRPr lang="en-US" sz="6000" b="1" i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41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893175" cy="7191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fa-IR" sz="5400" dirty="0" smtClean="0">
                <a:solidFill>
                  <a:srgbClr val="7030A0"/>
                </a:solidFill>
                <a:cs typeface="Yagut" pitchFamily="2" charset="-78"/>
              </a:rPr>
              <a:t>تاريخچه کيفيت در بهداشت و درمان</a:t>
            </a:r>
            <a:r>
              <a:rPr lang="en-US" sz="5400" dirty="0" smtClean="0">
                <a:solidFill>
                  <a:srgbClr val="7030A0"/>
                </a:solidFill>
                <a:cs typeface="Yagut" pitchFamily="2" charset="-78"/>
              </a:rPr>
              <a:t>     	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3"/>
          </p:nvPr>
        </p:nvSpPr>
        <p:spPr>
          <a:xfrm>
            <a:off x="179388" y="981075"/>
            <a:ext cx="8713787" cy="5343525"/>
          </a:xfrm>
        </p:spPr>
        <p:txBody>
          <a:bodyPr rtlCol="0">
            <a:normAutofit/>
          </a:bodyPr>
          <a:lstStyle/>
          <a:p>
            <a:pPr algn="r" rtl="1" fontAlgn="auto">
              <a:spcAft>
                <a:spcPts val="0"/>
              </a:spcAft>
              <a:defRPr/>
            </a:pPr>
            <a:r>
              <a:rPr lang="fa-IR" sz="3600" dirty="0" smtClean="0">
                <a:solidFill>
                  <a:srgbClr val="C00000"/>
                </a:solidFill>
                <a:cs typeface="Yagut" pitchFamily="2" charset="-78"/>
              </a:rPr>
              <a:t>اواسط قرن نوزدهم</a:t>
            </a:r>
          </a:p>
          <a:p>
            <a:pPr marL="173736" lvl="1" indent="-173736" algn="r" rtl="1" fontAlgn="auto">
              <a:spcAft>
                <a:spcPts val="0"/>
              </a:spcAft>
              <a:defRPr/>
            </a:pPr>
            <a:r>
              <a:rPr lang="fa-IR" sz="2800" dirty="0" smtClean="0">
                <a:cs typeface="Yagut" pitchFamily="2" charset="-78"/>
              </a:rPr>
              <a:t>فلورانس نايتينگل ارتباط منطقي بين کفايت مراقبت پرستاري سربازان زخمي و کاهش ميزان مرگ ومير </a:t>
            </a:r>
          </a:p>
          <a:p>
            <a:pPr marL="173736" lvl="1" indent="-173736" algn="r" rtl="1" fontAlgn="auto">
              <a:spcAft>
                <a:spcPts val="0"/>
              </a:spcAft>
              <a:defRPr/>
            </a:pPr>
            <a:r>
              <a:rPr lang="fa-IR" sz="2800" dirty="0" smtClean="0">
                <a:cs typeface="Yagut" pitchFamily="2" charset="-78"/>
              </a:rPr>
              <a:t> در طراحي چند ين معيار براي کيفيت مراقبت پرستاري تأثيرگذار بود.</a:t>
            </a:r>
          </a:p>
          <a:p>
            <a:pPr marL="0" lvl="1" indent="0" algn="r" rtl="1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fa-IR" sz="2800" dirty="0" smtClean="0">
              <a:cs typeface="Yagut" pitchFamily="2" charset="-78"/>
            </a:endParaRPr>
          </a:p>
          <a:p>
            <a:pPr algn="r" rtl="1" fontAlgn="auto">
              <a:spcAft>
                <a:spcPts val="0"/>
              </a:spcAft>
              <a:defRPr/>
            </a:pPr>
            <a:r>
              <a:rPr lang="fa-IR" sz="3600" dirty="0">
                <a:solidFill>
                  <a:srgbClr val="C00000"/>
                </a:solidFill>
                <a:cs typeface="Yagut" pitchFamily="2" charset="-78"/>
              </a:rPr>
              <a:t>ابتداي قرن بيستم </a:t>
            </a:r>
          </a:p>
          <a:p>
            <a:pPr marL="173736" lvl="1" indent="-173736" algn="r" rtl="1" fontAlgn="auto">
              <a:spcAft>
                <a:spcPts val="0"/>
              </a:spcAft>
              <a:defRPr/>
            </a:pPr>
            <a:r>
              <a:rPr lang="fa-IR" sz="2800" dirty="0" smtClean="0">
                <a:cs typeface="Yagut" pitchFamily="2" charset="-78"/>
              </a:rPr>
              <a:t>ارنست کادمن( 1914) تأثير پيگيري يکساله در اعمال جراحي را اثبات کرد.</a:t>
            </a:r>
          </a:p>
          <a:p>
            <a:pPr marL="173736" lvl="1" indent="-173736" algn="r" rtl="1" fontAlgn="auto">
              <a:spcAft>
                <a:spcPts val="0"/>
              </a:spcAft>
              <a:defRPr/>
            </a:pPr>
            <a:r>
              <a:rPr lang="fa-IR" sz="2800" dirty="0" smtClean="0">
                <a:cs typeface="Yagut" pitchFamily="2" charset="-78"/>
              </a:rPr>
              <a:t>آبراهام فلکسنر (1910) تأثير آموزش پزشکي بر کيفيت مراقبت ها نشان داد</a:t>
            </a:r>
          </a:p>
        </p:txBody>
      </p:sp>
    </p:spTree>
    <p:extLst>
      <p:ext uri="{BB962C8B-B14F-4D97-AF65-F5344CB8AC3E}">
        <p14:creationId xmlns:p14="http://schemas.microsoft.com/office/powerpoint/2010/main" val="329434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3"/>
          </p:nvPr>
        </p:nvSpPr>
        <p:spPr>
          <a:xfrm>
            <a:off x="323850" y="1100138"/>
            <a:ext cx="8569325" cy="3579812"/>
          </a:xfrm>
        </p:spPr>
        <p:txBody>
          <a:bodyPr/>
          <a:lstStyle/>
          <a:p>
            <a:pPr algn="r" rtl="1">
              <a:lnSpc>
                <a:spcPct val="120000"/>
              </a:lnSpc>
            </a:pPr>
            <a:r>
              <a:rPr lang="fa-IR" sz="3200" smtClean="0">
                <a:cs typeface="Yagut" pitchFamily="2" charset="-78"/>
              </a:rPr>
              <a:t> </a:t>
            </a:r>
            <a:r>
              <a:rPr lang="fa-IR" sz="3200" smtClean="0">
                <a:solidFill>
                  <a:srgbClr val="FFCC00"/>
                </a:solidFill>
                <a:cs typeface="Yagut" pitchFamily="2" charset="-78"/>
              </a:rPr>
              <a:t>در سال 1952</a:t>
            </a:r>
          </a:p>
          <a:p>
            <a:pPr lvl="1" algn="r" rtl="1">
              <a:lnSpc>
                <a:spcPct val="120000"/>
              </a:lnSpc>
            </a:pPr>
            <a:r>
              <a:rPr lang="fa-IR" sz="3200" smtClean="0">
                <a:cs typeface="Yagut" pitchFamily="2" charset="-78"/>
              </a:rPr>
              <a:t>کالج آمريکائي جراحان ، کميسيون مشترک صدور مجوز بيمارستان ها را تأسيس کرد ( که بعدها به نام کميسيون مشترک صدور مجوز سازمان هاي بهداشتي تغيير نام داد ) و اين کميسيون اولين فهرست استانداردهاي مجاز را چاپ نمود.</a:t>
            </a:r>
            <a:endParaRPr lang="en-US" sz="3200" dirty="0" smtClean="0">
              <a:cs typeface="Yagut" pitchFamily="2" charset="-78"/>
            </a:endParaRPr>
          </a:p>
          <a:p>
            <a:pPr algn="r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4911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algn="l" fontAlgn="auto">
              <a:spcAft>
                <a:spcPts val="0"/>
              </a:spcAft>
              <a:defRPr/>
            </a:pPr>
            <a:r>
              <a:rPr lang="en-US" dirty="0"/>
              <a:t>Definition :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250825" y="1268413"/>
            <a:ext cx="8893175" cy="55895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400" dirty="0" smtClean="0">
                <a:latin typeface="Niagara Engraved" pitchFamily="82" charset="0"/>
              </a:rPr>
              <a:t>Assessment of health services according to a set of standards describing the structures and processes that contribute to desirable patient outcomes based on </a:t>
            </a:r>
            <a:r>
              <a:rPr lang="en-US" sz="4400" dirty="0" smtClean="0">
                <a:solidFill>
                  <a:srgbClr val="FF3300"/>
                </a:solidFill>
                <a:latin typeface="Niagara Engraved" pitchFamily="82" charset="0"/>
              </a:rPr>
              <a:t>quality of care and patient safety</a:t>
            </a:r>
            <a:endParaRPr lang="fa-IR" sz="4400" smtClean="0">
              <a:solidFill>
                <a:srgbClr val="FF3300"/>
              </a:solidFill>
              <a:latin typeface="Niagara Engraved" pitchFamily="82" charset="0"/>
            </a:endParaRPr>
          </a:p>
          <a:p>
            <a:pPr>
              <a:buFont typeface="Wingdings" pitchFamily="2" charset="2"/>
              <a:buNone/>
            </a:pPr>
            <a:endParaRPr lang="fa-IR" sz="900" smtClean="0">
              <a:solidFill>
                <a:srgbClr val="FF3300"/>
              </a:solidFill>
              <a:latin typeface="Niagara Engraved" pitchFamily="82" charset="0"/>
            </a:endParaRPr>
          </a:p>
          <a:p>
            <a:pPr algn="ctr">
              <a:buFont typeface="Wingdings" pitchFamily="2" charset="2"/>
              <a:buNone/>
            </a:pPr>
            <a:r>
              <a:rPr lang="fa-IR" sz="2200" smtClean="0"/>
              <a:t>ارزیابی خدمات بهداشتی و درمانی با توجه به مجموعه ای از استانداردهای توصیف ساختارها و فرآیندهایی که منجر به نتایج مطلوب بیمار بر اساس کیفیت مراقبت و ایمنی بیمار</a:t>
            </a:r>
            <a:endParaRPr lang="en-US" sz="2200" dirty="0" smtClean="0">
              <a:solidFill>
                <a:srgbClr val="FF3300"/>
              </a:solidFill>
              <a:latin typeface="Niagara Engraved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0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50825" y="1752600"/>
          <a:ext cx="8180388" cy="474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3" imgW="7686566" imgH="4733825" progId="MSGraph.Chart.8">
                  <p:embed followColorScheme="full"/>
                </p:oleObj>
              </mc:Choice>
              <mc:Fallback>
                <p:oleObj name="Chart" r:id="rId3" imgW="7686566" imgH="4733825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752600"/>
                        <a:ext cx="8180388" cy="474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6051" name="Rectangle 3"/>
          <p:cNvSpPr>
            <a:spLocks noChangeArrowheads="1"/>
          </p:cNvSpPr>
          <p:nvPr/>
        </p:nvSpPr>
        <p:spPr bwMode="auto">
          <a:xfrm>
            <a:off x="611188" y="476250"/>
            <a:ext cx="7156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defRPr/>
            </a:pPr>
            <a:r>
              <a:rPr lang="fa-IR" sz="2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مقایسه بخش بهداشت و درمان با سایر بخشها</a:t>
            </a:r>
            <a:endParaRPr lang="en-US" sz="2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7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1752600" y="1981200"/>
            <a:ext cx="59372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5400" dirty="0"/>
              <a:t>PATIENT SAFETY</a:t>
            </a:r>
          </a:p>
        </p:txBody>
      </p:sp>
      <p:pic>
        <p:nvPicPr>
          <p:cNvPr id="15363" name="Picture 5" descr="j028716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971800"/>
            <a:ext cx="1779588" cy="190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0907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2514600" y="3352800"/>
            <a:ext cx="47815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4400" dirty="0"/>
              <a:t>“First do no harm.”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5257800" y="4419600"/>
            <a:ext cx="2455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/>
              <a:t>Hippocratic Oath</a:t>
            </a:r>
          </a:p>
        </p:txBody>
      </p:sp>
      <p:grpSp>
        <p:nvGrpSpPr>
          <p:cNvPr id="16388" name="Group 349"/>
          <p:cNvGrpSpPr>
            <a:grpSpLocks/>
          </p:cNvGrpSpPr>
          <p:nvPr/>
        </p:nvGrpSpPr>
        <p:grpSpPr bwMode="auto">
          <a:xfrm>
            <a:off x="2590800" y="1295400"/>
            <a:ext cx="1600200" cy="2057400"/>
            <a:chOff x="1296" y="2179"/>
            <a:chExt cx="499" cy="751"/>
          </a:xfrm>
        </p:grpSpPr>
        <p:sp>
          <p:nvSpPr>
            <p:cNvPr id="16390" name="Freeform 63"/>
            <p:cNvSpPr>
              <a:spLocks/>
            </p:cNvSpPr>
            <p:nvPr/>
          </p:nvSpPr>
          <p:spPr bwMode="auto">
            <a:xfrm>
              <a:off x="1382" y="2179"/>
              <a:ext cx="396" cy="698"/>
            </a:xfrm>
            <a:custGeom>
              <a:avLst/>
              <a:gdLst>
                <a:gd name="T0" fmla="*/ 0 w 791"/>
                <a:gd name="T1" fmla="*/ 698 h 1396"/>
                <a:gd name="T2" fmla="*/ 386 w 791"/>
                <a:gd name="T3" fmla="*/ 698 h 1396"/>
                <a:gd name="T4" fmla="*/ 396 w 791"/>
                <a:gd name="T5" fmla="*/ 0 h 1396"/>
                <a:gd name="T6" fmla="*/ 0 w 791"/>
                <a:gd name="T7" fmla="*/ 0 h 1396"/>
                <a:gd name="T8" fmla="*/ 0 w 791"/>
                <a:gd name="T9" fmla="*/ 698 h 1396"/>
                <a:gd name="T10" fmla="*/ 0 w 791"/>
                <a:gd name="T11" fmla="*/ 698 h 13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91" h="1396">
                  <a:moveTo>
                    <a:pt x="0" y="1396"/>
                  </a:moveTo>
                  <a:lnTo>
                    <a:pt x="772" y="1396"/>
                  </a:lnTo>
                  <a:lnTo>
                    <a:pt x="791" y="0"/>
                  </a:lnTo>
                  <a:lnTo>
                    <a:pt x="0" y="0"/>
                  </a:lnTo>
                  <a:lnTo>
                    <a:pt x="0" y="1396"/>
                  </a:lnTo>
                  <a:close/>
                </a:path>
              </a:pathLst>
            </a:custGeom>
            <a:solidFill>
              <a:srgbClr val="8A998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1" name="Freeform 177"/>
            <p:cNvSpPr>
              <a:spLocks/>
            </p:cNvSpPr>
            <p:nvPr/>
          </p:nvSpPr>
          <p:spPr bwMode="auto">
            <a:xfrm>
              <a:off x="1296" y="2211"/>
              <a:ext cx="221" cy="664"/>
            </a:xfrm>
            <a:custGeom>
              <a:avLst/>
              <a:gdLst>
                <a:gd name="T0" fmla="*/ 0 w 441"/>
                <a:gd name="T1" fmla="*/ 664 h 1327"/>
                <a:gd name="T2" fmla="*/ 221 w 441"/>
                <a:gd name="T3" fmla="*/ 664 h 1327"/>
                <a:gd name="T4" fmla="*/ 221 w 441"/>
                <a:gd name="T5" fmla="*/ 0 h 1327"/>
                <a:gd name="T6" fmla="*/ 0 w 441"/>
                <a:gd name="T7" fmla="*/ 0 h 1327"/>
                <a:gd name="T8" fmla="*/ 0 w 441"/>
                <a:gd name="T9" fmla="*/ 664 h 1327"/>
                <a:gd name="T10" fmla="*/ 0 w 441"/>
                <a:gd name="T11" fmla="*/ 664 h 132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41" h="1327">
                  <a:moveTo>
                    <a:pt x="0" y="1327"/>
                  </a:moveTo>
                  <a:lnTo>
                    <a:pt x="441" y="1327"/>
                  </a:lnTo>
                  <a:lnTo>
                    <a:pt x="441" y="0"/>
                  </a:lnTo>
                  <a:lnTo>
                    <a:pt x="0" y="0"/>
                  </a:lnTo>
                  <a:lnTo>
                    <a:pt x="0" y="1327"/>
                  </a:lnTo>
                  <a:close/>
                </a:path>
              </a:pathLst>
            </a:custGeom>
            <a:solidFill>
              <a:srgbClr val="54423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2" name="Freeform 178"/>
            <p:cNvSpPr>
              <a:spLocks/>
            </p:cNvSpPr>
            <p:nvPr/>
          </p:nvSpPr>
          <p:spPr bwMode="auto">
            <a:xfrm>
              <a:off x="1368" y="2697"/>
              <a:ext cx="313" cy="233"/>
            </a:xfrm>
            <a:custGeom>
              <a:avLst/>
              <a:gdLst>
                <a:gd name="T0" fmla="*/ 269 w 626"/>
                <a:gd name="T1" fmla="*/ 90 h 466"/>
                <a:gd name="T2" fmla="*/ 309 w 626"/>
                <a:gd name="T3" fmla="*/ 142 h 466"/>
                <a:gd name="T4" fmla="*/ 308 w 626"/>
                <a:gd name="T5" fmla="*/ 165 h 466"/>
                <a:gd name="T6" fmla="*/ 313 w 626"/>
                <a:gd name="T7" fmla="*/ 205 h 466"/>
                <a:gd name="T8" fmla="*/ 304 w 626"/>
                <a:gd name="T9" fmla="*/ 221 h 466"/>
                <a:gd name="T10" fmla="*/ 292 w 626"/>
                <a:gd name="T11" fmla="*/ 233 h 466"/>
                <a:gd name="T12" fmla="*/ 262 w 626"/>
                <a:gd name="T13" fmla="*/ 231 h 466"/>
                <a:gd name="T14" fmla="*/ 211 w 626"/>
                <a:gd name="T15" fmla="*/ 219 h 466"/>
                <a:gd name="T16" fmla="*/ 189 w 626"/>
                <a:gd name="T17" fmla="*/ 220 h 466"/>
                <a:gd name="T18" fmla="*/ 128 w 626"/>
                <a:gd name="T19" fmla="*/ 186 h 466"/>
                <a:gd name="T20" fmla="*/ 57 w 626"/>
                <a:gd name="T21" fmla="*/ 111 h 466"/>
                <a:gd name="T22" fmla="*/ 5 w 626"/>
                <a:gd name="T23" fmla="*/ 52 h 466"/>
                <a:gd name="T24" fmla="*/ 0 w 626"/>
                <a:gd name="T25" fmla="*/ 21 h 466"/>
                <a:gd name="T26" fmla="*/ 31 w 626"/>
                <a:gd name="T27" fmla="*/ 0 h 466"/>
                <a:gd name="T28" fmla="*/ 148 w 626"/>
                <a:gd name="T29" fmla="*/ 77 h 466"/>
                <a:gd name="T30" fmla="*/ 269 w 626"/>
                <a:gd name="T31" fmla="*/ 90 h 466"/>
                <a:gd name="T32" fmla="*/ 269 w 626"/>
                <a:gd name="T33" fmla="*/ 90 h 46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26" h="466">
                  <a:moveTo>
                    <a:pt x="538" y="179"/>
                  </a:moveTo>
                  <a:lnTo>
                    <a:pt x="618" y="284"/>
                  </a:lnTo>
                  <a:lnTo>
                    <a:pt x="616" y="329"/>
                  </a:lnTo>
                  <a:lnTo>
                    <a:pt x="626" y="409"/>
                  </a:lnTo>
                  <a:lnTo>
                    <a:pt x="607" y="442"/>
                  </a:lnTo>
                  <a:lnTo>
                    <a:pt x="584" y="466"/>
                  </a:lnTo>
                  <a:lnTo>
                    <a:pt x="523" y="462"/>
                  </a:lnTo>
                  <a:lnTo>
                    <a:pt x="422" y="438"/>
                  </a:lnTo>
                  <a:lnTo>
                    <a:pt x="377" y="440"/>
                  </a:lnTo>
                  <a:lnTo>
                    <a:pt x="255" y="371"/>
                  </a:lnTo>
                  <a:lnTo>
                    <a:pt x="113" y="221"/>
                  </a:lnTo>
                  <a:lnTo>
                    <a:pt x="10" y="103"/>
                  </a:lnTo>
                  <a:lnTo>
                    <a:pt x="0" y="42"/>
                  </a:lnTo>
                  <a:lnTo>
                    <a:pt x="61" y="0"/>
                  </a:lnTo>
                  <a:lnTo>
                    <a:pt x="295" y="154"/>
                  </a:lnTo>
                  <a:lnTo>
                    <a:pt x="538" y="179"/>
                  </a:lnTo>
                  <a:close/>
                </a:path>
              </a:pathLst>
            </a:custGeom>
            <a:solidFill>
              <a:srgbClr val="75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3" name="Freeform 179"/>
            <p:cNvSpPr>
              <a:spLocks/>
            </p:cNvSpPr>
            <p:nvPr/>
          </p:nvSpPr>
          <p:spPr bwMode="auto">
            <a:xfrm>
              <a:off x="1501" y="2451"/>
              <a:ext cx="234" cy="301"/>
            </a:xfrm>
            <a:custGeom>
              <a:avLst/>
              <a:gdLst>
                <a:gd name="T0" fmla="*/ 53 w 467"/>
                <a:gd name="T1" fmla="*/ 0 h 603"/>
                <a:gd name="T2" fmla="*/ 0 w 467"/>
                <a:gd name="T3" fmla="*/ 9 h 603"/>
                <a:gd name="T4" fmla="*/ 25 w 467"/>
                <a:gd name="T5" fmla="*/ 196 h 603"/>
                <a:gd name="T6" fmla="*/ 139 w 467"/>
                <a:gd name="T7" fmla="*/ 295 h 603"/>
                <a:gd name="T8" fmla="*/ 176 w 467"/>
                <a:gd name="T9" fmla="*/ 301 h 603"/>
                <a:gd name="T10" fmla="*/ 202 w 467"/>
                <a:gd name="T11" fmla="*/ 296 h 603"/>
                <a:gd name="T12" fmla="*/ 212 w 467"/>
                <a:gd name="T13" fmla="*/ 282 h 603"/>
                <a:gd name="T14" fmla="*/ 231 w 467"/>
                <a:gd name="T15" fmla="*/ 258 h 603"/>
                <a:gd name="T16" fmla="*/ 231 w 467"/>
                <a:gd name="T17" fmla="*/ 223 h 603"/>
                <a:gd name="T18" fmla="*/ 234 w 467"/>
                <a:gd name="T19" fmla="*/ 212 h 603"/>
                <a:gd name="T20" fmla="*/ 212 w 467"/>
                <a:gd name="T21" fmla="*/ 174 h 603"/>
                <a:gd name="T22" fmla="*/ 125 w 467"/>
                <a:gd name="T23" fmla="*/ 47 h 603"/>
                <a:gd name="T24" fmla="*/ 53 w 467"/>
                <a:gd name="T25" fmla="*/ 0 h 603"/>
                <a:gd name="T26" fmla="*/ 53 w 467"/>
                <a:gd name="T27" fmla="*/ 0 h 60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67" h="603">
                  <a:moveTo>
                    <a:pt x="106" y="0"/>
                  </a:moveTo>
                  <a:lnTo>
                    <a:pt x="0" y="19"/>
                  </a:lnTo>
                  <a:lnTo>
                    <a:pt x="49" y="392"/>
                  </a:lnTo>
                  <a:lnTo>
                    <a:pt x="277" y="591"/>
                  </a:lnTo>
                  <a:lnTo>
                    <a:pt x="351" y="603"/>
                  </a:lnTo>
                  <a:lnTo>
                    <a:pt x="403" y="593"/>
                  </a:lnTo>
                  <a:lnTo>
                    <a:pt x="424" y="565"/>
                  </a:lnTo>
                  <a:lnTo>
                    <a:pt x="462" y="517"/>
                  </a:lnTo>
                  <a:lnTo>
                    <a:pt x="462" y="447"/>
                  </a:lnTo>
                  <a:lnTo>
                    <a:pt x="467" y="424"/>
                  </a:lnTo>
                  <a:lnTo>
                    <a:pt x="424" y="348"/>
                  </a:lnTo>
                  <a:lnTo>
                    <a:pt x="249" y="95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4" name="Freeform 180"/>
            <p:cNvSpPr>
              <a:spLocks/>
            </p:cNvSpPr>
            <p:nvPr/>
          </p:nvSpPr>
          <p:spPr bwMode="auto">
            <a:xfrm>
              <a:off x="1640" y="2751"/>
              <a:ext cx="43" cy="35"/>
            </a:xfrm>
            <a:custGeom>
              <a:avLst/>
              <a:gdLst>
                <a:gd name="T0" fmla="*/ 13 w 86"/>
                <a:gd name="T1" fmla="*/ 33 h 68"/>
                <a:gd name="T2" fmla="*/ 28 w 86"/>
                <a:gd name="T3" fmla="*/ 26 h 68"/>
                <a:gd name="T4" fmla="*/ 40 w 86"/>
                <a:gd name="T5" fmla="*/ 14 h 68"/>
                <a:gd name="T6" fmla="*/ 43 w 86"/>
                <a:gd name="T7" fmla="*/ 0 h 68"/>
                <a:gd name="T8" fmla="*/ 10 w 86"/>
                <a:gd name="T9" fmla="*/ 2 h 68"/>
                <a:gd name="T10" fmla="*/ 0 w 86"/>
                <a:gd name="T11" fmla="*/ 26 h 68"/>
                <a:gd name="T12" fmla="*/ 0 w 86"/>
                <a:gd name="T13" fmla="*/ 35 h 68"/>
                <a:gd name="T14" fmla="*/ 13 w 86"/>
                <a:gd name="T15" fmla="*/ 33 h 68"/>
                <a:gd name="T16" fmla="*/ 13 w 86"/>
                <a:gd name="T17" fmla="*/ 33 h 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86" h="68">
                  <a:moveTo>
                    <a:pt x="25" y="64"/>
                  </a:moveTo>
                  <a:lnTo>
                    <a:pt x="55" y="51"/>
                  </a:lnTo>
                  <a:lnTo>
                    <a:pt x="80" y="28"/>
                  </a:lnTo>
                  <a:lnTo>
                    <a:pt x="86" y="0"/>
                  </a:lnTo>
                  <a:lnTo>
                    <a:pt x="19" y="4"/>
                  </a:lnTo>
                  <a:lnTo>
                    <a:pt x="0" y="51"/>
                  </a:lnTo>
                  <a:lnTo>
                    <a:pt x="0" y="68"/>
                  </a:lnTo>
                  <a:lnTo>
                    <a:pt x="25" y="64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5" name="Freeform 181"/>
            <p:cNvSpPr>
              <a:spLocks/>
            </p:cNvSpPr>
            <p:nvPr/>
          </p:nvSpPr>
          <p:spPr bwMode="auto">
            <a:xfrm>
              <a:off x="1512" y="2578"/>
              <a:ext cx="192" cy="188"/>
            </a:xfrm>
            <a:custGeom>
              <a:avLst/>
              <a:gdLst>
                <a:gd name="T0" fmla="*/ 30 w 384"/>
                <a:gd name="T1" fmla="*/ 7 h 374"/>
                <a:gd name="T2" fmla="*/ 48 w 384"/>
                <a:gd name="T3" fmla="*/ 37 h 374"/>
                <a:gd name="T4" fmla="*/ 40 w 384"/>
                <a:gd name="T5" fmla="*/ 36 h 374"/>
                <a:gd name="T6" fmla="*/ 34 w 384"/>
                <a:gd name="T7" fmla="*/ 40 h 374"/>
                <a:gd name="T8" fmla="*/ 39 w 384"/>
                <a:gd name="T9" fmla="*/ 49 h 374"/>
                <a:gd name="T10" fmla="*/ 45 w 384"/>
                <a:gd name="T11" fmla="*/ 53 h 374"/>
                <a:gd name="T12" fmla="*/ 60 w 384"/>
                <a:gd name="T13" fmla="*/ 36 h 374"/>
                <a:gd name="T14" fmla="*/ 83 w 384"/>
                <a:gd name="T15" fmla="*/ 49 h 374"/>
                <a:gd name="T16" fmla="*/ 87 w 384"/>
                <a:gd name="T17" fmla="*/ 60 h 374"/>
                <a:gd name="T18" fmla="*/ 90 w 384"/>
                <a:gd name="T19" fmla="*/ 65 h 374"/>
                <a:gd name="T20" fmla="*/ 94 w 384"/>
                <a:gd name="T21" fmla="*/ 72 h 374"/>
                <a:gd name="T22" fmla="*/ 93 w 384"/>
                <a:gd name="T23" fmla="*/ 80 h 374"/>
                <a:gd name="T24" fmla="*/ 92 w 384"/>
                <a:gd name="T25" fmla="*/ 87 h 374"/>
                <a:gd name="T26" fmla="*/ 104 w 384"/>
                <a:gd name="T27" fmla="*/ 92 h 374"/>
                <a:gd name="T28" fmla="*/ 115 w 384"/>
                <a:gd name="T29" fmla="*/ 104 h 374"/>
                <a:gd name="T30" fmla="*/ 119 w 384"/>
                <a:gd name="T31" fmla="*/ 104 h 374"/>
                <a:gd name="T32" fmla="*/ 125 w 384"/>
                <a:gd name="T33" fmla="*/ 101 h 374"/>
                <a:gd name="T34" fmla="*/ 151 w 384"/>
                <a:gd name="T35" fmla="*/ 108 h 374"/>
                <a:gd name="T36" fmla="*/ 162 w 384"/>
                <a:gd name="T37" fmla="*/ 109 h 374"/>
                <a:gd name="T38" fmla="*/ 157 w 384"/>
                <a:gd name="T39" fmla="*/ 118 h 374"/>
                <a:gd name="T40" fmla="*/ 162 w 384"/>
                <a:gd name="T41" fmla="*/ 135 h 374"/>
                <a:gd name="T42" fmla="*/ 162 w 384"/>
                <a:gd name="T43" fmla="*/ 141 h 374"/>
                <a:gd name="T44" fmla="*/ 155 w 384"/>
                <a:gd name="T45" fmla="*/ 159 h 374"/>
                <a:gd name="T46" fmla="*/ 163 w 384"/>
                <a:gd name="T47" fmla="*/ 163 h 374"/>
                <a:gd name="T48" fmla="*/ 174 w 384"/>
                <a:gd name="T49" fmla="*/ 161 h 374"/>
                <a:gd name="T50" fmla="*/ 175 w 384"/>
                <a:gd name="T51" fmla="*/ 166 h 374"/>
                <a:gd name="T52" fmla="*/ 183 w 384"/>
                <a:gd name="T53" fmla="*/ 162 h 374"/>
                <a:gd name="T54" fmla="*/ 191 w 384"/>
                <a:gd name="T55" fmla="*/ 160 h 374"/>
                <a:gd name="T56" fmla="*/ 192 w 384"/>
                <a:gd name="T57" fmla="*/ 166 h 374"/>
                <a:gd name="T58" fmla="*/ 191 w 384"/>
                <a:gd name="T59" fmla="*/ 170 h 374"/>
                <a:gd name="T60" fmla="*/ 165 w 384"/>
                <a:gd name="T61" fmla="*/ 179 h 374"/>
                <a:gd name="T62" fmla="*/ 0 w 384"/>
                <a:gd name="T63" fmla="*/ 40 h 374"/>
                <a:gd name="T64" fmla="*/ 21 w 384"/>
                <a:gd name="T65" fmla="*/ 6 h 37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384" h="374">
                  <a:moveTo>
                    <a:pt x="41" y="11"/>
                  </a:moveTo>
                  <a:lnTo>
                    <a:pt x="60" y="13"/>
                  </a:lnTo>
                  <a:lnTo>
                    <a:pt x="96" y="51"/>
                  </a:lnTo>
                  <a:lnTo>
                    <a:pt x="95" y="74"/>
                  </a:lnTo>
                  <a:lnTo>
                    <a:pt x="91" y="74"/>
                  </a:lnTo>
                  <a:lnTo>
                    <a:pt x="79" y="72"/>
                  </a:lnTo>
                  <a:lnTo>
                    <a:pt x="70" y="74"/>
                  </a:lnTo>
                  <a:lnTo>
                    <a:pt x="68" y="80"/>
                  </a:lnTo>
                  <a:lnTo>
                    <a:pt x="72" y="89"/>
                  </a:lnTo>
                  <a:lnTo>
                    <a:pt x="77" y="97"/>
                  </a:lnTo>
                  <a:lnTo>
                    <a:pt x="85" y="102"/>
                  </a:lnTo>
                  <a:lnTo>
                    <a:pt x="89" y="106"/>
                  </a:lnTo>
                  <a:lnTo>
                    <a:pt x="108" y="68"/>
                  </a:lnTo>
                  <a:lnTo>
                    <a:pt x="119" y="72"/>
                  </a:lnTo>
                  <a:lnTo>
                    <a:pt x="142" y="83"/>
                  </a:lnTo>
                  <a:lnTo>
                    <a:pt x="165" y="97"/>
                  </a:lnTo>
                  <a:lnTo>
                    <a:pt x="178" y="112"/>
                  </a:lnTo>
                  <a:lnTo>
                    <a:pt x="173" y="119"/>
                  </a:lnTo>
                  <a:lnTo>
                    <a:pt x="174" y="121"/>
                  </a:lnTo>
                  <a:lnTo>
                    <a:pt x="180" y="129"/>
                  </a:lnTo>
                  <a:lnTo>
                    <a:pt x="184" y="137"/>
                  </a:lnTo>
                  <a:lnTo>
                    <a:pt x="188" y="144"/>
                  </a:lnTo>
                  <a:lnTo>
                    <a:pt x="186" y="150"/>
                  </a:lnTo>
                  <a:lnTo>
                    <a:pt x="186" y="159"/>
                  </a:lnTo>
                  <a:lnTo>
                    <a:pt x="184" y="169"/>
                  </a:lnTo>
                  <a:lnTo>
                    <a:pt x="184" y="173"/>
                  </a:lnTo>
                  <a:lnTo>
                    <a:pt x="192" y="175"/>
                  </a:lnTo>
                  <a:lnTo>
                    <a:pt x="207" y="184"/>
                  </a:lnTo>
                  <a:lnTo>
                    <a:pt x="222" y="194"/>
                  </a:lnTo>
                  <a:lnTo>
                    <a:pt x="230" y="207"/>
                  </a:lnTo>
                  <a:lnTo>
                    <a:pt x="230" y="211"/>
                  </a:lnTo>
                  <a:lnTo>
                    <a:pt x="237" y="207"/>
                  </a:lnTo>
                  <a:lnTo>
                    <a:pt x="245" y="203"/>
                  </a:lnTo>
                  <a:lnTo>
                    <a:pt x="249" y="201"/>
                  </a:lnTo>
                  <a:lnTo>
                    <a:pt x="296" y="216"/>
                  </a:lnTo>
                  <a:lnTo>
                    <a:pt x="302" y="215"/>
                  </a:lnTo>
                  <a:lnTo>
                    <a:pt x="313" y="215"/>
                  </a:lnTo>
                  <a:lnTo>
                    <a:pt x="323" y="216"/>
                  </a:lnTo>
                  <a:lnTo>
                    <a:pt x="319" y="224"/>
                  </a:lnTo>
                  <a:lnTo>
                    <a:pt x="313" y="235"/>
                  </a:lnTo>
                  <a:lnTo>
                    <a:pt x="317" y="251"/>
                  </a:lnTo>
                  <a:lnTo>
                    <a:pt x="323" y="268"/>
                  </a:lnTo>
                  <a:lnTo>
                    <a:pt x="326" y="274"/>
                  </a:lnTo>
                  <a:lnTo>
                    <a:pt x="323" y="281"/>
                  </a:lnTo>
                  <a:lnTo>
                    <a:pt x="315" y="298"/>
                  </a:lnTo>
                  <a:lnTo>
                    <a:pt x="309" y="317"/>
                  </a:lnTo>
                  <a:lnTo>
                    <a:pt x="313" y="325"/>
                  </a:lnTo>
                  <a:lnTo>
                    <a:pt x="325" y="325"/>
                  </a:lnTo>
                  <a:lnTo>
                    <a:pt x="338" y="323"/>
                  </a:lnTo>
                  <a:lnTo>
                    <a:pt x="347" y="321"/>
                  </a:lnTo>
                  <a:lnTo>
                    <a:pt x="353" y="321"/>
                  </a:lnTo>
                  <a:lnTo>
                    <a:pt x="349" y="331"/>
                  </a:lnTo>
                  <a:lnTo>
                    <a:pt x="353" y="327"/>
                  </a:lnTo>
                  <a:lnTo>
                    <a:pt x="365" y="323"/>
                  </a:lnTo>
                  <a:lnTo>
                    <a:pt x="376" y="317"/>
                  </a:lnTo>
                  <a:lnTo>
                    <a:pt x="382" y="319"/>
                  </a:lnTo>
                  <a:lnTo>
                    <a:pt x="382" y="323"/>
                  </a:lnTo>
                  <a:lnTo>
                    <a:pt x="384" y="331"/>
                  </a:lnTo>
                  <a:lnTo>
                    <a:pt x="382" y="336"/>
                  </a:lnTo>
                  <a:lnTo>
                    <a:pt x="382" y="338"/>
                  </a:lnTo>
                  <a:lnTo>
                    <a:pt x="336" y="374"/>
                  </a:lnTo>
                  <a:lnTo>
                    <a:pt x="330" y="357"/>
                  </a:lnTo>
                  <a:lnTo>
                    <a:pt x="249" y="348"/>
                  </a:lnTo>
                  <a:lnTo>
                    <a:pt x="0" y="80"/>
                  </a:lnTo>
                  <a:lnTo>
                    <a:pt x="22" y="0"/>
                  </a:lnTo>
                  <a:lnTo>
                    <a:pt x="41" y="11"/>
                  </a:lnTo>
                  <a:close/>
                </a:path>
              </a:pathLst>
            </a:custGeom>
            <a:solidFill>
              <a:srgbClr val="968C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6" name="Freeform 182"/>
            <p:cNvSpPr>
              <a:spLocks/>
            </p:cNvSpPr>
            <p:nvPr/>
          </p:nvSpPr>
          <p:spPr bwMode="auto">
            <a:xfrm>
              <a:off x="1510" y="2587"/>
              <a:ext cx="180" cy="210"/>
            </a:xfrm>
            <a:custGeom>
              <a:avLst/>
              <a:gdLst>
                <a:gd name="T0" fmla="*/ 25 w 361"/>
                <a:gd name="T1" fmla="*/ 32 h 420"/>
                <a:gd name="T2" fmla="*/ 43 w 361"/>
                <a:gd name="T3" fmla="*/ 46 h 420"/>
                <a:gd name="T4" fmla="*/ 42 w 361"/>
                <a:gd name="T5" fmla="*/ 51 h 420"/>
                <a:gd name="T6" fmla="*/ 45 w 361"/>
                <a:gd name="T7" fmla="*/ 54 h 420"/>
                <a:gd name="T8" fmla="*/ 49 w 361"/>
                <a:gd name="T9" fmla="*/ 49 h 420"/>
                <a:gd name="T10" fmla="*/ 50 w 361"/>
                <a:gd name="T11" fmla="*/ 43 h 420"/>
                <a:gd name="T12" fmla="*/ 73 w 361"/>
                <a:gd name="T13" fmla="*/ 46 h 420"/>
                <a:gd name="T14" fmla="*/ 83 w 361"/>
                <a:gd name="T15" fmla="*/ 52 h 420"/>
                <a:gd name="T16" fmla="*/ 92 w 361"/>
                <a:gd name="T17" fmla="*/ 69 h 420"/>
                <a:gd name="T18" fmla="*/ 90 w 361"/>
                <a:gd name="T19" fmla="*/ 81 h 420"/>
                <a:gd name="T20" fmla="*/ 95 w 361"/>
                <a:gd name="T21" fmla="*/ 83 h 420"/>
                <a:gd name="T22" fmla="*/ 105 w 361"/>
                <a:gd name="T23" fmla="*/ 88 h 420"/>
                <a:gd name="T24" fmla="*/ 111 w 361"/>
                <a:gd name="T25" fmla="*/ 94 h 420"/>
                <a:gd name="T26" fmla="*/ 109 w 361"/>
                <a:gd name="T27" fmla="*/ 104 h 420"/>
                <a:gd name="T28" fmla="*/ 116 w 361"/>
                <a:gd name="T29" fmla="*/ 104 h 420"/>
                <a:gd name="T30" fmla="*/ 124 w 361"/>
                <a:gd name="T31" fmla="*/ 98 h 420"/>
                <a:gd name="T32" fmla="*/ 136 w 361"/>
                <a:gd name="T33" fmla="*/ 96 h 420"/>
                <a:gd name="T34" fmla="*/ 148 w 361"/>
                <a:gd name="T35" fmla="*/ 102 h 420"/>
                <a:gd name="T36" fmla="*/ 146 w 361"/>
                <a:gd name="T37" fmla="*/ 107 h 420"/>
                <a:gd name="T38" fmla="*/ 145 w 361"/>
                <a:gd name="T39" fmla="*/ 109 h 420"/>
                <a:gd name="T40" fmla="*/ 156 w 361"/>
                <a:gd name="T41" fmla="*/ 117 h 420"/>
                <a:gd name="T42" fmla="*/ 160 w 361"/>
                <a:gd name="T43" fmla="*/ 129 h 420"/>
                <a:gd name="T44" fmla="*/ 157 w 361"/>
                <a:gd name="T45" fmla="*/ 139 h 420"/>
                <a:gd name="T46" fmla="*/ 154 w 361"/>
                <a:gd name="T47" fmla="*/ 152 h 420"/>
                <a:gd name="T48" fmla="*/ 157 w 361"/>
                <a:gd name="T49" fmla="*/ 157 h 420"/>
                <a:gd name="T50" fmla="*/ 158 w 361"/>
                <a:gd name="T51" fmla="*/ 166 h 420"/>
                <a:gd name="T52" fmla="*/ 167 w 361"/>
                <a:gd name="T53" fmla="*/ 158 h 420"/>
                <a:gd name="T54" fmla="*/ 174 w 361"/>
                <a:gd name="T55" fmla="*/ 167 h 420"/>
                <a:gd name="T56" fmla="*/ 174 w 361"/>
                <a:gd name="T57" fmla="*/ 170 h 420"/>
                <a:gd name="T58" fmla="*/ 170 w 361"/>
                <a:gd name="T59" fmla="*/ 174 h 420"/>
                <a:gd name="T60" fmla="*/ 163 w 361"/>
                <a:gd name="T61" fmla="*/ 174 h 420"/>
                <a:gd name="T62" fmla="*/ 157 w 361"/>
                <a:gd name="T63" fmla="*/ 176 h 420"/>
                <a:gd name="T64" fmla="*/ 145 w 361"/>
                <a:gd name="T65" fmla="*/ 182 h 420"/>
                <a:gd name="T66" fmla="*/ 135 w 361"/>
                <a:gd name="T67" fmla="*/ 192 h 420"/>
                <a:gd name="T68" fmla="*/ 138 w 361"/>
                <a:gd name="T69" fmla="*/ 196 h 420"/>
                <a:gd name="T70" fmla="*/ 144 w 361"/>
                <a:gd name="T71" fmla="*/ 196 h 420"/>
                <a:gd name="T72" fmla="*/ 116 w 361"/>
                <a:gd name="T73" fmla="*/ 210 h 420"/>
                <a:gd name="T74" fmla="*/ 76 w 361"/>
                <a:gd name="T75" fmla="*/ 113 h 420"/>
                <a:gd name="T76" fmla="*/ 0 w 361"/>
                <a:gd name="T77" fmla="*/ 23 h 420"/>
                <a:gd name="T78" fmla="*/ 33 w 361"/>
                <a:gd name="T79" fmla="*/ 0 h 420"/>
                <a:gd name="T80" fmla="*/ 47 w 361"/>
                <a:gd name="T81" fmla="*/ 28 h 420"/>
                <a:gd name="T82" fmla="*/ 38 w 361"/>
                <a:gd name="T83" fmla="*/ 24 h 42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61" h="420">
                  <a:moveTo>
                    <a:pt x="76" y="47"/>
                  </a:moveTo>
                  <a:lnTo>
                    <a:pt x="51" y="63"/>
                  </a:lnTo>
                  <a:lnTo>
                    <a:pt x="64" y="70"/>
                  </a:lnTo>
                  <a:lnTo>
                    <a:pt x="87" y="91"/>
                  </a:lnTo>
                  <a:lnTo>
                    <a:pt x="87" y="93"/>
                  </a:lnTo>
                  <a:lnTo>
                    <a:pt x="85" y="101"/>
                  </a:lnTo>
                  <a:lnTo>
                    <a:pt x="87" y="106"/>
                  </a:lnTo>
                  <a:lnTo>
                    <a:pt x="91" y="108"/>
                  </a:lnTo>
                  <a:lnTo>
                    <a:pt x="95" y="104"/>
                  </a:lnTo>
                  <a:lnTo>
                    <a:pt x="99" y="97"/>
                  </a:lnTo>
                  <a:lnTo>
                    <a:pt x="100" y="89"/>
                  </a:lnTo>
                  <a:lnTo>
                    <a:pt x="100" y="85"/>
                  </a:lnTo>
                  <a:lnTo>
                    <a:pt x="152" y="82"/>
                  </a:lnTo>
                  <a:lnTo>
                    <a:pt x="146" y="91"/>
                  </a:lnTo>
                  <a:lnTo>
                    <a:pt x="152" y="95"/>
                  </a:lnTo>
                  <a:lnTo>
                    <a:pt x="167" y="104"/>
                  </a:lnTo>
                  <a:lnTo>
                    <a:pt x="180" y="120"/>
                  </a:lnTo>
                  <a:lnTo>
                    <a:pt x="184" y="137"/>
                  </a:lnTo>
                  <a:lnTo>
                    <a:pt x="180" y="152"/>
                  </a:lnTo>
                  <a:lnTo>
                    <a:pt x="180" y="161"/>
                  </a:lnTo>
                  <a:lnTo>
                    <a:pt x="182" y="165"/>
                  </a:lnTo>
                  <a:lnTo>
                    <a:pt x="190" y="165"/>
                  </a:lnTo>
                  <a:lnTo>
                    <a:pt x="199" y="167"/>
                  </a:lnTo>
                  <a:lnTo>
                    <a:pt x="211" y="175"/>
                  </a:lnTo>
                  <a:lnTo>
                    <a:pt x="218" y="182"/>
                  </a:lnTo>
                  <a:lnTo>
                    <a:pt x="222" y="188"/>
                  </a:lnTo>
                  <a:lnTo>
                    <a:pt x="213" y="196"/>
                  </a:lnTo>
                  <a:lnTo>
                    <a:pt x="218" y="207"/>
                  </a:lnTo>
                  <a:lnTo>
                    <a:pt x="222" y="207"/>
                  </a:lnTo>
                  <a:lnTo>
                    <a:pt x="232" y="207"/>
                  </a:lnTo>
                  <a:lnTo>
                    <a:pt x="241" y="203"/>
                  </a:lnTo>
                  <a:lnTo>
                    <a:pt x="249" y="196"/>
                  </a:lnTo>
                  <a:lnTo>
                    <a:pt x="256" y="190"/>
                  </a:lnTo>
                  <a:lnTo>
                    <a:pt x="273" y="192"/>
                  </a:lnTo>
                  <a:lnTo>
                    <a:pt x="289" y="198"/>
                  </a:lnTo>
                  <a:lnTo>
                    <a:pt x="296" y="203"/>
                  </a:lnTo>
                  <a:lnTo>
                    <a:pt x="294" y="209"/>
                  </a:lnTo>
                  <a:lnTo>
                    <a:pt x="292" y="213"/>
                  </a:lnTo>
                  <a:lnTo>
                    <a:pt x="291" y="217"/>
                  </a:lnTo>
                  <a:lnTo>
                    <a:pt x="291" y="218"/>
                  </a:lnTo>
                  <a:lnTo>
                    <a:pt x="311" y="230"/>
                  </a:lnTo>
                  <a:lnTo>
                    <a:pt x="313" y="234"/>
                  </a:lnTo>
                  <a:lnTo>
                    <a:pt x="317" y="245"/>
                  </a:lnTo>
                  <a:lnTo>
                    <a:pt x="321" y="257"/>
                  </a:lnTo>
                  <a:lnTo>
                    <a:pt x="321" y="268"/>
                  </a:lnTo>
                  <a:lnTo>
                    <a:pt x="315" y="277"/>
                  </a:lnTo>
                  <a:lnTo>
                    <a:pt x="311" y="291"/>
                  </a:lnTo>
                  <a:lnTo>
                    <a:pt x="308" y="304"/>
                  </a:lnTo>
                  <a:lnTo>
                    <a:pt x="311" y="310"/>
                  </a:lnTo>
                  <a:lnTo>
                    <a:pt x="315" y="314"/>
                  </a:lnTo>
                  <a:lnTo>
                    <a:pt x="317" y="321"/>
                  </a:lnTo>
                  <a:lnTo>
                    <a:pt x="317" y="331"/>
                  </a:lnTo>
                  <a:lnTo>
                    <a:pt x="317" y="334"/>
                  </a:lnTo>
                  <a:lnTo>
                    <a:pt x="334" y="315"/>
                  </a:lnTo>
                  <a:lnTo>
                    <a:pt x="361" y="321"/>
                  </a:lnTo>
                  <a:lnTo>
                    <a:pt x="349" y="334"/>
                  </a:lnTo>
                  <a:lnTo>
                    <a:pt x="348" y="336"/>
                  </a:lnTo>
                  <a:lnTo>
                    <a:pt x="348" y="340"/>
                  </a:lnTo>
                  <a:lnTo>
                    <a:pt x="346" y="346"/>
                  </a:lnTo>
                  <a:lnTo>
                    <a:pt x="340" y="348"/>
                  </a:lnTo>
                  <a:lnTo>
                    <a:pt x="332" y="348"/>
                  </a:lnTo>
                  <a:lnTo>
                    <a:pt x="327" y="348"/>
                  </a:lnTo>
                  <a:lnTo>
                    <a:pt x="321" y="348"/>
                  </a:lnTo>
                  <a:lnTo>
                    <a:pt x="315" y="352"/>
                  </a:lnTo>
                  <a:lnTo>
                    <a:pt x="304" y="355"/>
                  </a:lnTo>
                  <a:lnTo>
                    <a:pt x="291" y="363"/>
                  </a:lnTo>
                  <a:lnTo>
                    <a:pt x="275" y="373"/>
                  </a:lnTo>
                  <a:lnTo>
                    <a:pt x="270" y="384"/>
                  </a:lnTo>
                  <a:lnTo>
                    <a:pt x="270" y="390"/>
                  </a:lnTo>
                  <a:lnTo>
                    <a:pt x="277" y="392"/>
                  </a:lnTo>
                  <a:lnTo>
                    <a:pt x="285" y="392"/>
                  </a:lnTo>
                  <a:lnTo>
                    <a:pt x="289" y="392"/>
                  </a:lnTo>
                  <a:lnTo>
                    <a:pt x="260" y="405"/>
                  </a:lnTo>
                  <a:lnTo>
                    <a:pt x="232" y="420"/>
                  </a:lnTo>
                  <a:lnTo>
                    <a:pt x="186" y="414"/>
                  </a:lnTo>
                  <a:lnTo>
                    <a:pt x="152" y="226"/>
                  </a:lnTo>
                  <a:lnTo>
                    <a:pt x="23" y="141"/>
                  </a:lnTo>
                  <a:lnTo>
                    <a:pt x="0" y="45"/>
                  </a:lnTo>
                  <a:lnTo>
                    <a:pt x="36" y="4"/>
                  </a:lnTo>
                  <a:lnTo>
                    <a:pt x="66" y="0"/>
                  </a:lnTo>
                  <a:lnTo>
                    <a:pt x="99" y="42"/>
                  </a:lnTo>
                  <a:lnTo>
                    <a:pt x="95" y="55"/>
                  </a:lnTo>
                  <a:lnTo>
                    <a:pt x="76" y="47"/>
                  </a:lnTo>
                  <a:close/>
                </a:path>
              </a:pathLst>
            </a:custGeom>
            <a:solidFill>
              <a:srgbClr val="6654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7" name="Freeform 183"/>
            <p:cNvSpPr>
              <a:spLocks/>
            </p:cNvSpPr>
            <p:nvPr/>
          </p:nvSpPr>
          <p:spPr bwMode="auto">
            <a:xfrm>
              <a:off x="1610" y="2556"/>
              <a:ext cx="61" cy="97"/>
            </a:xfrm>
            <a:custGeom>
              <a:avLst/>
              <a:gdLst>
                <a:gd name="T0" fmla="*/ 12 w 124"/>
                <a:gd name="T1" fmla="*/ 0 h 194"/>
                <a:gd name="T2" fmla="*/ 0 w 124"/>
                <a:gd name="T3" fmla="*/ 4 h 194"/>
                <a:gd name="T4" fmla="*/ 16 w 124"/>
                <a:gd name="T5" fmla="*/ 66 h 194"/>
                <a:gd name="T6" fmla="*/ 36 w 124"/>
                <a:gd name="T7" fmla="*/ 93 h 194"/>
                <a:gd name="T8" fmla="*/ 48 w 124"/>
                <a:gd name="T9" fmla="*/ 97 h 194"/>
                <a:gd name="T10" fmla="*/ 50 w 124"/>
                <a:gd name="T11" fmla="*/ 95 h 194"/>
                <a:gd name="T12" fmla="*/ 55 w 124"/>
                <a:gd name="T13" fmla="*/ 92 h 194"/>
                <a:gd name="T14" fmla="*/ 58 w 124"/>
                <a:gd name="T15" fmla="*/ 87 h 194"/>
                <a:gd name="T16" fmla="*/ 61 w 124"/>
                <a:gd name="T17" fmla="*/ 83 h 194"/>
                <a:gd name="T18" fmla="*/ 57 w 124"/>
                <a:gd name="T19" fmla="*/ 70 h 194"/>
                <a:gd name="T20" fmla="*/ 51 w 124"/>
                <a:gd name="T21" fmla="*/ 47 h 194"/>
                <a:gd name="T22" fmla="*/ 42 w 124"/>
                <a:gd name="T23" fmla="*/ 24 h 194"/>
                <a:gd name="T24" fmla="*/ 39 w 124"/>
                <a:gd name="T25" fmla="*/ 14 h 194"/>
                <a:gd name="T26" fmla="*/ 12 w 124"/>
                <a:gd name="T27" fmla="*/ 0 h 194"/>
                <a:gd name="T28" fmla="*/ 12 w 124"/>
                <a:gd name="T29" fmla="*/ 0 h 19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24" h="194">
                  <a:moveTo>
                    <a:pt x="25" y="0"/>
                  </a:moveTo>
                  <a:lnTo>
                    <a:pt x="0" y="8"/>
                  </a:lnTo>
                  <a:lnTo>
                    <a:pt x="33" y="131"/>
                  </a:lnTo>
                  <a:lnTo>
                    <a:pt x="73" y="186"/>
                  </a:lnTo>
                  <a:lnTo>
                    <a:pt x="97" y="194"/>
                  </a:lnTo>
                  <a:lnTo>
                    <a:pt x="101" y="190"/>
                  </a:lnTo>
                  <a:lnTo>
                    <a:pt x="111" y="183"/>
                  </a:lnTo>
                  <a:lnTo>
                    <a:pt x="118" y="173"/>
                  </a:lnTo>
                  <a:lnTo>
                    <a:pt x="124" y="165"/>
                  </a:lnTo>
                  <a:lnTo>
                    <a:pt x="116" y="139"/>
                  </a:lnTo>
                  <a:lnTo>
                    <a:pt x="103" y="93"/>
                  </a:lnTo>
                  <a:lnTo>
                    <a:pt x="86" y="47"/>
                  </a:lnTo>
                  <a:lnTo>
                    <a:pt x="80" y="28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8" name="Freeform 184"/>
            <p:cNvSpPr>
              <a:spLocks/>
            </p:cNvSpPr>
            <p:nvPr/>
          </p:nvSpPr>
          <p:spPr bwMode="auto">
            <a:xfrm>
              <a:off x="1610" y="2546"/>
              <a:ext cx="80" cy="120"/>
            </a:xfrm>
            <a:custGeom>
              <a:avLst/>
              <a:gdLst>
                <a:gd name="T0" fmla="*/ 17 w 162"/>
                <a:gd name="T1" fmla="*/ 50 h 240"/>
                <a:gd name="T2" fmla="*/ 18 w 162"/>
                <a:gd name="T3" fmla="*/ 61 h 240"/>
                <a:gd name="T4" fmla="*/ 31 w 162"/>
                <a:gd name="T5" fmla="*/ 67 h 240"/>
                <a:gd name="T6" fmla="*/ 36 w 162"/>
                <a:gd name="T7" fmla="*/ 92 h 240"/>
                <a:gd name="T8" fmla="*/ 37 w 162"/>
                <a:gd name="T9" fmla="*/ 93 h 240"/>
                <a:gd name="T10" fmla="*/ 39 w 162"/>
                <a:gd name="T11" fmla="*/ 97 h 240"/>
                <a:gd name="T12" fmla="*/ 41 w 162"/>
                <a:gd name="T13" fmla="*/ 100 h 240"/>
                <a:gd name="T14" fmla="*/ 45 w 162"/>
                <a:gd name="T15" fmla="*/ 101 h 240"/>
                <a:gd name="T16" fmla="*/ 46 w 162"/>
                <a:gd name="T17" fmla="*/ 98 h 240"/>
                <a:gd name="T18" fmla="*/ 43 w 162"/>
                <a:gd name="T19" fmla="*/ 94 h 240"/>
                <a:gd name="T20" fmla="*/ 40 w 162"/>
                <a:gd name="T21" fmla="*/ 90 h 240"/>
                <a:gd name="T22" fmla="*/ 39 w 162"/>
                <a:gd name="T23" fmla="*/ 89 h 240"/>
                <a:gd name="T24" fmla="*/ 40 w 162"/>
                <a:gd name="T25" fmla="*/ 85 h 240"/>
                <a:gd name="T26" fmla="*/ 41 w 162"/>
                <a:gd name="T27" fmla="*/ 77 h 240"/>
                <a:gd name="T28" fmla="*/ 40 w 162"/>
                <a:gd name="T29" fmla="*/ 69 h 240"/>
                <a:gd name="T30" fmla="*/ 34 w 162"/>
                <a:gd name="T31" fmla="*/ 62 h 240"/>
                <a:gd name="T32" fmla="*/ 27 w 162"/>
                <a:gd name="T33" fmla="*/ 57 h 240"/>
                <a:gd name="T34" fmla="*/ 25 w 162"/>
                <a:gd name="T35" fmla="*/ 54 h 240"/>
                <a:gd name="T36" fmla="*/ 25 w 162"/>
                <a:gd name="T37" fmla="*/ 53 h 240"/>
                <a:gd name="T38" fmla="*/ 26 w 162"/>
                <a:gd name="T39" fmla="*/ 53 h 240"/>
                <a:gd name="T40" fmla="*/ 40 w 162"/>
                <a:gd name="T41" fmla="*/ 64 h 240"/>
                <a:gd name="T42" fmla="*/ 40 w 162"/>
                <a:gd name="T43" fmla="*/ 66 h 240"/>
                <a:gd name="T44" fmla="*/ 42 w 162"/>
                <a:gd name="T45" fmla="*/ 72 h 240"/>
                <a:gd name="T46" fmla="*/ 43 w 162"/>
                <a:gd name="T47" fmla="*/ 79 h 240"/>
                <a:gd name="T48" fmla="*/ 42 w 162"/>
                <a:gd name="T49" fmla="*/ 87 h 240"/>
                <a:gd name="T50" fmla="*/ 48 w 162"/>
                <a:gd name="T51" fmla="*/ 80 h 240"/>
                <a:gd name="T52" fmla="*/ 48 w 162"/>
                <a:gd name="T53" fmla="*/ 76 h 240"/>
                <a:gd name="T54" fmla="*/ 47 w 162"/>
                <a:gd name="T55" fmla="*/ 67 h 240"/>
                <a:gd name="T56" fmla="*/ 40 w 162"/>
                <a:gd name="T57" fmla="*/ 56 h 240"/>
                <a:gd name="T58" fmla="*/ 28 w 162"/>
                <a:gd name="T59" fmla="*/ 50 h 240"/>
                <a:gd name="T60" fmla="*/ 19 w 162"/>
                <a:gd name="T61" fmla="*/ 45 h 240"/>
                <a:gd name="T62" fmla="*/ 24 w 162"/>
                <a:gd name="T63" fmla="*/ 42 h 240"/>
                <a:gd name="T64" fmla="*/ 31 w 162"/>
                <a:gd name="T65" fmla="*/ 39 h 240"/>
                <a:gd name="T66" fmla="*/ 36 w 162"/>
                <a:gd name="T67" fmla="*/ 39 h 240"/>
                <a:gd name="T68" fmla="*/ 24 w 162"/>
                <a:gd name="T69" fmla="*/ 32 h 240"/>
                <a:gd name="T70" fmla="*/ 9 w 162"/>
                <a:gd name="T71" fmla="*/ 12 h 240"/>
                <a:gd name="T72" fmla="*/ 20 w 162"/>
                <a:gd name="T73" fmla="*/ 0 h 240"/>
                <a:gd name="T74" fmla="*/ 52 w 162"/>
                <a:gd name="T75" fmla="*/ 8 h 240"/>
                <a:gd name="T76" fmla="*/ 73 w 162"/>
                <a:gd name="T77" fmla="*/ 57 h 240"/>
                <a:gd name="T78" fmla="*/ 72 w 162"/>
                <a:gd name="T79" fmla="*/ 79 h 240"/>
                <a:gd name="T80" fmla="*/ 80 w 162"/>
                <a:gd name="T81" fmla="*/ 101 h 240"/>
                <a:gd name="T82" fmla="*/ 79 w 162"/>
                <a:gd name="T83" fmla="*/ 120 h 240"/>
                <a:gd name="T84" fmla="*/ 64 w 162"/>
                <a:gd name="T85" fmla="*/ 114 h 240"/>
                <a:gd name="T86" fmla="*/ 60 w 162"/>
                <a:gd name="T87" fmla="*/ 117 h 240"/>
                <a:gd name="T88" fmla="*/ 36 w 162"/>
                <a:gd name="T89" fmla="*/ 104 h 240"/>
                <a:gd name="T90" fmla="*/ 0 w 162"/>
                <a:gd name="T91" fmla="*/ 62 h 240"/>
                <a:gd name="T92" fmla="*/ 8 w 162"/>
                <a:gd name="T93" fmla="*/ 47 h 240"/>
                <a:gd name="T94" fmla="*/ 17 w 162"/>
                <a:gd name="T95" fmla="*/ 50 h 240"/>
                <a:gd name="T96" fmla="*/ 17 w 162"/>
                <a:gd name="T97" fmla="*/ 50 h 24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162" h="240">
                  <a:moveTo>
                    <a:pt x="35" y="99"/>
                  </a:moveTo>
                  <a:lnTo>
                    <a:pt x="36" y="122"/>
                  </a:lnTo>
                  <a:lnTo>
                    <a:pt x="63" y="133"/>
                  </a:lnTo>
                  <a:lnTo>
                    <a:pt x="73" y="184"/>
                  </a:lnTo>
                  <a:lnTo>
                    <a:pt x="74" y="186"/>
                  </a:lnTo>
                  <a:lnTo>
                    <a:pt x="78" y="194"/>
                  </a:lnTo>
                  <a:lnTo>
                    <a:pt x="84" y="200"/>
                  </a:lnTo>
                  <a:lnTo>
                    <a:pt x="92" y="202"/>
                  </a:lnTo>
                  <a:lnTo>
                    <a:pt x="93" y="196"/>
                  </a:lnTo>
                  <a:lnTo>
                    <a:pt x="88" y="188"/>
                  </a:lnTo>
                  <a:lnTo>
                    <a:pt x="80" y="179"/>
                  </a:lnTo>
                  <a:lnTo>
                    <a:pt x="78" y="177"/>
                  </a:lnTo>
                  <a:lnTo>
                    <a:pt x="80" y="169"/>
                  </a:lnTo>
                  <a:lnTo>
                    <a:pt x="84" y="154"/>
                  </a:lnTo>
                  <a:lnTo>
                    <a:pt x="82" y="137"/>
                  </a:lnTo>
                  <a:lnTo>
                    <a:pt x="69" y="124"/>
                  </a:lnTo>
                  <a:lnTo>
                    <a:pt x="55" y="114"/>
                  </a:lnTo>
                  <a:lnTo>
                    <a:pt x="50" y="108"/>
                  </a:lnTo>
                  <a:lnTo>
                    <a:pt x="50" y="105"/>
                  </a:lnTo>
                  <a:lnTo>
                    <a:pt x="52" y="105"/>
                  </a:lnTo>
                  <a:lnTo>
                    <a:pt x="82" y="127"/>
                  </a:lnTo>
                  <a:lnTo>
                    <a:pt x="82" y="131"/>
                  </a:lnTo>
                  <a:lnTo>
                    <a:pt x="86" y="143"/>
                  </a:lnTo>
                  <a:lnTo>
                    <a:pt x="88" y="158"/>
                  </a:lnTo>
                  <a:lnTo>
                    <a:pt x="86" y="173"/>
                  </a:lnTo>
                  <a:lnTo>
                    <a:pt x="97" y="160"/>
                  </a:lnTo>
                  <a:lnTo>
                    <a:pt x="97" y="152"/>
                  </a:lnTo>
                  <a:lnTo>
                    <a:pt x="95" y="133"/>
                  </a:lnTo>
                  <a:lnTo>
                    <a:pt x="82" y="112"/>
                  </a:lnTo>
                  <a:lnTo>
                    <a:pt x="57" y="99"/>
                  </a:lnTo>
                  <a:lnTo>
                    <a:pt x="38" y="89"/>
                  </a:lnTo>
                  <a:lnTo>
                    <a:pt x="48" y="84"/>
                  </a:lnTo>
                  <a:lnTo>
                    <a:pt x="63" y="78"/>
                  </a:lnTo>
                  <a:lnTo>
                    <a:pt x="73" y="78"/>
                  </a:lnTo>
                  <a:lnTo>
                    <a:pt x="48" y="63"/>
                  </a:lnTo>
                  <a:lnTo>
                    <a:pt x="19" y="23"/>
                  </a:lnTo>
                  <a:lnTo>
                    <a:pt x="40" y="0"/>
                  </a:lnTo>
                  <a:lnTo>
                    <a:pt x="105" y="15"/>
                  </a:lnTo>
                  <a:lnTo>
                    <a:pt x="147" y="114"/>
                  </a:lnTo>
                  <a:lnTo>
                    <a:pt x="145" y="158"/>
                  </a:lnTo>
                  <a:lnTo>
                    <a:pt x="162" y="202"/>
                  </a:lnTo>
                  <a:lnTo>
                    <a:pt x="160" y="240"/>
                  </a:lnTo>
                  <a:lnTo>
                    <a:pt x="130" y="228"/>
                  </a:lnTo>
                  <a:lnTo>
                    <a:pt x="122" y="234"/>
                  </a:lnTo>
                  <a:lnTo>
                    <a:pt x="73" y="207"/>
                  </a:lnTo>
                  <a:lnTo>
                    <a:pt x="0" y="124"/>
                  </a:lnTo>
                  <a:lnTo>
                    <a:pt x="17" y="93"/>
                  </a:lnTo>
                  <a:lnTo>
                    <a:pt x="35" y="99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399" name="Freeform 185"/>
            <p:cNvSpPr>
              <a:spLocks/>
            </p:cNvSpPr>
            <p:nvPr/>
          </p:nvSpPr>
          <p:spPr bwMode="auto">
            <a:xfrm>
              <a:off x="1615" y="2608"/>
              <a:ext cx="68" cy="73"/>
            </a:xfrm>
            <a:custGeom>
              <a:avLst/>
              <a:gdLst>
                <a:gd name="T0" fmla="*/ 9 w 135"/>
                <a:gd name="T1" fmla="*/ 0 h 146"/>
                <a:gd name="T2" fmla="*/ 23 w 135"/>
                <a:gd name="T3" fmla="*/ 7 h 146"/>
                <a:gd name="T4" fmla="*/ 31 w 135"/>
                <a:gd name="T5" fmla="*/ 33 h 146"/>
                <a:gd name="T6" fmla="*/ 31 w 135"/>
                <a:gd name="T7" fmla="*/ 34 h 146"/>
                <a:gd name="T8" fmla="*/ 36 w 135"/>
                <a:gd name="T9" fmla="*/ 38 h 146"/>
                <a:gd name="T10" fmla="*/ 42 w 135"/>
                <a:gd name="T11" fmla="*/ 42 h 146"/>
                <a:gd name="T12" fmla="*/ 49 w 135"/>
                <a:gd name="T13" fmla="*/ 44 h 146"/>
                <a:gd name="T14" fmla="*/ 52 w 135"/>
                <a:gd name="T15" fmla="*/ 43 h 146"/>
                <a:gd name="T16" fmla="*/ 52 w 135"/>
                <a:gd name="T17" fmla="*/ 43 h 146"/>
                <a:gd name="T18" fmla="*/ 51 w 135"/>
                <a:gd name="T19" fmla="*/ 43 h 146"/>
                <a:gd name="T20" fmla="*/ 50 w 135"/>
                <a:gd name="T21" fmla="*/ 44 h 146"/>
                <a:gd name="T22" fmla="*/ 55 w 135"/>
                <a:gd name="T23" fmla="*/ 55 h 146"/>
                <a:gd name="T24" fmla="*/ 57 w 135"/>
                <a:gd name="T25" fmla="*/ 56 h 146"/>
                <a:gd name="T26" fmla="*/ 62 w 135"/>
                <a:gd name="T27" fmla="*/ 59 h 146"/>
                <a:gd name="T28" fmla="*/ 66 w 135"/>
                <a:gd name="T29" fmla="*/ 62 h 146"/>
                <a:gd name="T30" fmla="*/ 68 w 135"/>
                <a:gd name="T31" fmla="*/ 67 h 146"/>
                <a:gd name="T32" fmla="*/ 67 w 135"/>
                <a:gd name="T33" fmla="*/ 70 h 146"/>
                <a:gd name="T34" fmla="*/ 65 w 135"/>
                <a:gd name="T35" fmla="*/ 72 h 146"/>
                <a:gd name="T36" fmla="*/ 63 w 135"/>
                <a:gd name="T37" fmla="*/ 72 h 146"/>
                <a:gd name="T38" fmla="*/ 62 w 135"/>
                <a:gd name="T39" fmla="*/ 73 h 146"/>
                <a:gd name="T40" fmla="*/ 50 w 135"/>
                <a:gd name="T41" fmla="*/ 55 h 146"/>
                <a:gd name="T42" fmla="*/ 44 w 135"/>
                <a:gd name="T43" fmla="*/ 53 h 146"/>
                <a:gd name="T44" fmla="*/ 34 w 135"/>
                <a:gd name="T45" fmla="*/ 50 h 146"/>
                <a:gd name="T46" fmla="*/ 24 w 135"/>
                <a:gd name="T47" fmla="*/ 47 h 146"/>
                <a:gd name="T48" fmla="*/ 19 w 135"/>
                <a:gd name="T49" fmla="*/ 45 h 146"/>
                <a:gd name="T50" fmla="*/ 14 w 135"/>
                <a:gd name="T51" fmla="*/ 42 h 146"/>
                <a:gd name="T52" fmla="*/ 9 w 135"/>
                <a:gd name="T53" fmla="*/ 37 h 146"/>
                <a:gd name="T54" fmla="*/ 4 w 135"/>
                <a:gd name="T55" fmla="*/ 32 h 146"/>
                <a:gd name="T56" fmla="*/ 2 w 135"/>
                <a:gd name="T57" fmla="*/ 30 h 146"/>
                <a:gd name="T58" fmla="*/ 0 w 135"/>
                <a:gd name="T59" fmla="*/ 2 h 146"/>
                <a:gd name="T60" fmla="*/ 9 w 135"/>
                <a:gd name="T61" fmla="*/ 0 h 146"/>
                <a:gd name="T62" fmla="*/ 9 w 135"/>
                <a:gd name="T63" fmla="*/ 0 h 14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135" h="146">
                  <a:moveTo>
                    <a:pt x="17" y="0"/>
                  </a:moveTo>
                  <a:lnTo>
                    <a:pt x="45" y="13"/>
                  </a:lnTo>
                  <a:lnTo>
                    <a:pt x="61" y="66"/>
                  </a:lnTo>
                  <a:lnTo>
                    <a:pt x="62" y="68"/>
                  </a:lnTo>
                  <a:lnTo>
                    <a:pt x="72" y="76"/>
                  </a:lnTo>
                  <a:lnTo>
                    <a:pt x="83" y="83"/>
                  </a:lnTo>
                  <a:lnTo>
                    <a:pt x="97" y="87"/>
                  </a:lnTo>
                  <a:lnTo>
                    <a:pt x="104" y="85"/>
                  </a:lnTo>
                  <a:lnTo>
                    <a:pt x="102" y="85"/>
                  </a:lnTo>
                  <a:lnTo>
                    <a:pt x="100" y="87"/>
                  </a:lnTo>
                  <a:lnTo>
                    <a:pt x="110" y="110"/>
                  </a:lnTo>
                  <a:lnTo>
                    <a:pt x="114" y="112"/>
                  </a:lnTo>
                  <a:lnTo>
                    <a:pt x="123" y="118"/>
                  </a:lnTo>
                  <a:lnTo>
                    <a:pt x="131" y="123"/>
                  </a:lnTo>
                  <a:lnTo>
                    <a:pt x="135" y="133"/>
                  </a:lnTo>
                  <a:lnTo>
                    <a:pt x="133" y="140"/>
                  </a:lnTo>
                  <a:lnTo>
                    <a:pt x="129" y="144"/>
                  </a:lnTo>
                  <a:lnTo>
                    <a:pt x="125" y="144"/>
                  </a:lnTo>
                  <a:lnTo>
                    <a:pt x="123" y="146"/>
                  </a:lnTo>
                  <a:lnTo>
                    <a:pt x="99" y="110"/>
                  </a:lnTo>
                  <a:lnTo>
                    <a:pt x="87" y="106"/>
                  </a:lnTo>
                  <a:lnTo>
                    <a:pt x="68" y="99"/>
                  </a:lnTo>
                  <a:lnTo>
                    <a:pt x="47" y="93"/>
                  </a:lnTo>
                  <a:lnTo>
                    <a:pt x="38" y="89"/>
                  </a:lnTo>
                  <a:lnTo>
                    <a:pt x="28" y="83"/>
                  </a:lnTo>
                  <a:lnTo>
                    <a:pt x="17" y="74"/>
                  </a:lnTo>
                  <a:lnTo>
                    <a:pt x="7" y="64"/>
                  </a:lnTo>
                  <a:lnTo>
                    <a:pt x="4" y="60"/>
                  </a:lnTo>
                  <a:lnTo>
                    <a:pt x="0" y="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0" name="Freeform 186"/>
            <p:cNvSpPr>
              <a:spLocks/>
            </p:cNvSpPr>
            <p:nvPr/>
          </p:nvSpPr>
          <p:spPr bwMode="auto">
            <a:xfrm>
              <a:off x="1584" y="2533"/>
              <a:ext cx="67" cy="139"/>
            </a:xfrm>
            <a:custGeom>
              <a:avLst/>
              <a:gdLst>
                <a:gd name="T0" fmla="*/ 19 w 135"/>
                <a:gd name="T1" fmla="*/ 9 h 278"/>
                <a:gd name="T2" fmla="*/ 12 w 135"/>
                <a:gd name="T3" fmla="*/ 1 h 278"/>
                <a:gd name="T4" fmla="*/ 10 w 135"/>
                <a:gd name="T5" fmla="*/ 7 h 278"/>
                <a:gd name="T6" fmla="*/ 22 w 135"/>
                <a:gd name="T7" fmla="*/ 31 h 278"/>
                <a:gd name="T8" fmla="*/ 22 w 135"/>
                <a:gd name="T9" fmla="*/ 33 h 278"/>
                <a:gd name="T10" fmla="*/ 5 w 135"/>
                <a:gd name="T11" fmla="*/ 21 h 278"/>
                <a:gd name="T12" fmla="*/ 0 w 135"/>
                <a:gd name="T13" fmla="*/ 22 h 278"/>
                <a:gd name="T14" fmla="*/ 9 w 135"/>
                <a:gd name="T15" fmla="*/ 35 h 278"/>
                <a:gd name="T16" fmla="*/ 5 w 135"/>
                <a:gd name="T17" fmla="*/ 41 h 278"/>
                <a:gd name="T18" fmla="*/ 8 w 135"/>
                <a:gd name="T19" fmla="*/ 46 h 278"/>
                <a:gd name="T20" fmla="*/ 18 w 135"/>
                <a:gd name="T21" fmla="*/ 53 h 278"/>
                <a:gd name="T22" fmla="*/ 23 w 135"/>
                <a:gd name="T23" fmla="*/ 56 h 278"/>
                <a:gd name="T24" fmla="*/ 23 w 135"/>
                <a:gd name="T25" fmla="*/ 58 h 278"/>
                <a:gd name="T26" fmla="*/ 14 w 135"/>
                <a:gd name="T27" fmla="*/ 55 h 278"/>
                <a:gd name="T28" fmla="*/ 5 w 135"/>
                <a:gd name="T29" fmla="*/ 55 h 278"/>
                <a:gd name="T30" fmla="*/ 5 w 135"/>
                <a:gd name="T31" fmla="*/ 59 h 278"/>
                <a:gd name="T32" fmla="*/ 7 w 135"/>
                <a:gd name="T33" fmla="*/ 61 h 278"/>
                <a:gd name="T34" fmla="*/ 12 w 135"/>
                <a:gd name="T35" fmla="*/ 80 h 278"/>
                <a:gd name="T36" fmla="*/ 18 w 135"/>
                <a:gd name="T37" fmla="*/ 79 h 278"/>
                <a:gd name="T38" fmla="*/ 28 w 135"/>
                <a:gd name="T39" fmla="*/ 96 h 278"/>
                <a:gd name="T40" fmla="*/ 28 w 135"/>
                <a:gd name="T41" fmla="*/ 102 h 278"/>
                <a:gd name="T42" fmla="*/ 18 w 135"/>
                <a:gd name="T43" fmla="*/ 91 h 278"/>
                <a:gd name="T44" fmla="*/ 13 w 135"/>
                <a:gd name="T45" fmla="*/ 86 h 278"/>
                <a:gd name="T46" fmla="*/ 6 w 135"/>
                <a:gd name="T47" fmla="*/ 84 h 278"/>
                <a:gd name="T48" fmla="*/ 6 w 135"/>
                <a:gd name="T49" fmla="*/ 89 h 278"/>
                <a:gd name="T50" fmla="*/ 13 w 135"/>
                <a:gd name="T51" fmla="*/ 93 h 278"/>
                <a:gd name="T52" fmla="*/ 21 w 135"/>
                <a:gd name="T53" fmla="*/ 106 h 278"/>
                <a:gd name="T54" fmla="*/ 56 w 135"/>
                <a:gd name="T55" fmla="*/ 139 h 278"/>
                <a:gd name="T56" fmla="*/ 67 w 135"/>
                <a:gd name="T57" fmla="*/ 127 h 278"/>
                <a:gd name="T58" fmla="*/ 58 w 135"/>
                <a:gd name="T59" fmla="*/ 120 h 278"/>
                <a:gd name="T60" fmla="*/ 42 w 135"/>
                <a:gd name="T61" fmla="*/ 112 h 278"/>
                <a:gd name="T62" fmla="*/ 37 w 135"/>
                <a:gd name="T63" fmla="*/ 94 h 278"/>
                <a:gd name="T64" fmla="*/ 34 w 135"/>
                <a:gd name="T65" fmla="*/ 66 h 278"/>
                <a:gd name="T66" fmla="*/ 28 w 135"/>
                <a:gd name="T67" fmla="*/ 19 h 278"/>
                <a:gd name="T68" fmla="*/ 21 w 135"/>
                <a:gd name="T69" fmla="*/ 11 h 27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35" h="278">
                  <a:moveTo>
                    <a:pt x="42" y="21"/>
                  </a:moveTo>
                  <a:lnTo>
                    <a:pt x="38" y="18"/>
                  </a:lnTo>
                  <a:lnTo>
                    <a:pt x="32" y="10"/>
                  </a:lnTo>
                  <a:lnTo>
                    <a:pt x="25" y="2"/>
                  </a:lnTo>
                  <a:lnTo>
                    <a:pt x="19" y="0"/>
                  </a:lnTo>
                  <a:lnTo>
                    <a:pt x="21" y="14"/>
                  </a:lnTo>
                  <a:lnTo>
                    <a:pt x="32" y="38"/>
                  </a:lnTo>
                  <a:lnTo>
                    <a:pt x="44" y="61"/>
                  </a:lnTo>
                  <a:lnTo>
                    <a:pt x="51" y="73"/>
                  </a:lnTo>
                  <a:lnTo>
                    <a:pt x="44" y="65"/>
                  </a:lnTo>
                  <a:lnTo>
                    <a:pt x="27" y="54"/>
                  </a:lnTo>
                  <a:lnTo>
                    <a:pt x="10" y="42"/>
                  </a:lnTo>
                  <a:lnTo>
                    <a:pt x="0" y="38"/>
                  </a:lnTo>
                  <a:lnTo>
                    <a:pt x="0" y="44"/>
                  </a:lnTo>
                  <a:lnTo>
                    <a:pt x="10" y="57"/>
                  </a:lnTo>
                  <a:lnTo>
                    <a:pt x="19" y="69"/>
                  </a:lnTo>
                  <a:lnTo>
                    <a:pt x="25" y="75"/>
                  </a:lnTo>
                  <a:lnTo>
                    <a:pt x="11" y="82"/>
                  </a:lnTo>
                  <a:lnTo>
                    <a:pt x="13" y="86"/>
                  </a:lnTo>
                  <a:lnTo>
                    <a:pt x="17" y="92"/>
                  </a:lnTo>
                  <a:lnTo>
                    <a:pt x="25" y="99"/>
                  </a:lnTo>
                  <a:lnTo>
                    <a:pt x="36" y="105"/>
                  </a:lnTo>
                  <a:lnTo>
                    <a:pt x="44" y="107"/>
                  </a:lnTo>
                  <a:lnTo>
                    <a:pt x="46" y="111"/>
                  </a:lnTo>
                  <a:lnTo>
                    <a:pt x="46" y="115"/>
                  </a:lnTo>
                  <a:lnTo>
                    <a:pt x="46" y="116"/>
                  </a:lnTo>
                  <a:lnTo>
                    <a:pt x="40" y="113"/>
                  </a:lnTo>
                  <a:lnTo>
                    <a:pt x="29" y="109"/>
                  </a:lnTo>
                  <a:lnTo>
                    <a:pt x="17" y="107"/>
                  </a:lnTo>
                  <a:lnTo>
                    <a:pt x="11" y="109"/>
                  </a:lnTo>
                  <a:lnTo>
                    <a:pt x="10" y="113"/>
                  </a:lnTo>
                  <a:lnTo>
                    <a:pt x="11" y="118"/>
                  </a:lnTo>
                  <a:lnTo>
                    <a:pt x="13" y="120"/>
                  </a:lnTo>
                  <a:lnTo>
                    <a:pt x="15" y="122"/>
                  </a:lnTo>
                  <a:lnTo>
                    <a:pt x="6" y="132"/>
                  </a:lnTo>
                  <a:lnTo>
                    <a:pt x="25" y="160"/>
                  </a:lnTo>
                  <a:lnTo>
                    <a:pt x="32" y="151"/>
                  </a:lnTo>
                  <a:lnTo>
                    <a:pt x="36" y="158"/>
                  </a:lnTo>
                  <a:lnTo>
                    <a:pt x="48" y="173"/>
                  </a:lnTo>
                  <a:lnTo>
                    <a:pt x="57" y="192"/>
                  </a:lnTo>
                  <a:lnTo>
                    <a:pt x="63" y="206"/>
                  </a:lnTo>
                  <a:lnTo>
                    <a:pt x="57" y="204"/>
                  </a:lnTo>
                  <a:lnTo>
                    <a:pt x="46" y="192"/>
                  </a:lnTo>
                  <a:lnTo>
                    <a:pt x="36" y="181"/>
                  </a:lnTo>
                  <a:lnTo>
                    <a:pt x="30" y="175"/>
                  </a:lnTo>
                  <a:lnTo>
                    <a:pt x="27" y="172"/>
                  </a:lnTo>
                  <a:lnTo>
                    <a:pt x="21" y="170"/>
                  </a:lnTo>
                  <a:lnTo>
                    <a:pt x="13" y="168"/>
                  </a:lnTo>
                  <a:lnTo>
                    <a:pt x="11" y="172"/>
                  </a:lnTo>
                  <a:lnTo>
                    <a:pt x="13" y="177"/>
                  </a:lnTo>
                  <a:lnTo>
                    <a:pt x="21" y="181"/>
                  </a:lnTo>
                  <a:lnTo>
                    <a:pt x="27" y="185"/>
                  </a:lnTo>
                  <a:lnTo>
                    <a:pt x="30" y="187"/>
                  </a:lnTo>
                  <a:lnTo>
                    <a:pt x="42" y="211"/>
                  </a:lnTo>
                  <a:lnTo>
                    <a:pt x="97" y="255"/>
                  </a:lnTo>
                  <a:lnTo>
                    <a:pt x="112" y="278"/>
                  </a:lnTo>
                  <a:lnTo>
                    <a:pt x="116" y="255"/>
                  </a:lnTo>
                  <a:lnTo>
                    <a:pt x="135" y="253"/>
                  </a:lnTo>
                  <a:lnTo>
                    <a:pt x="124" y="244"/>
                  </a:lnTo>
                  <a:lnTo>
                    <a:pt x="116" y="240"/>
                  </a:lnTo>
                  <a:lnTo>
                    <a:pt x="101" y="232"/>
                  </a:lnTo>
                  <a:lnTo>
                    <a:pt x="84" y="223"/>
                  </a:lnTo>
                  <a:lnTo>
                    <a:pt x="76" y="211"/>
                  </a:lnTo>
                  <a:lnTo>
                    <a:pt x="74" y="187"/>
                  </a:lnTo>
                  <a:lnTo>
                    <a:pt x="72" y="156"/>
                  </a:lnTo>
                  <a:lnTo>
                    <a:pt x="68" y="132"/>
                  </a:lnTo>
                  <a:lnTo>
                    <a:pt x="68" y="120"/>
                  </a:lnTo>
                  <a:lnTo>
                    <a:pt x="57" y="37"/>
                  </a:lnTo>
                  <a:lnTo>
                    <a:pt x="42" y="21"/>
                  </a:lnTo>
                  <a:close/>
                </a:path>
              </a:pathLst>
            </a:custGeom>
            <a:solidFill>
              <a:srgbClr val="DED9D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1" name="Freeform 187"/>
            <p:cNvSpPr>
              <a:spLocks/>
            </p:cNvSpPr>
            <p:nvPr/>
          </p:nvSpPr>
          <p:spPr bwMode="auto">
            <a:xfrm>
              <a:off x="1467" y="2446"/>
              <a:ext cx="69" cy="164"/>
            </a:xfrm>
            <a:custGeom>
              <a:avLst/>
              <a:gdLst>
                <a:gd name="T0" fmla="*/ 24 w 139"/>
                <a:gd name="T1" fmla="*/ 0 h 327"/>
                <a:gd name="T2" fmla="*/ 0 w 139"/>
                <a:gd name="T3" fmla="*/ 19 h 327"/>
                <a:gd name="T4" fmla="*/ 9 w 139"/>
                <a:gd name="T5" fmla="*/ 164 h 327"/>
                <a:gd name="T6" fmla="*/ 55 w 139"/>
                <a:gd name="T7" fmla="*/ 149 h 327"/>
                <a:gd name="T8" fmla="*/ 67 w 139"/>
                <a:gd name="T9" fmla="*/ 132 h 327"/>
                <a:gd name="T10" fmla="*/ 69 w 139"/>
                <a:gd name="T11" fmla="*/ 87 h 327"/>
                <a:gd name="T12" fmla="*/ 59 w 139"/>
                <a:gd name="T13" fmla="*/ 67 h 327"/>
                <a:gd name="T14" fmla="*/ 57 w 139"/>
                <a:gd name="T15" fmla="*/ 24 h 327"/>
                <a:gd name="T16" fmla="*/ 24 w 139"/>
                <a:gd name="T17" fmla="*/ 0 h 327"/>
                <a:gd name="T18" fmla="*/ 24 w 139"/>
                <a:gd name="T19" fmla="*/ 0 h 32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39" h="327">
                  <a:moveTo>
                    <a:pt x="48" y="0"/>
                  </a:moveTo>
                  <a:lnTo>
                    <a:pt x="0" y="38"/>
                  </a:lnTo>
                  <a:lnTo>
                    <a:pt x="19" y="327"/>
                  </a:lnTo>
                  <a:lnTo>
                    <a:pt x="110" y="297"/>
                  </a:lnTo>
                  <a:lnTo>
                    <a:pt x="135" y="263"/>
                  </a:lnTo>
                  <a:lnTo>
                    <a:pt x="139" y="173"/>
                  </a:lnTo>
                  <a:lnTo>
                    <a:pt x="118" y="133"/>
                  </a:lnTo>
                  <a:lnTo>
                    <a:pt x="114" y="48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968C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2" name="Freeform 188"/>
            <p:cNvSpPr>
              <a:spLocks/>
            </p:cNvSpPr>
            <p:nvPr/>
          </p:nvSpPr>
          <p:spPr bwMode="auto">
            <a:xfrm>
              <a:off x="1490" y="2515"/>
              <a:ext cx="46" cy="142"/>
            </a:xfrm>
            <a:custGeom>
              <a:avLst/>
              <a:gdLst>
                <a:gd name="T0" fmla="*/ 12 w 93"/>
                <a:gd name="T1" fmla="*/ 0 h 286"/>
                <a:gd name="T2" fmla="*/ 8 w 93"/>
                <a:gd name="T3" fmla="*/ 6 h 286"/>
                <a:gd name="T4" fmla="*/ 16 w 93"/>
                <a:gd name="T5" fmla="*/ 22 h 286"/>
                <a:gd name="T6" fmla="*/ 5 w 93"/>
                <a:gd name="T7" fmla="*/ 24 h 286"/>
                <a:gd name="T8" fmla="*/ 3 w 93"/>
                <a:gd name="T9" fmla="*/ 35 h 286"/>
                <a:gd name="T10" fmla="*/ 8 w 93"/>
                <a:gd name="T11" fmla="*/ 59 h 286"/>
                <a:gd name="T12" fmla="*/ 0 w 93"/>
                <a:gd name="T13" fmla="*/ 59 h 286"/>
                <a:gd name="T14" fmla="*/ 3 w 93"/>
                <a:gd name="T15" fmla="*/ 93 h 286"/>
                <a:gd name="T16" fmla="*/ 5 w 93"/>
                <a:gd name="T17" fmla="*/ 100 h 286"/>
                <a:gd name="T18" fmla="*/ 12 w 93"/>
                <a:gd name="T19" fmla="*/ 117 h 286"/>
                <a:gd name="T20" fmla="*/ 21 w 93"/>
                <a:gd name="T21" fmla="*/ 133 h 286"/>
                <a:gd name="T22" fmla="*/ 25 w 93"/>
                <a:gd name="T23" fmla="*/ 142 h 286"/>
                <a:gd name="T24" fmla="*/ 30 w 93"/>
                <a:gd name="T25" fmla="*/ 141 h 286"/>
                <a:gd name="T26" fmla="*/ 37 w 93"/>
                <a:gd name="T27" fmla="*/ 140 h 286"/>
                <a:gd name="T28" fmla="*/ 43 w 93"/>
                <a:gd name="T29" fmla="*/ 137 h 286"/>
                <a:gd name="T30" fmla="*/ 46 w 93"/>
                <a:gd name="T31" fmla="*/ 134 h 286"/>
                <a:gd name="T32" fmla="*/ 42 w 93"/>
                <a:gd name="T33" fmla="*/ 128 h 286"/>
                <a:gd name="T34" fmla="*/ 38 w 93"/>
                <a:gd name="T35" fmla="*/ 119 h 286"/>
                <a:gd name="T36" fmla="*/ 33 w 93"/>
                <a:gd name="T37" fmla="*/ 112 h 286"/>
                <a:gd name="T38" fmla="*/ 32 w 93"/>
                <a:gd name="T39" fmla="*/ 108 h 286"/>
                <a:gd name="T40" fmla="*/ 36 w 93"/>
                <a:gd name="T41" fmla="*/ 86 h 286"/>
                <a:gd name="T42" fmla="*/ 44 w 93"/>
                <a:gd name="T43" fmla="*/ 63 h 286"/>
                <a:gd name="T44" fmla="*/ 27 w 93"/>
                <a:gd name="T45" fmla="*/ 56 h 286"/>
                <a:gd name="T46" fmla="*/ 15 w 93"/>
                <a:gd name="T47" fmla="*/ 74 h 286"/>
                <a:gd name="T48" fmla="*/ 12 w 93"/>
                <a:gd name="T49" fmla="*/ 36 h 286"/>
                <a:gd name="T50" fmla="*/ 28 w 93"/>
                <a:gd name="T51" fmla="*/ 28 h 286"/>
                <a:gd name="T52" fmla="*/ 15 w 93"/>
                <a:gd name="T53" fmla="*/ 8 h 286"/>
                <a:gd name="T54" fmla="*/ 12 w 93"/>
                <a:gd name="T55" fmla="*/ 0 h 286"/>
                <a:gd name="T56" fmla="*/ 12 w 93"/>
                <a:gd name="T57" fmla="*/ 0 h 28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93" h="286">
                  <a:moveTo>
                    <a:pt x="25" y="0"/>
                  </a:moveTo>
                  <a:lnTo>
                    <a:pt x="17" y="12"/>
                  </a:lnTo>
                  <a:lnTo>
                    <a:pt x="32" y="44"/>
                  </a:lnTo>
                  <a:lnTo>
                    <a:pt x="11" y="48"/>
                  </a:lnTo>
                  <a:lnTo>
                    <a:pt x="6" y="71"/>
                  </a:lnTo>
                  <a:lnTo>
                    <a:pt x="17" y="118"/>
                  </a:lnTo>
                  <a:lnTo>
                    <a:pt x="0" y="118"/>
                  </a:lnTo>
                  <a:lnTo>
                    <a:pt x="6" y="187"/>
                  </a:lnTo>
                  <a:lnTo>
                    <a:pt x="11" y="202"/>
                  </a:lnTo>
                  <a:lnTo>
                    <a:pt x="25" y="236"/>
                  </a:lnTo>
                  <a:lnTo>
                    <a:pt x="42" y="268"/>
                  </a:lnTo>
                  <a:lnTo>
                    <a:pt x="51" y="286"/>
                  </a:lnTo>
                  <a:lnTo>
                    <a:pt x="61" y="284"/>
                  </a:lnTo>
                  <a:lnTo>
                    <a:pt x="74" y="282"/>
                  </a:lnTo>
                  <a:lnTo>
                    <a:pt x="87" y="276"/>
                  </a:lnTo>
                  <a:lnTo>
                    <a:pt x="93" y="270"/>
                  </a:lnTo>
                  <a:lnTo>
                    <a:pt x="85" y="257"/>
                  </a:lnTo>
                  <a:lnTo>
                    <a:pt x="76" y="240"/>
                  </a:lnTo>
                  <a:lnTo>
                    <a:pt x="66" y="225"/>
                  </a:lnTo>
                  <a:lnTo>
                    <a:pt x="64" y="217"/>
                  </a:lnTo>
                  <a:lnTo>
                    <a:pt x="72" y="173"/>
                  </a:lnTo>
                  <a:lnTo>
                    <a:pt x="89" y="126"/>
                  </a:lnTo>
                  <a:lnTo>
                    <a:pt x="55" y="112"/>
                  </a:lnTo>
                  <a:lnTo>
                    <a:pt x="30" y="149"/>
                  </a:lnTo>
                  <a:lnTo>
                    <a:pt x="25" y="73"/>
                  </a:lnTo>
                  <a:lnTo>
                    <a:pt x="57" y="57"/>
                  </a:lnTo>
                  <a:lnTo>
                    <a:pt x="30" y="17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877A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3" name="Freeform 189"/>
            <p:cNvSpPr>
              <a:spLocks/>
            </p:cNvSpPr>
            <p:nvPr/>
          </p:nvSpPr>
          <p:spPr bwMode="auto">
            <a:xfrm>
              <a:off x="1438" y="2461"/>
              <a:ext cx="95" cy="204"/>
            </a:xfrm>
            <a:custGeom>
              <a:avLst/>
              <a:gdLst>
                <a:gd name="T0" fmla="*/ 47 w 190"/>
                <a:gd name="T1" fmla="*/ 0 h 407"/>
                <a:gd name="T2" fmla="*/ 56 w 190"/>
                <a:gd name="T3" fmla="*/ 18 h 407"/>
                <a:gd name="T4" fmla="*/ 56 w 190"/>
                <a:gd name="T5" fmla="*/ 24 h 407"/>
                <a:gd name="T6" fmla="*/ 67 w 190"/>
                <a:gd name="T7" fmla="*/ 24 h 407"/>
                <a:gd name="T8" fmla="*/ 67 w 190"/>
                <a:gd name="T9" fmla="*/ 32 h 407"/>
                <a:gd name="T10" fmla="*/ 56 w 190"/>
                <a:gd name="T11" fmla="*/ 40 h 407"/>
                <a:gd name="T12" fmla="*/ 50 w 190"/>
                <a:gd name="T13" fmla="*/ 61 h 407"/>
                <a:gd name="T14" fmla="*/ 64 w 190"/>
                <a:gd name="T15" fmla="*/ 83 h 407"/>
                <a:gd name="T16" fmla="*/ 53 w 190"/>
                <a:gd name="T17" fmla="*/ 88 h 407"/>
                <a:gd name="T18" fmla="*/ 64 w 190"/>
                <a:gd name="T19" fmla="*/ 146 h 407"/>
                <a:gd name="T20" fmla="*/ 76 w 190"/>
                <a:gd name="T21" fmla="*/ 143 h 407"/>
                <a:gd name="T22" fmla="*/ 70 w 190"/>
                <a:gd name="T23" fmla="*/ 165 h 407"/>
                <a:gd name="T24" fmla="*/ 77 w 190"/>
                <a:gd name="T25" fmla="*/ 183 h 407"/>
                <a:gd name="T26" fmla="*/ 94 w 190"/>
                <a:gd name="T27" fmla="*/ 187 h 407"/>
                <a:gd name="T28" fmla="*/ 95 w 190"/>
                <a:gd name="T29" fmla="*/ 204 h 407"/>
                <a:gd name="T30" fmla="*/ 12 w 190"/>
                <a:gd name="T31" fmla="*/ 170 h 407"/>
                <a:gd name="T32" fmla="*/ 0 w 190"/>
                <a:gd name="T33" fmla="*/ 63 h 407"/>
                <a:gd name="T34" fmla="*/ 41 w 190"/>
                <a:gd name="T35" fmla="*/ 3 h 407"/>
                <a:gd name="T36" fmla="*/ 47 w 190"/>
                <a:gd name="T37" fmla="*/ 0 h 407"/>
                <a:gd name="T38" fmla="*/ 47 w 190"/>
                <a:gd name="T39" fmla="*/ 0 h 407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90" h="407">
                  <a:moveTo>
                    <a:pt x="93" y="0"/>
                  </a:moveTo>
                  <a:lnTo>
                    <a:pt x="111" y="36"/>
                  </a:lnTo>
                  <a:lnTo>
                    <a:pt x="111" y="47"/>
                  </a:lnTo>
                  <a:lnTo>
                    <a:pt x="133" y="47"/>
                  </a:lnTo>
                  <a:lnTo>
                    <a:pt x="133" y="63"/>
                  </a:lnTo>
                  <a:lnTo>
                    <a:pt x="111" y="80"/>
                  </a:lnTo>
                  <a:lnTo>
                    <a:pt x="99" y="121"/>
                  </a:lnTo>
                  <a:lnTo>
                    <a:pt x="128" y="165"/>
                  </a:lnTo>
                  <a:lnTo>
                    <a:pt x="105" y="175"/>
                  </a:lnTo>
                  <a:lnTo>
                    <a:pt x="128" y="291"/>
                  </a:lnTo>
                  <a:lnTo>
                    <a:pt x="152" y="285"/>
                  </a:lnTo>
                  <a:lnTo>
                    <a:pt x="139" y="329"/>
                  </a:lnTo>
                  <a:lnTo>
                    <a:pt x="154" y="365"/>
                  </a:lnTo>
                  <a:lnTo>
                    <a:pt x="188" y="374"/>
                  </a:lnTo>
                  <a:lnTo>
                    <a:pt x="190" y="407"/>
                  </a:lnTo>
                  <a:lnTo>
                    <a:pt x="23" y="340"/>
                  </a:lnTo>
                  <a:lnTo>
                    <a:pt x="0" y="125"/>
                  </a:lnTo>
                  <a:lnTo>
                    <a:pt x="82" y="5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75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4" name="Freeform 190"/>
            <p:cNvSpPr>
              <a:spLocks/>
            </p:cNvSpPr>
            <p:nvPr/>
          </p:nvSpPr>
          <p:spPr bwMode="auto">
            <a:xfrm>
              <a:off x="1679" y="2454"/>
              <a:ext cx="56" cy="207"/>
            </a:xfrm>
            <a:custGeom>
              <a:avLst/>
              <a:gdLst>
                <a:gd name="T0" fmla="*/ 48 w 112"/>
                <a:gd name="T1" fmla="*/ 9 h 414"/>
                <a:gd name="T2" fmla="*/ 49 w 112"/>
                <a:gd name="T3" fmla="*/ 27 h 414"/>
                <a:gd name="T4" fmla="*/ 44 w 112"/>
                <a:gd name="T5" fmla="*/ 37 h 414"/>
                <a:gd name="T6" fmla="*/ 43 w 112"/>
                <a:gd name="T7" fmla="*/ 43 h 414"/>
                <a:gd name="T8" fmla="*/ 42 w 112"/>
                <a:gd name="T9" fmla="*/ 58 h 414"/>
                <a:gd name="T10" fmla="*/ 40 w 112"/>
                <a:gd name="T11" fmla="*/ 78 h 414"/>
                <a:gd name="T12" fmla="*/ 43 w 112"/>
                <a:gd name="T13" fmla="*/ 98 h 414"/>
                <a:gd name="T14" fmla="*/ 51 w 112"/>
                <a:gd name="T15" fmla="*/ 121 h 414"/>
                <a:gd name="T16" fmla="*/ 49 w 112"/>
                <a:gd name="T17" fmla="*/ 133 h 414"/>
                <a:gd name="T18" fmla="*/ 56 w 112"/>
                <a:gd name="T19" fmla="*/ 159 h 414"/>
                <a:gd name="T20" fmla="*/ 54 w 112"/>
                <a:gd name="T21" fmla="*/ 176 h 414"/>
                <a:gd name="T22" fmla="*/ 53 w 112"/>
                <a:gd name="T23" fmla="*/ 204 h 414"/>
                <a:gd name="T24" fmla="*/ 46 w 112"/>
                <a:gd name="T25" fmla="*/ 207 h 414"/>
                <a:gd name="T26" fmla="*/ 36 w 112"/>
                <a:gd name="T27" fmla="*/ 184 h 414"/>
                <a:gd name="T28" fmla="*/ 17 w 112"/>
                <a:gd name="T29" fmla="*/ 182 h 414"/>
                <a:gd name="T30" fmla="*/ 0 w 112"/>
                <a:gd name="T31" fmla="*/ 129 h 414"/>
                <a:gd name="T32" fmla="*/ 1 w 112"/>
                <a:gd name="T33" fmla="*/ 45 h 414"/>
                <a:gd name="T34" fmla="*/ 39 w 112"/>
                <a:gd name="T35" fmla="*/ 0 h 414"/>
                <a:gd name="T36" fmla="*/ 48 w 112"/>
                <a:gd name="T37" fmla="*/ 9 h 414"/>
                <a:gd name="T38" fmla="*/ 48 w 112"/>
                <a:gd name="T39" fmla="*/ 9 h 41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12" h="414">
                  <a:moveTo>
                    <a:pt x="95" y="17"/>
                  </a:moveTo>
                  <a:lnTo>
                    <a:pt x="97" y="53"/>
                  </a:lnTo>
                  <a:lnTo>
                    <a:pt x="88" y="74"/>
                  </a:lnTo>
                  <a:lnTo>
                    <a:pt x="86" y="85"/>
                  </a:lnTo>
                  <a:lnTo>
                    <a:pt x="84" y="116"/>
                  </a:lnTo>
                  <a:lnTo>
                    <a:pt x="80" y="156"/>
                  </a:lnTo>
                  <a:lnTo>
                    <a:pt x="86" y="195"/>
                  </a:lnTo>
                  <a:lnTo>
                    <a:pt x="101" y="241"/>
                  </a:lnTo>
                  <a:lnTo>
                    <a:pt x="97" y="266"/>
                  </a:lnTo>
                  <a:lnTo>
                    <a:pt x="112" y="317"/>
                  </a:lnTo>
                  <a:lnTo>
                    <a:pt x="108" y="351"/>
                  </a:lnTo>
                  <a:lnTo>
                    <a:pt x="105" y="407"/>
                  </a:lnTo>
                  <a:lnTo>
                    <a:pt x="91" y="414"/>
                  </a:lnTo>
                  <a:lnTo>
                    <a:pt x="72" y="368"/>
                  </a:lnTo>
                  <a:lnTo>
                    <a:pt x="34" y="363"/>
                  </a:lnTo>
                  <a:lnTo>
                    <a:pt x="0" y="258"/>
                  </a:lnTo>
                  <a:lnTo>
                    <a:pt x="2" y="89"/>
                  </a:lnTo>
                  <a:lnTo>
                    <a:pt x="78" y="0"/>
                  </a:lnTo>
                  <a:lnTo>
                    <a:pt x="95" y="17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5" name="Freeform 191"/>
            <p:cNvSpPr>
              <a:spLocks/>
            </p:cNvSpPr>
            <p:nvPr/>
          </p:nvSpPr>
          <p:spPr bwMode="auto">
            <a:xfrm>
              <a:off x="1596" y="2488"/>
              <a:ext cx="62" cy="63"/>
            </a:xfrm>
            <a:custGeom>
              <a:avLst/>
              <a:gdLst>
                <a:gd name="T0" fmla="*/ 8 w 123"/>
                <a:gd name="T1" fmla="*/ 19 h 126"/>
                <a:gd name="T2" fmla="*/ 0 w 123"/>
                <a:gd name="T3" fmla="*/ 34 h 126"/>
                <a:gd name="T4" fmla="*/ 16 w 123"/>
                <a:gd name="T5" fmla="*/ 63 h 126"/>
                <a:gd name="T6" fmla="*/ 22 w 123"/>
                <a:gd name="T7" fmla="*/ 61 h 126"/>
                <a:gd name="T8" fmla="*/ 37 w 123"/>
                <a:gd name="T9" fmla="*/ 57 h 126"/>
                <a:gd name="T10" fmla="*/ 50 w 123"/>
                <a:gd name="T11" fmla="*/ 53 h 126"/>
                <a:gd name="T12" fmla="*/ 57 w 123"/>
                <a:gd name="T13" fmla="*/ 49 h 126"/>
                <a:gd name="T14" fmla="*/ 57 w 123"/>
                <a:gd name="T15" fmla="*/ 41 h 126"/>
                <a:gd name="T16" fmla="*/ 58 w 123"/>
                <a:gd name="T17" fmla="*/ 31 h 126"/>
                <a:gd name="T18" fmla="*/ 60 w 123"/>
                <a:gd name="T19" fmla="*/ 20 h 126"/>
                <a:gd name="T20" fmla="*/ 62 w 123"/>
                <a:gd name="T21" fmla="*/ 16 h 126"/>
                <a:gd name="T22" fmla="*/ 26 w 123"/>
                <a:gd name="T23" fmla="*/ 0 h 126"/>
                <a:gd name="T24" fmla="*/ 8 w 123"/>
                <a:gd name="T25" fmla="*/ 19 h 126"/>
                <a:gd name="T26" fmla="*/ 8 w 123"/>
                <a:gd name="T27" fmla="*/ 19 h 12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23" h="126">
                  <a:moveTo>
                    <a:pt x="15" y="38"/>
                  </a:moveTo>
                  <a:lnTo>
                    <a:pt x="0" y="68"/>
                  </a:lnTo>
                  <a:lnTo>
                    <a:pt x="32" y="126"/>
                  </a:lnTo>
                  <a:lnTo>
                    <a:pt x="43" y="122"/>
                  </a:lnTo>
                  <a:lnTo>
                    <a:pt x="74" y="114"/>
                  </a:lnTo>
                  <a:lnTo>
                    <a:pt x="100" y="105"/>
                  </a:lnTo>
                  <a:lnTo>
                    <a:pt x="114" y="97"/>
                  </a:lnTo>
                  <a:lnTo>
                    <a:pt x="114" y="82"/>
                  </a:lnTo>
                  <a:lnTo>
                    <a:pt x="116" y="61"/>
                  </a:lnTo>
                  <a:lnTo>
                    <a:pt x="119" y="40"/>
                  </a:lnTo>
                  <a:lnTo>
                    <a:pt x="123" y="32"/>
                  </a:lnTo>
                  <a:lnTo>
                    <a:pt x="51" y="0"/>
                  </a:lnTo>
                  <a:lnTo>
                    <a:pt x="15" y="38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6" name="Freeform 192"/>
            <p:cNvSpPr>
              <a:spLocks/>
            </p:cNvSpPr>
            <p:nvPr/>
          </p:nvSpPr>
          <p:spPr bwMode="auto">
            <a:xfrm>
              <a:off x="1594" y="2508"/>
              <a:ext cx="44" cy="97"/>
            </a:xfrm>
            <a:custGeom>
              <a:avLst/>
              <a:gdLst>
                <a:gd name="T0" fmla="*/ 27 w 89"/>
                <a:gd name="T1" fmla="*/ 0 h 194"/>
                <a:gd name="T2" fmla="*/ 28 w 89"/>
                <a:gd name="T3" fmla="*/ 6 h 194"/>
                <a:gd name="T4" fmla="*/ 30 w 89"/>
                <a:gd name="T5" fmla="*/ 16 h 194"/>
                <a:gd name="T6" fmla="*/ 31 w 89"/>
                <a:gd name="T7" fmla="*/ 28 h 194"/>
                <a:gd name="T8" fmla="*/ 30 w 89"/>
                <a:gd name="T9" fmla="*/ 34 h 194"/>
                <a:gd name="T10" fmla="*/ 26 w 89"/>
                <a:gd name="T11" fmla="*/ 29 h 194"/>
                <a:gd name="T12" fmla="*/ 23 w 89"/>
                <a:gd name="T13" fmla="*/ 19 h 194"/>
                <a:gd name="T14" fmla="*/ 19 w 89"/>
                <a:gd name="T15" fmla="*/ 10 h 194"/>
                <a:gd name="T16" fmla="*/ 17 w 89"/>
                <a:gd name="T17" fmla="*/ 5 h 194"/>
                <a:gd name="T18" fmla="*/ 13 w 89"/>
                <a:gd name="T19" fmla="*/ 9 h 194"/>
                <a:gd name="T20" fmla="*/ 12 w 89"/>
                <a:gd name="T21" fmla="*/ 8 h 194"/>
                <a:gd name="T22" fmla="*/ 11 w 89"/>
                <a:gd name="T23" fmla="*/ 7 h 194"/>
                <a:gd name="T24" fmla="*/ 9 w 89"/>
                <a:gd name="T25" fmla="*/ 6 h 194"/>
                <a:gd name="T26" fmla="*/ 5 w 89"/>
                <a:gd name="T27" fmla="*/ 8 h 194"/>
                <a:gd name="T28" fmla="*/ 2 w 89"/>
                <a:gd name="T29" fmla="*/ 12 h 194"/>
                <a:gd name="T30" fmla="*/ 1 w 89"/>
                <a:gd name="T31" fmla="*/ 16 h 194"/>
                <a:gd name="T32" fmla="*/ 0 w 89"/>
                <a:gd name="T33" fmla="*/ 20 h 194"/>
                <a:gd name="T34" fmla="*/ 2 w 89"/>
                <a:gd name="T35" fmla="*/ 21 h 194"/>
                <a:gd name="T36" fmla="*/ 4 w 89"/>
                <a:gd name="T37" fmla="*/ 19 h 194"/>
                <a:gd name="T38" fmla="*/ 6 w 89"/>
                <a:gd name="T39" fmla="*/ 17 h 194"/>
                <a:gd name="T40" fmla="*/ 8 w 89"/>
                <a:gd name="T41" fmla="*/ 15 h 194"/>
                <a:gd name="T42" fmla="*/ 9 w 89"/>
                <a:gd name="T43" fmla="*/ 14 h 194"/>
                <a:gd name="T44" fmla="*/ 14 w 89"/>
                <a:gd name="T45" fmla="*/ 14 h 194"/>
                <a:gd name="T46" fmla="*/ 15 w 89"/>
                <a:gd name="T47" fmla="*/ 16 h 194"/>
                <a:gd name="T48" fmla="*/ 18 w 89"/>
                <a:gd name="T49" fmla="*/ 23 h 194"/>
                <a:gd name="T50" fmla="*/ 21 w 89"/>
                <a:gd name="T51" fmla="*/ 31 h 194"/>
                <a:gd name="T52" fmla="*/ 22 w 89"/>
                <a:gd name="T53" fmla="*/ 35 h 194"/>
                <a:gd name="T54" fmla="*/ 19 w 89"/>
                <a:gd name="T55" fmla="*/ 36 h 194"/>
                <a:gd name="T56" fmla="*/ 17 w 89"/>
                <a:gd name="T57" fmla="*/ 34 h 194"/>
                <a:gd name="T58" fmla="*/ 15 w 89"/>
                <a:gd name="T59" fmla="*/ 31 h 194"/>
                <a:gd name="T60" fmla="*/ 14 w 89"/>
                <a:gd name="T61" fmla="*/ 29 h 194"/>
                <a:gd name="T62" fmla="*/ 11 w 89"/>
                <a:gd name="T63" fmla="*/ 35 h 194"/>
                <a:gd name="T64" fmla="*/ 13 w 89"/>
                <a:gd name="T65" fmla="*/ 39 h 194"/>
                <a:gd name="T66" fmla="*/ 16 w 89"/>
                <a:gd name="T67" fmla="*/ 50 h 194"/>
                <a:gd name="T68" fmla="*/ 19 w 89"/>
                <a:gd name="T69" fmla="*/ 62 h 194"/>
                <a:gd name="T70" fmla="*/ 19 w 89"/>
                <a:gd name="T71" fmla="*/ 72 h 194"/>
                <a:gd name="T72" fmla="*/ 17 w 89"/>
                <a:gd name="T73" fmla="*/ 79 h 194"/>
                <a:gd name="T74" fmla="*/ 21 w 89"/>
                <a:gd name="T75" fmla="*/ 89 h 194"/>
                <a:gd name="T76" fmla="*/ 25 w 89"/>
                <a:gd name="T77" fmla="*/ 95 h 194"/>
                <a:gd name="T78" fmla="*/ 30 w 89"/>
                <a:gd name="T79" fmla="*/ 97 h 194"/>
                <a:gd name="T80" fmla="*/ 33 w 89"/>
                <a:gd name="T81" fmla="*/ 94 h 194"/>
                <a:gd name="T82" fmla="*/ 34 w 89"/>
                <a:gd name="T83" fmla="*/ 92 h 194"/>
                <a:gd name="T84" fmla="*/ 35 w 89"/>
                <a:gd name="T85" fmla="*/ 89 h 194"/>
                <a:gd name="T86" fmla="*/ 36 w 89"/>
                <a:gd name="T87" fmla="*/ 88 h 194"/>
                <a:gd name="T88" fmla="*/ 24 w 89"/>
                <a:gd name="T89" fmla="*/ 68 h 194"/>
                <a:gd name="T90" fmla="*/ 24 w 89"/>
                <a:gd name="T91" fmla="*/ 55 h 194"/>
                <a:gd name="T92" fmla="*/ 41 w 89"/>
                <a:gd name="T93" fmla="*/ 77 h 194"/>
                <a:gd name="T94" fmla="*/ 43 w 89"/>
                <a:gd name="T95" fmla="*/ 72 h 194"/>
                <a:gd name="T96" fmla="*/ 33 w 89"/>
                <a:gd name="T97" fmla="*/ 56 h 194"/>
                <a:gd name="T98" fmla="*/ 44 w 89"/>
                <a:gd name="T99" fmla="*/ 49 h 194"/>
                <a:gd name="T100" fmla="*/ 39 w 89"/>
                <a:gd name="T101" fmla="*/ 40 h 194"/>
                <a:gd name="T102" fmla="*/ 43 w 89"/>
                <a:gd name="T103" fmla="*/ 29 h 194"/>
                <a:gd name="T104" fmla="*/ 38 w 89"/>
                <a:gd name="T105" fmla="*/ 26 h 194"/>
                <a:gd name="T106" fmla="*/ 33 w 89"/>
                <a:gd name="T107" fmla="*/ 3 h 194"/>
                <a:gd name="T108" fmla="*/ 27 w 89"/>
                <a:gd name="T109" fmla="*/ 0 h 194"/>
                <a:gd name="T110" fmla="*/ 27 w 89"/>
                <a:gd name="T111" fmla="*/ 0 h 19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89" h="194">
                  <a:moveTo>
                    <a:pt x="55" y="0"/>
                  </a:moveTo>
                  <a:lnTo>
                    <a:pt x="57" y="11"/>
                  </a:lnTo>
                  <a:lnTo>
                    <a:pt x="61" y="32"/>
                  </a:lnTo>
                  <a:lnTo>
                    <a:pt x="63" y="55"/>
                  </a:lnTo>
                  <a:lnTo>
                    <a:pt x="61" y="67"/>
                  </a:lnTo>
                  <a:lnTo>
                    <a:pt x="53" y="57"/>
                  </a:lnTo>
                  <a:lnTo>
                    <a:pt x="46" y="38"/>
                  </a:lnTo>
                  <a:lnTo>
                    <a:pt x="38" y="19"/>
                  </a:lnTo>
                  <a:lnTo>
                    <a:pt x="34" y="9"/>
                  </a:lnTo>
                  <a:lnTo>
                    <a:pt x="27" y="17"/>
                  </a:lnTo>
                  <a:lnTo>
                    <a:pt x="25" y="15"/>
                  </a:lnTo>
                  <a:lnTo>
                    <a:pt x="23" y="13"/>
                  </a:lnTo>
                  <a:lnTo>
                    <a:pt x="19" y="11"/>
                  </a:lnTo>
                  <a:lnTo>
                    <a:pt x="11" y="15"/>
                  </a:lnTo>
                  <a:lnTo>
                    <a:pt x="4" y="23"/>
                  </a:lnTo>
                  <a:lnTo>
                    <a:pt x="2" y="32"/>
                  </a:lnTo>
                  <a:lnTo>
                    <a:pt x="0" y="40"/>
                  </a:lnTo>
                  <a:lnTo>
                    <a:pt x="4" y="42"/>
                  </a:lnTo>
                  <a:lnTo>
                    <a:pt x="8" y="38"/>
                  </a:lnTo>
                  <a:lnTo>
                    <a:pt x="13" y="34"/>
                  </a:lnTo>
                  <a:lnTo>
                    <a:pt x="17" y="30"/>
                  </a:lnTo>
                  <a:lnTo>
                    <a:pt x="19" y="28"/>
                  </a:lnTo>
                  <a:lnTo>
                    <a:pt x="29" y="28"/>
                  </a:lnTo>
                  <a:lnTo>
                    <a:pt x="30" y="32"/>
                  </a:lnTo>
                  <a:lnTo>
                    <a:pt x="36" y="46"/>
                  </a:lnTo>
                  <a:lnTo>
                    <a:pt x="42" y="61"/>
                  </a:lnTo>
                  <a:lnTo>
                    <a:pt x="44" y="70"/>
                  </a:lnTo>
                  <a:lnTo>
                    <a:pt x="38" y="72"/>
                  </a:lnTo>
                  <a:lnTo>
                    <a:pt x="34" y="67"/>
                  </a:lnTo>
                  <a:lnTo>
                    <a:pt x="30" y="61"/>
                  </a:lnTo>
                  <a:lnTo>
                    <a:pt x="29" y="57"/>
                  </a:lnTo>
                  <a:lnTo>
                    <a:pt x="23" y="70"/>
                  </a:lnTo>
                  <a:lnTo>
                    <a:pt x="27" y="78"/>
                  </a:lnTo>
                  <a:lnTo>
                    <a:pt x="32" y="99"/>
                  </a:lnTo>
                  <a:lnTo>
                    <a:pt x="38" y="124"/>
                  </a:lnTo>
                  <a:lnTo>
                    <a:pt x="38" y="143"/>
                  </a:lnTo>
                  <a:lnTo>
                    <a:pt x="34" y="158"/>
                  </a:lnTo>
                  <a:lnTo>
                    <a:pt x="42" y="177"/>
                  </a:lnTo>
                  <a:lnTo>
                    <a:pt x="51" y="190"/>
                  </a:lnTo>
                  <a:lnTo>
                    <a:pt x="61" y="194"/>
                  </a:lnTo>
                  <a:lnTo>
                    <a:pt x="67" y="188"/>
                  </a:lnTo>
                  <a:lnTo>
                    <a:pt x="68" y="183"/>
                  </a:lnTo>
                  <a:lnTo>
                    <a:pt x="70" y="177"/>
                  </a:lnTo>
                  <a:lnTo>
                    <a:pt x="72" y="175"/>
                  </a:lnTo>
                  <a:lnTo>
                    <a:pt x="49" y="135"/>
                  </a:lnTo>
                  <a:lnTo>
                    <a:pt x="48" y="110"/>
                  </a:lnTo>
                  <a:lnTo>
                    <a:pt x="82" y="154"/>
                  </a:lnTo>
                  <a:lnTo>
                    <a:pt x="87" y="143"/>
                  </a:lnTo>
                  <a:lnTo>
                    <a:pt x="67" y="112"/>
                  </a:lnTo>
                  <a:lnTo>
                    <a:pt x="89" y="97"/>
                  </a:lnTo>
                  <a:lnTo>
                    <a:pt x="78" y="80"/>
                  </a:lnTo>
                  <a:lnTo>
                    <a:pt x="87" y="57"/>
                  </a:lnTo>
                  <a:lnTo>
                    <a:pt x="76" y="51"/>
                  </a:lnTo>
                  <a:lnTo>
                    <a:pt x="67" y="6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7" name="Freeform 193"/>
            <p:cNvSpPr>
              <a:spLocks/>
            </p:cNvSpPr>
            <p:nvPr/>
          </p:nvSpPr>
          <p:spPr bwMode="auto">
            <a:xfrm>
              <a:off x="1682" y="2696"/>
              <a:ext cx="42" cy="35"/>
            </a:xfrm>
            <a:custGeom>
              <a:avLst/>
              <a:gdLst>
                <a:gd name="T0" fmla="*/ 34 w 83"/>
                <a:gd name="T1" fmla="*/ 0 h 71"/>
                <a:gd name="T2" fmla="*/ 24 w 83"/>
                <a:gd name="T3" fmla="*/ 2 h 71"/>
                <a:gd name="T4" fmla="*/ 19 w 83"/>
                <a:gd name="T5" fmla="*/ 3 h 71"/>
                <a:gd name="T6" fmla="*/ 10 w 83"/>
                <a:gd name="T7" fmla="*/ 8 h 71"/>
                <a:gd name="T8" fmla="*/ 1 w 83"/>
                <a:gd name="T9" fmla="*/ 13 h 71"/>
                <a:gd name="T10" fmla="*/ 0 w 83"/>
                <a:gd name="T11" fmla="*/ 17 h 71"/>
                <a:gd name="T12" fmla="*/ 3 w 83"/>
                <a:gd name="T13" fmla="*/ 18 h 71"/>
                <a:gd name="T14" fmla="*/ 6 w 83"/>
                <a:gd name="T15" fmla="*/ 16 h 71"/>
                <a:gd name="T16" fmla="*/ 8 w 83"/>
                <a:gd name="T17" fmla="*/ 14 h 71"/>
                <a:gd name="T18" fmla="*/ 9 w 83"/>
                <a:gd name="T19" fmla="*/ 13 h 71"/>
                <a:gd name="T20" fmla="*/ 20 w 83"/>
                <a:gd name="T21" fmla="*/ 13 h 71"/>
                <a:gd name="T22" fmla="*/ 23 w 83"/>
                <a:gd name="T23" fmla="*/ 35 h 71"/>
                <a:gd name="T24" fmla="*/ 29 w 83"/>
                <a:gd name="T25" fmla="*/ 25 h 71"/>
                <a:gd name="T26" fmla="*/ 31 w 83"/>
                <a:gd name="T27" fmla="*/ 33 h 71"/>
                <a:gd name="T28" fmla="*/ 39 w 83"/>
                <a:gd name="T29" fmla="*/ 29 h 71"/>
                <a:gd name="T30" fmla="*/ 42 w 83"/>
                <a:gd name="T31" fmla="*/ 9 h 71"/>
                <a:gd name="T32" fmla="*/ 34 w 83"/>
                <a:gd name="T33" fmla="*/ 0 h 71"/>
                <a:gd name="T34" fmla="*/ 34 w 83"/>
                <a:gd name="T35" fmla="*/ 0 h 7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3" h="71">
                  <a:moveTo>
                    <a:pt x="68" y="0"/>
                  </a:moveTo>
                  <a:lnTo>
                    <a:pt x="47" y="4"/>
                  </a:lnTo>
                  <a:lnTo>
                    <a:pt x="38" y="6"/>
                  </a:lnTo>
                  <a:lnTo>
                    <a:pt x="19" y="16"/>
                  </a:lnTo>
                  <a:lnTo>
                    <a:pt x="2" y="27"/>
                  </a:lnTo>
                  <a:lnTo>
                    <a:pt x="0" y="35"/>
                  </a:lnTo>
                  <a:lnTo>
                    <a:pt x="5" y="37"/>
                  </a:lnTo>
                  <a:lnTo>
                    <a:pt x="11" y="33"/>
                  </a:lnTo>
                  <a:lnTo>
                    <a:pt x="15" y="29"/>
                  </a:lnTo>
                  <a:lnTo>
                    <a:pt x="17" y="27"/>
                  </a:lnTo>
                  <a:lnTo>
                    <a:pt x="40" y="27"/>
                  </a:lnTo>
                  <a:lnTo>
                    <a:pt x="45" y="71"/>
                  </a:lnTo>
                  <a:lnTo>
                    <a:pt x="57" y="50"/>
                  </a:lnTo>
                  <a:lnTo>
                    <a:pt x="61" y="67"/>
                  </a:lnTo>
                  <a:lnTo>
                    <a:pt x="78" y="58"/>
                  </a:lnTo>
                  <a:lnTo>
                    <a:pt x="83" y="19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7569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8" name="Freeform 194"/>
            <p:cNvSpPr>
              <a:spLocks/>
            </p:cNvSpPr>
            <p:nvPr/>
          </p:nvSpPr>
          <p:spPr bwMode="auto">
            <a:xfrm>
              <a:off x="1630" y="2537"/>
              <a:ext cx="97" cy="174"/>
            </a:xfrm>
            <a:custGeom>
              <a:avLst/>
              <a:gdLst>
                <a:gd name="T0" fmla="*/ 12 w 194"/>
                <a:gd name="T1" fmla="*/ 17 h 348"/>
                <a:gd name="T2" fmla="*/ 28 w 194"/>
                <a:gd name="T3" fmla="*/ 29 h 348"/>
                <a:gd name="T4" fmla="*/ 31 w 194"/>
                <a:gd name="T5" fmla="*/ 40 h 348"/>
                <a:gd name="T6" fmla="*/ 41 w 194"/>
                <a:gd name="T7" fmla="*/ 64 h 348"/>
                <a:gd name="T8" fmla="*/ 40 w 194"/>
                <a:gd name="T9" fmla="*/ 78 h 348"/>
                <a:gd name="T10" fmla="*/ 36 w 194"/>
                <a:gd name="T11" fmla="*/ 66 h 348"/>
                <a:gd name="T12" fmla="*/ 38 w 194"/>
                <a:gd name="T13" fmla="*/ 61 h 348"/>
                <a:gd name="T14" fmla="*/ 29 w 194"/>
                <a:gd name="T15" fmla="*/ 54 h 348"/>
                <a:gd name="T16" fmla="*/ 24 w 194"/>
                <a:gd name="T17" fmla="*/ 45 h 348"/>
                <a:gd name="T18" fmla="*/ 11 w 194"/>
                <a:gd name="T19" fmla="*/ 34 h 348"/>
                <a:gd name="T20" fmla="*/ 17 w 194"/>
                <a:gd name="T21" fmla="*/ 51 h 348"/>
                <a:gd name="T22" fmla="*/ 36 w 194"/>
                <a:gd name="T23" fmla="*/ 86 h 348"/>
                <a:gd name="T24" fmla="*/ 40 w 194"/>
                <a:gd name="T25" fmla="*/ 92 h 348"/>
                <a:gd name="T26" fmla="*/ 48 w 194"/>
                <a:gd name="T27" fmla="*/ 101 h 348"/>
                <a:gd name="T28" fmla="*/ 52 w 194"/>
                <a:gd name="T29" fmla="*/ 108 h 348"/>
                <a:gd name="T30" fmla="*/ 54 w 194"/>
                <a:gd name="T31" fmla="*/ 113 h 348"/>
                <a:gd name="T32" fmla="*/ 58 w 194"/>
                <a:gd name="T33" fmla="*/ 120 h 348"/>
                <a:gd name="T34" fmla="*/ 54 w 194"/>
                <a:gd name="T35" fmla="*/ 124 h 348"/>
                <a:gd name="T36" fmla="*/ 44 w 194"/>
                <a:gd name="T37" fmla="*/ 114 h 348"/>
                <a:gd name="T38" fmla="*/ 44 w 194"/>
                <a:gd name="T39" fmla="*/ 108 h 348"/>
                <a:gd name="T40" fmla="*/ 31 w 194"/>
                <a:gd name="T41" fmla="*/ 106 h 348"/>
                <a:gd name="T42" fmla="*/ 44 w 194"/>
                <a:gd name="T43" fmla="*/ 127 h 348"/>
                <a:gd name="T44" fmla="*/ 60 w 194"/>
                <a:gd name="T45" fmla="*/ 143 h 348"/>
                <a:gd name="T46" fmla="*/ 45 w 194"/>
                <a:gd name="T47" fmla="*/ 163 h 348"/>
                <a:gd name="T48" fmla="*/ 46 w 194"/>
                <a:gd name="T49" fmla="*/ 174 h 348"/>
                <a:gd name="T50" fmla="*/ 75 w 194"/>
                <a:gd name="T51" fmla="*/ 150 h 348"/>
                <a:gd name="T52" fmla="*/ 68 w 194"/>
                <a:gd name="T53" fmla="*/ 133 h 348"/>
                <a:gd name="T54" fmla="*/ 61 w 194"/>
                <a:gd name="T55" fmla="*/ 124 h 348"/>
                <a:gd name="T56" fmla="*/ 65 w 194"/>
                <a:gd name="T57" fmla="*/ 112 h 348"/>
                <a:gd name="T58" fmla="*/ 70 w 194"/>
                <a:gd name="T59" fmla="*/ 125 h 348"/>
                <a:gd name="T60" fmla="*/ 76 w 194"/>
                <a:gd name="T61" fmla="*/ 131 h 348"/>
                <a:gd name="T62" fmla="*/ 87 w 194"/>
                <a:gd name="T63" fmla="*/ 136 h 348"/>
                <a:gd name="T64" fmla="*/ 83 w 194"/>
                <a:gd name="T65" fmla="*/ 125 h 348"/>
                <a:gd name="T66" fmla="*/ 77 w 194"/>
                <a:gd name="T67" fmla="*/ 115 h 348"/>
                <a:gd name="T68" fmla="*/ 87 w 194"/>
                <a:gd name="T69" fmla="*/ 112 h 348"/>
                <a:gd name="T70" fmla="*/ 97 w 194"/>
                <a:gd name="T71" fmla="*/ 124 h 348"/>
                <a:gd name="T72" fmla="*/ 92 w 194"/>
                <a:gd name="T73" fmla="*/ 108 h 348"/>
                <a:gd name="T74" fmla="*/ 83 w 194"/>
                <a:gd name="T75" fmla="*/ 92 h 348"/>
                <a:gd name="T76" fmla="*/ 80 w 194"/>
                <a:gd name="T77" fmla="*/ 94 h 348"/>
                <a:gd name="T78" fmla="*/ 81 w 194"/>
                <a:gd name="T79" fmla="*/ 98 h 348"/>
                <a:gd name="T80" fmla="*/ 70 w 194"/>
                <a:gd name="T81" fmla="*/ 85 h 348"/>
                <a:gd name="T82" fmla="*/ 75 w 194"/>
                <a:gd name="T83" fmla="*/ 72 h 348"/>
                <a:gd name="T84" fmla="*/ 64 w 194"/>
                <a:gd name="T85" fmla="*/ 13 h 348"/>
                <a:gd name="T86" fmla="*/ 5 w 194"/>
                <a:gd name="T87" fmla="*/ 8 h 348"/>
                <a:gd name="T88" fmla="*/ 0 w 194"/>
                <a:gd name="T89" fmla="*/ 15 h 34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0" t="0" r="r" b="b"/>
              <a:pathLst>
                <a:path w="194" h="348">
                  <a:moveTo>
                    <a:pt x="0" y="30"/>
                  </a:moveTo>
                  <a:lnTo>
                    <a:pt x="23" y="34"/>
                  </a:lnTo>
                  <a:lnTo>
                    <a:pt x="61" y="49"/>
                  </a:lnTo>
                  <a:lnTo>
                    <a:pt x="55" y="57"/>
                  </a:lnTo>
                  <a:lnTo>
                    <a:pt x="33" y="59"/>
                  </a:lnTo>
                  <a:lnTo>
                    <a:pt x="61" y="80"/>
                  </a:lnTo>
                  <a:lnTo>
                    <a:pt x="84" y="120"/>
                  </a:lnTo>
                  <a:lnTo>
                    <a:pt x="82" y="127"/>
                  </a:lnTo>
                  <a:lnTo>
                    <a:pt x="93" y="154"/>
                  </a:lnTo>
                  <a:lnTo>
                    <a:pt x="80" y="156"/>
                  </a:lnTo>
                  <a:lnTo>
                    <a:pt x="69" y="133"/>
                  </a:lnTo>
                  <a:lnTo>
                    <a:pt x="71" y="131"/>
                  </a:lnTo>
                  <a:lnTo>
                    <a:pt x="76" y="127"/>
                  </a:lnTo>
                  <a:lnTo>
                    <a:pt x="76" y="122"/>
                  </a:lnTo>
                  <a:lnTo>
                    <a:pt x="71" y="118"/>
                  </a:lnTo>
                  <a:lnTo>
                    <a:pt x="57" y="108"/>
                  </a:lnTo>
                  <a:lnTo>
                    <a:pt x="52" y="99"/>
                  </a:lnTo>
                  <a:lnTo>
                    <a:pt x="48" y="89"/>
                  </a:lnTo>
                  <a:lnTo>
                    <a:pt x="48" y="86"/>
                  </a:lnTo>
                  <a:lnTo>
                    <a:pt x="21" y="67"/>
                  </a:lnTo>
                  <a:lnTo>
                    <a:pt x="12" y="74"/>
                  </a:lnTo>
                  <a:lnTo>
                    <a:pt x="33" y="101"/>
                  </a:lnTo>
                  <a:lnTo>
                    <a:pt x="44" y="105"/>
                  </a:lnTo>
                  <a:lnTo>
                    <a:pt x="72" y="171"/>
                  </a:lnTo>
                  <a:lnTo>
                    <a:pt x="74" y="173"/>
                  </a:lnTo>
                  <a:lnTo>
                    <a:pt x="80" y="183"/>
                  </a:lnTo>
                  <a:lnTo>
                    <a:pt x="86" y="194"/>
                  </a:lnTo>
                  <a:lnTo>
                    <a:pt x="95" y="202"/>
                  </a:lnTo>
                  <a:lnTo>
                    <a:pt x="99" y="205"/>
                  </a:lnTo>
                  <a:lnTo>
                    <a:pt x="103" y="215"/>
                  </a:lnTo>
                  <a:lnTo>
                    <a:pt x="107" y="223"/>
                  </a:lnTo>
                  <a:lnTo>
                    <a:pt x="107" y="226"/>
                  </a:lnTo>
                  <a:lnTo>
                    <a:pt x="110" y="230"/>
                  </a:lnTo>
                  <a:lnTo>
                    <a:pt x="116" y="240"/>
                  </a:lnTo>
                  <a:lnTo>
                    <a:pt x="116" y="245"/>
                  </a:lnTo>
                  <a:lnTo>
                    <a:pt x="107" y="247"/>
                  </a:lnTo>
                  <a:lnTo>
                    <a:pt x="93" y="240"/>
                  </a:lnTo>
                  <a:lnTo>
                    <a:pt x="88" y="228"/>
                  </a:lnTo>
                  <a:lnTo>
                    <a:pt x="86" y="219"/>
                  </a:lnTo>
                  <a:lnTo>
                    <a:pt x="88" y="215"/>
                  </a:lnTo>
                  <a:lnTo>
                    <a:pt x="65" y="198"/>
                  </a:lnTo>
                  <a:lnTo>
                    <a:pt x="61" y="211"/>
                  </a:lnTo>
                  <a:lnTo>
                    <a:pt x="84" y="230"/>
                  </a:lnTo>
                  <a:lnTo>
                    <a:pt x="88" y="253"/>
                  </a:lnTo>
                  <a:lnTo>
                    <a:pt x="107" y="257"/>
                  </a:lnTo>
                  <a:lnTo>
                    <a:pt x="120" y="285"/>
                  </a:lnTo>
                  <a:lnTo>
                    <a:pt x="107" y="289"/>
                  </a:lnTo>
                  <a:lnTo>
                    <a:pt x="90" y="325"/>
                  </a:lnTo>
                  <a:lnTo>
                    <a:pt x="76" y="327"/>
                  </a:lnTo>
                  <a:lnTo>
                    <a:pt x="91" y="348"/>
                  </a:lnTo>
                  <a:lnTo>
                    <a:pt x="154" y="308"/>
                  </a:lnTo>
                  <a:lnTo>
                    <a:pt x="150" y="300"/>
                  </a:lnTo>
                  <a:lnTo>
                    <a:pt x="145" y="285"/>
                  </a:lnTo>
                  <a:lnTo>
                    <a:pt x="135" y="266"/>
                  </a:lnTo>
                  <a:lnTo>
                    <a:pt x="128" y="257"/>
                  </a:lnTo>
                  <a:lnTo>
                    <a:pt x="122" y="247"/>
                  </a:lnTo>
                  <a:lnTo>
                    <a:pt x="124" y="236"/>
                  </a:lnTo>
                  <a:lnTo>
                    <a:pt x="130" y="224"/>
                  </a:lnTo>
                  <a:lnTo>
                    <a:pt x="133" y="221"/>
                  </a:lnTo>
                  <a:lnTo>
                    <a:pt x="139" y="249"/>
                  </a:lnTo>
                  <a:lnTo>
                    <a:pt x="143" y="253"/>
                  </a:lnTo>
                  <a:lnTo>
                    <a:pt x="152" y="262"/>
                  </a:lnTo>
                  <a:lnTo>
                    <a:pt x="164" y="270"/>
                  </a:lnTo>
                  <a:lnTo>
                    <a:pt x="173" y="272"/>
                  </a:lnTo>
                  <a:lnTo>
                    <a:pt x="173" y="262"/>
                  </a:lnTo>
                  <a:lnTo>
                    <a:pt x="166" y="249"/>
                  </a:lnTo>
                  <a:lnTo>
                    <a:pt x="158" y="236"/>
                  </a:lnTo>
                  <a:lnTo>
                    <a:pt x="154" y="230"/>
                  </a:lnTo>
                  <a:lnTo>
                    <a:pt x="156" y="203"/>
                  </a:lnTo>
                  <a:lnTo>
                    <a:pt x="173" y="224"/>
                  </a:lnTo>
                  <a:lnTo>
                    <a:pt x="188" y="264"/>
                  </a:lnTo>
                  <a:lnTo>
                    <a:pt x="194" y="247"/>
                  </a:lnTo>
                  <a:lnTo>
                    <a:pt x="190" y="238"/>
                  </a:lnTo>
                  <a:lnTo>
                    <a:pt x="183" y="215"/>
                  </a:lnTo>
                  <a:lnTo>
                    <a:pt x="171" y="192"/>
                  </a:lnTo>
                  <a:lnTo>
                    <a:pt x="166" y="183"/>
                  </a:lnTo>
                  <a:lnTo>
                    <a:pt x="160" y="184"/>
                  </a:lnTo>
                  <a:lnTo>
                    <a:pt x="160" y="188"/>
                  </a:lnTo>
                  <a:lnTo>
                    <a:pt x="162" y="192"/>
                  </a:lnTo>
                  <a:lnTo>
                    <a:pt x="162" y="196"/>
                  </a:lnTo>
                  <a:lnTo>
                    <a:pt x="133" y="179"/>
                  </a:lnTo>
                  <a:lnTo>
                    <a:pt x="139" y="169"/>
                  </a:lnTo>
                  <a:lnTo>
                    <a:pt x="145" y="164"/>
                  </a:lnTo>
                  <a:lnTo>
                    <a:pt x="150" y="143"/>
                  </a:lnTo>
                  <a:lnTo>
                    <a:pt x="147" y="131"/>
                  </a:lnTo>
                  <a:lnTo>
                    <a:pt x="128" y="25"/>
                  </a:lnTo>
                  <a:lnTo>
                    <a:pt x="48" y="0"/>
                  </a:lnTo>
                  <a:lnTo>
                    <a:pt x="10" y="15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ED9D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09" name="Freeform 195"/>
            <p:cNvSpPr>
              <a:spLocks/>
            </p:cNvSpPr>
            <p:nvPr/>
          </p:nvSpPr>
          <p:spPr bwMode="auto">
            <a:xfrm>
              <a:off x="1655" y="2514"/>
              <a:ext cx="54" cy="88"/>
            </a:xfrm>
            <a:custGeom>
              <a:avLst/>
              <a:gdLst>
                <a:gd name="T0" fmla="*/ 31 w 106"/>
                <a:gd name="T1" fmla="*/ 42 h 177"/>
                <a:gd name="T2" fmla="*/ 31 w 106"/>
                <a:gd name="T3" fmla="*/ 62 h 177"/>
                <a:gd name="T4" fmla="*/ 48 w 106"/>
                <a:gd name="T5" fmla="*/ 88 h 177"/>
                <a:gd name="T6" fmla="*/ 54 w 106"/>
                <a:gd name="T7" fmla="*/ 86 h 177"/>
                <a:gd name="T8" fmla="*/ 53 w 106"/>
                <a:gd name="T9" fmla="*/ 81 h 177"/>
                <a:gd name="T10" fmla="*/ 52 w 106"/>
                <a:gd name="T11" fmla="*/ 42 h 177"/>
                <a:gd name="T12" fmla="*/ 42 w 106"/>
                <a:gd name="T13" fmla="*/ 26 h 177"/>
                <a:gd name="T14" fmla="*/ 37 w 106"/>
                <a:gd name="T15" fmla="*/ 27 h 177"/>
                <a:gd name="T16" fmla="*/ 30 w 106"/>
                <a:gd name="T17" fmla="*/ 0 h 177"/>
                <a:gd name="T18" fmla="*/ 0 w 106"/>
                <a:gd name="T19" fmla="*/ 14 h 177"/>
                <a:gd name="T20" fmla="*/ 9 w 106"/>
                <a:gd name="T21" fmla="*/ 32 h 177"/>
                <a:gd name="T22" fmla="*/ 32 w 106"/>
                <a:gd name="T23" fmla="*/ 35 h 177"/>
                <a:gd name="T24" fmla="*/ 31 w 106"/>
                <a:gd name="T25" fmla="*/ 42 h 177"/>
                <a:gd name="T26" fmla="*/ 31 w 106"/>
                <a:gd name="T27" fmla="*/ 42 h 17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06" h="177">
                  <a:moveTo>
                    <a:pt x="60" y="84"/>
                  </a:moveTo>
                  <a:lnTo>
                    <a:pt x="60" y="124"/>
                  </a:lnTo>
                  <a:lnTo>
                    <a:pt x="95" y="177"/>
                  </a:lnTo>
                  <a:lnTo>
                    <a:pt x="106" y="173"/>
                  </a:lnTo>
                  <a:lnTo>
                    <a:pt x="104" y="162"/>
                  </a:lnTo>
                  <a:lnTo>
                    <a:pt x="102" y="84"/>
                  </a:lnTo>
                  <a:lnTo>
                    <a:pt x="83" y="52"/>
                  </a:lnTo>
                  <a:lnTo>
                    <a:pt x="72" y="54"/>
                  </a:lnTo>
                  <a:lnTo>
                    <a:pt x="58" y="0"/>
                  </a:lnTo>
                  <a:lnTo>
                    <a:pt x="0" y="29"/>
                  </a:lnTo>
                  <a:lnTo>
                    <a:pt x="17" y="65"/>
                  </a:lnTo>
                  <a:lnTo>
                    <a:pt x="62" y="71"/>
                  </a:lnTo>
                  <a:lnTo>
                    <a:pt x="60" y="84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0" name="Freeform 196"/>
            <p:cNvSpPr>
              <a:spLocks/>
            </p:cNvSpPr>
            <p:nvPr/>
          </p:nvSpPr>
          <p:spPr bwMode="auto">
            <a:xfrm>
              <a:off x="1648" y="2524"/>
              <a:ext cx="59" cy="70"/>
            </a:xfrm>
            <a:custGeom>
              <a:avLst/>
              <a:gdLst>
                <a:gd name="T0" fmla="*/ 1 w 118"/>
                <a:gd name="T1" fmla="*/ 0 h 139"/>
                <a:gd name="T2" fmla="*/ 0 w 118"/>
                <a:gd name="T3" fmla="*/ 10 h 139"/>
                <a:gd name="T4" fmla="*/ 21 w 118"/>
                <a:gd name="T5" fmla="*/ 25 h 139"/>
                <a:gd name="T6" fmla="*/ 37 w 118"/>
                <a:gd name="T7" fmla="*/ 27 h 139"/>
                <a:gd name="T8" fmla="*/ 46 w 118"/>
                <a:gd name="T9" fmla="*/ 38 h 139"/>
                <a:gd name="T10" fmla="*/ 46 w 118"/>
                <a:gd name="T11" fmla="*/ 56 h 139"/>
                <a:gd name="T12" fmla="*/ 52 w 118"/>
                <a:gd name="T13" fmla="*/ 70 h 139"/>
                <a:gd name="T14" fmla="*/ 59 w 118"/>
                <a:gd name="T15" fmla="*/ 67 h 139"/>
                <a:gd name="T16" fmla="*/ 57 w 118"/>
                <a:gd name="T17" fmla="*/ 37 h 139"/>
                <a:gd name="T18" fmla="*/ 41 w 118"/>
                <a:gd name="T19" fmla="*/ 16 h 139"/>
                <a:gd name="T20" fmla="*/ 34 w 118"/>
                <a:gd name="T21" fmla="*/ 20 h 139"/>
                <a:gd name="T22" fmla="*/ 17 w 118"/>
                <a:gd name="T23" fmla="*/ 10 h 139"/>
                <a:gd name="T24" fmla="*/ 24 w 118"/>
                <a:gd name="T25" fmla="*/ 6 h 139"/>
                <a:gd name="T26" fmla="*/ 1 w 118"/>
                <a:gd name="T27" fmla="*/ 0 h 139"/>
                <a:gd name="T28" fmla="*/ 1 w 118"/>
                <a:gd name="T29" fmla="*/ 0 h 13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18" h="139">
                  <a:moveTo>
                    <a:pt x="2" y="0"/>
                  </a:moveTo>
                  <a:lnTo>
                    <a:pt x="0" y="19"/>
                  </a:lnTo>
                  <a:lnTo>
                    <a:pt x="42" y="50"/>
                  </a:lnTo>
                  <a:lnTo>
                    <a:pt x="74" y="54"/>
                  </a:lnTo>
                  <a:lnTo>
                    <a:pt x="92" y="76"/>
                  </a:lnTo>
                  <a:lnTo>
                    <a:pt x="92" y="111"/>
                  </a:lnTo>
                  <a:lnTo>
                    <a:pt x="103" y="139"/>
                  </a:lnTo>
                  <a:lnTo>
                    <a:pt x="118" y="133"/>
                  </a:lnTo>
                  <a:lnTo>
                    <a:pt x="114" y="74"/>
                  </a:lnTo>
                  <a:lnTo>
                    <a:pt x="82" y="31"/>
                  </a:lnTo>
                  <a:lnTo>
                    <a:pt x="67" y="40"/>
                  </a:lnTo>
                  <a:lnTo>
                    <a:pt x="33" y="19"/>
                  </a:lnTo>
                  <a:lnTo>
                    <a:pt x="48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968C8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1" name="Freeform 197"/>
            <p:cNvSpPr>
              <a:spLocks/>
            </p:cNvSpPr>
            <p:nvPr/>
          </p:nvSpPr>
          <p:spPr bwMode="auto">
            <a:xfrm>
              <a:off x="1616" y="2529"/>
              <a:ext cx="89" cy="65"/>
            </a:xfrm>
            <a:custGeom>
              <a:avLst/>
              <a:gdLst>
                <a:gd name="T0" fmla="*/ 32 w 176"/>
                <a:gd name="T1" fmla="*/ 0 h 129"/>
                <a:gd name="T2" fmla="*/ 18 w 176"/>
                <a:gd name="T3" fmla="*/ 9 h 129"/>
                <a:gd name="T4" fmla="*/ 14 w 176"/>
                <a:gd name="T5" fmla="*/ 12 h 129"/>
                <a:gd name="T6" fmla="*/ 9 w 176"/>
                <a:gd name="T7" fmla="*/ 17 h 129"/>
                <a:gd name="T8" fmla="*/ 3 w 176"/>
                <a:gd name="T9" fmla="*/ 23 h 129"/>
                <a:gd name="T10" fmla="*/ 0 w 176"/>
                <a:gd name="T11" fmla="*/ 27 h 129"/>
                <a:gd name="T12" fmla="*/ 2 w 176"/>
                <a:gd name="T13" fmla="*/ 28 h 129"/>
                <a:gd name="T14" fmla="*/ 7 w 176"/>
                <a:gd name="T15" fmla="*/ 29 h 129"/>
                <a:gd name="T16" fmla="*/ 11 w 176"/>
                <a:gd name="T17" fmla="*/ 29 h 129"/>
                <a:gd name="T18" fmla="*/ 13 w 176"/>
                <a:gd name="T19" fmla="*/ 29 h 129"/>
                <a:gd name="T20" fmla="*/ 20 w 176"/>
                <a:gd name="T21" fmla="*/ 19 h 129"/>
                <a:gd name="T22" fmla="*/ 35 w 176"/>
                <a:gd name="T23" fmla="*/ 17 h 129"/>
                <a:gd name="T24" fmla="*/ 48 w 176"/>
                <a:gd name="T25" fmla="*/ 23 h 129"/>
                <a:gd name="T26" fmla="*/ 64 w 176"/>
                <a:gd name="T27" fmla="*/ 23 h 129"/>
                <a:gd name="T28" fmla="*/ 76 w 176"/>
                <a:gd name="T29" fmla="*/ 31 h 129"/>
                <a:gd name="T30" fmla="*/ 70 w 176"/>
                <a:gd name="T31" fmla="*/ 41 h 129"/>
                <a:gd name="T32" fmla="*/ 73 w 176"/>
                <a:gd name="T33" fmla="*/ 47 h 129"/>
                <a:gd name="T34" fmla="*/ 83 w 176"/>
                <a:gd name="T35" fmla="*/ 65 h 129"/>
                <a:gd name="T36" fmla="*/ 84 w 176"/>
                <a:gd name="T37" fmla="*/ 62 h 129"/>
                <a:gd name="T38" fmla="*/ 87 w 176"/>
                <a:gd name="T39" fmla="*/ 56 h 129"/>
                <a:gd name="T40" fmla="*/ 89 w 176"/>
                <a:gd name="T41" fmla="*/ 51 h 129"/>
                <a:gd name="T42" fmla="*/ 88 w 176"/>
                <a:gd name="T43" fmla="*/ 48 h 129"/>
                <a:gd name="T44" fmla="*/ 85 w 176"/>
                <a:gd name="T45" fmla="*/ 47 h 129"/>
                <a:gd name="T46" fmla="*/ 83 w 176"/>
                <a:gd name="T47" fmla="*/ 48 h 129"/>
                <a:gd name="T48" fmla="*/ 83 w 176"/>
                <a:gd name="T49" fmla="*/ 49 h 129"/>
                <a:gd name="T50" fmla="*/ 83 w 176"/>
                <a:gd name="T51" fmla="*/ 50 h 129"/>
                <a:gd name="T52" fmla="*/ 80 w 176"/>
                <a:gd name="T53" fmla="*/ 46 h 129"/>
                <a:gd name="T54" fmla="*/ 83 w 176"/>
                <a:gd name="T55" fmla="*/ 35 h 129"/>
                <a:gd name="T56" fmla="*/ 80 w 176"/>
                <a:gd name="T57" fmla="*/ 25 h 129"/>
                <a:gd name="T58" fmla="*/ 65 w 176"/>
                <a:gd name="T59" fmla="*/ 17 h 129"/>
                <a:gd name="T60" fmla="*/ 54 w 176"/>
                <a:gd name="T61" fmla="*/ 15 h 129"/>
                <a:gd name="T62" fmla="*/ 45 w 176"/>
                <a:gd name="T63" fmla="*/ 6 h 129"/>
                <a:gd name="T64" fmla="*/ 32 w 176"/>
                <a:gd name="T65" fmla="*/ 0 h 129"/>
                <a:gd name="T66" fmla="*/ 32 w 176"/>
                <a:gd name="T67" fmla="*/ 0 h 12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76" h="129">
                  <a:moveTo>
                    <a:pt x="64" y="0"/>
                  </a:moveTo>
                  <a:lnTo>
                    <a:pt x="36" y="17"/>
                  </a:lnTo>
                  <a:lnTo>
                    <a:pt x="28" y="23"/>
                  </a:lnTo>
                  <a:lnTo>
                    <a:pt x="17" y="34"/>
                  </a:lnTo>
                  <a:lnTo>
                    <a:pt x="5" y="45"/>
                  </a:lnTo>
                  <a:lnTo>
                    <a:pt x="0" y="53"/>
                  </a:lnTo>
                  <a:lnTo>
                    <a:pt x="3" y="55"/>
                  </a:lnTo>
                  <a:lnTo>
                    <a:pt x="13" y="57"/>
                  </a:lnTo>
                  <a:lnTo>
                    <a:pt x="21" y="57"/>
                  </a:lnTo>
                  <a:lnTo>
                    <a:pt x="26" y="57"/>
                  </a:lnTo>
                  <a:lnTo>
                    <a:pt x="40" y="38"/>
                  </a:lnTo>
                  <a:lnTo>
                    <a:pt x="70" y="34"/>
                  </a:lnTo>
                  <a:lnTo>
                    <a:pt x="95" y="45"/>
                  </a:lnTo>
                  <a:lnTo>
                    <a:pt x="127" y="45"/>
                  </a:lnTo>
                  <a:lnTo>
                    <a:pt x="150" y="61"/>
                  </a:lnTo>
                  <a:lnTo>
                    <a:pt x="138" y="82"/>
                  </a:lnTo>
                  <a:lnTo>
                    <a:pt x="144" y="93"/>
                  </a:lnTo>
                  <a:lnTo>
                    <a:pt x="165" y="129"/>
                  </a:lnTo>
                  <a:lnTo>
                    <a:pt x="167" y="123"/>
                  </a:lnTo>
                  <a:lnTo>
                    <a:pt x="173" y="112"/>
                  </a:lnTo>
                  <a:lnTo>
                    <a:pt x="176" y="101"/>
                  </a:lnTo>
                  <a:lnTo>
                    <a:pt x="175" y="95"/>
                  </a:lnTo>
                  <a:lnTo>
                    <a:pt x="169" y="93"/>
                  </a:lnTo>
                  <a:lnTo>
                    <a:pt x="165" y="95"/>
                  </a:lnTo>
                  <a:lnTo>
                    <a:pt x="165" y="97"/>
                  </a:lnTo>
                  <a:lnTo>
                    <a:pt x="165" y="99"/>
                  </a:lnTo>
                  <a:lnTo>
                    <a:pt x="159" y="91"/>
                  </a:lnTo>
                  <a:lnTo>
                    <a:pt x="165" y="70"/>
                  </a:lnTo>
                  <a:lnTo>
                    <a:pt x="159" y="49"/>
                  </a:lnTo>
                  <a:lnTo>
                    <a:pt x="129" y="34"/>
                  </a:lnTo>
                  <a:lnTo>
                    <a:pt x="106" y="30"/>
                  </a:lnTo>
                  <a:lnTo>
                    <a:pt x="89" y="11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877A6E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2" name="Freeform 198"/>
            <p:cNvSpPr>
              <a:spLocks/>
            </p:cNvSpPr>
            <p:nvPr/>
          </p:nvSpPr>
          <p:spPr bwMode="auto">
            <a:xfrm>
              <a:off x="1618" y="2532"/>
              <a:ext cx="77" cy="43"/>
            </a:xfrm>
            <a:custGeom>
              <a:avLst/>
              <a:gdLst>
                <a:gd name="T0" fmla="*/ 34 w 154"/>
                <a:gd name="T1" fmla="*/ 0 h 87"/>
                <a:gd name="T2" fmla="*/ 17 w 154"/>
                <a:gd name="T3" fmla="*/ 10 h 87"/>
                <a:gd name="T4" fmla="*/ 13 w 154"/>
                <a:gd name="T5" fmla="*/ 11 h 87"/>
                <a:gd name="T6" fmla="*/ 7 w 154"/>
                <a:gd name="T7" fmla="*/ 16 h 87"/>
                <a:gd name="T8" fmla="*/ 2 w 154"/>
                <a:gd name="T9" fmla="*/ 19 h 87"/>
                <a:gd name="T10" fmla="*/ 0 w 154"/>
                <a:gd name="T11" fmla="*/ 23 h 87"/>
                <a:gd name="T12" fmla="*/ 2 w 154"/>
                <a:gd name="T13" fmla="*/ 24 h 87"/>
                <a:gd name="T14" fmla="*/ 5 w 154"/>
                <a:gd name="T15" fmla="*/ 24 h 87"/>
                <a:gd name="T16" fmla="*/ 7 w 154"/>
                <a:gd name="T17" fmla="*/ 23 h 87"/>
                <a:gd name="T18" fmla="*/ 9 w 154"/>
                <a:gd name="T19" fmla="*/ 23 h 87"/>
                <a:gd name="T20" fmla="*/ 19 w 154"/>
                <a:gd name="T21" fmla="*/ 16 h 87"/>
                <a:gd name="T22" fmla="*/ 34 w 154"/>
                <a:gd name="T23" fmla="*/ 14 h 87"/>
                <a:gd name="T24" fmla="*/ 51 w 154"/>
                <a:gd name="T25" fmla="*/ 17 h 87"/>
                <a:gd name="T26" fmla="*/ 58 w 154"/>
                <a:gd name="T27" fmla="*/ 17 h 87"/>
                <a:gd name="T28" fmla="*/ 59 w 154"/>
                <a:gd name="T29" fmla="*/ 18 h 87"/>
                <a:gd name="T30" fmla="*/ 64 w 154"/>
                <a:gd name="T31" fmla="*/ 21 h 87"/>
                <a:gd name="T32" fmla="*/ 68 w 154"/>
                <a:gd name="T33" fmla="*/ 25 h 87"/>
                <a:gd name="T34" fmla="*/ 71 w 154"/>
                <a:gd name="T35" fmla="*/ 29 h 87"/>
                <a:gd name="T36" fmla="*/ 71 w 154"/>
                <a:gd name="T37" fmla="*/ 32 h 87"/>
                <a:gd name="T38" fmla="*/ 71 w 154"/>
                <a:gd name="T39" fmla="*/ 38 h 87"/>
                <a:gd name="T40" fmla="*/ 71 w 154"/>
                <a:gd name="T41" fmla="*/ 41 h 87"/>
                <a:gd name="T42" fmla="*/ 71 w 154"/>
                <a:gd name="T43" fmla="*/ 43 h 87"/>
                <a:gd name="T44" fmla="*/ 76 w 154"/>
                <a:gd name="T45" fmla="*/ 38 h 87"/>
                <a:gd name="T46" fmla="*/ 77 w 154"/>
                <a:gd name="T47" fmla="*/ 24 h 87"/>
                <a:gd name="T48" fmla="*/ 63 w 154"/>
                <a:gd name="T49" fmla="*/ 14 h 87"/>
                <a:gd name="T50" fmla="*/ 52 w 154"/>
                <a:gd name="T51" fmla="*/ 14 h 87"/>
                <a:gd name="T52" fmla="*/ 39 w 154"/>
                <a:gd name="T53" fmla="*/ 8 h 87"/>
                <a:gd name="T54" fmla="*/ 40 w 154"/>
                <a:gd name="T55" fmla="*/ 4 h 87"/>
                <a:gd name="T56" fmla="*/ 34 w 154"/>
                <a:gd name="T57" fmla="*/ 0 h 87"/>
                <a:gd name="T58" fmla="*/ 34 w 154"/>
                <a:gd name="T59" fmla="*/ 0 h 8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154" h="87">
                  <a:moveTo>
                    <a:pt x="67" y="0"/>
                  </a:moveTo>
                  <a:lnTo>
                    <a:pt x="33" y="20"/>
                  </a:lnTo>
                  <a:lnTo>
                    <a:pt x="25" y="22"/>
                  </a:lnTo>
                  <a:lnTo>
                    <a:pt x="14" y="32"/>
                  </a:lnTo>
                  <a:lnTo>
                    <a:pt x="4" y="39"/>
                  </a:lnTo>
                  <a:lnTo>
                    <a:pt x="0" y="47"/>
                  </a:lnTo>
                  <a:lnTo>
                    <a:pt x="4" y="49"/>
                  </a:lnTo>
                  <a:lnTo>
                    <a:pt x="10" y="49"/>
                  </a:lnTo>
                  <a:lnTo>
                    <a:pt x="14" y="47"/>
                  </a:lnTo>
                  <a:lnTo>
                    <a:pt x="18" y="47"/>
                  </a:lnTo>
                  <a:lnTo>
                    <a:pt x="37" y="32"/>
                  </a:lnTo>
                  <a:lnTo>
                    <a:pt x="67" y="28"/>
                  </a:lnTo>
                  <a:lnTo>
                    <a:pt x="101" y="34"/>
                  </a:lnTo>
                  <a:lnTo>
                    <a:pt x="116" y="34"/>
                  </a:lnTo>
                  <a:lnTo>
                    <a:pt x="118" y="36"/>
                  </a:lnTo>
                  <a:lnTo>
                    <a:pt x="128" y="43"/>
                  </a:lnTo>
                  <a:lnTo>
                    <a:pt x="135" y="51"/>
                  </a:lnTo>
                  <a:lnTo>
                    <a:pt x="141" y="58"/>
                  </a:lnTo>
                  <a:lnTo>
                    <a:pt x="141" y="64"/>
                  </a:lnTo>
                  <a:lnTo>
                    <a:pt x="141" y="76"/>
                  </a:lnTo>
                  <a:lnTo>
                    <a:pt x="141" y="83"/>
                  </a:lnTo>
                  <a:lnTo>
                    <a:pt x="141" y="87"/>
                  </a:lnTo>
                  <a:lnTo>
                    <a:pt x="151" y="76"/>
                  </a:lnTo>
                  <a:lnTo>
                    <a:pt x="154" y="49"/>
                  </a:lnTo>
                  <a:lnTo>
                    <a:pt x="126" y="28"/>
                  </a:lnTo>
                  <a:lnTo>
                    <a:pt x="103" y="28"/>
                  </a:lnTo>
                  <a:lnTo>
                    <a:pt x="78" y="17"/>
                  </a:lnTo>
                  <a:lnTo>
                    <a:pt x="80" y="9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rgbClr val="6654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3" name="Freeform 199"/>
            <p:cNvSpPr>
              <a:spLocks/>
            </p:cNvSpPr>
            <p:nvPr/>
          </p:nvSpPr>
          <p:spPr bwMode="auto">
            <a:xfrm>
              <a:off x="1356" y="2653"/>
              <a:ext cx="263" cy="188"/>
            </a:xfrm>
            <a:custGeom>
              <a:avLst/>
              <a:gdLst>
                <a:gd name="T0" fmla="*/ 63 w 526"/>
                <a:gd name="T1" fmla="*/ 0 h 375"/>
                <a:gd name="T2" fmla="*/ 51 w 526"/>
                <a:gd name="T3" fmla="*/ 14 h 375"/>
                <a:gd name="T4" fmla="*/ 45 w 526"/>
                <a:gd name="T5" fmla="*/ 7 h 375"/>
                <a:gd name="T6" fmla="*/ 43 w 526"/>
                <a:gd name="T7" fmla="*/ 7 h 375"/>
                <a:gd name="T8" fmla="*/ 39 w 526"/>
                <a:gd name="T9" fmla="*/ 9 h 375"/>
                <a:gd name="T10" fmla="*/ 34 w 526"/>
                <a:gd name="T11" fmla="*/ 12 h 375"/>
                <a:gd name="T12" fmla="*/ 31 w 526"/>
                <a:gd name="T13" fmla="*/ 16 h 375"/>
                <a:gd name="T14" fmla="*/ 27 w 526"/>
                <a:gd name="T15" fmla="*/ 21 h 375"/>
                <a:gd name="T16" fmla="*/ 18 w 526"/>
                <a:gd name="T17" fmla="*/ 26 h 375"/>
                <a:gd name="T18" fmla="*/ 10 w 526"/>
                <a:gd name="T19" fmla="*/ 29 h 375"/>
                <a:gd name="T20" fmla="*/ 7 w 526"/>
                <a:gd name="T21" fmla="*/ 31 h 375"/>
                <a:gd name="T22" fmla="*/ 10 w 526"/>
                <a:gd name="T23" fmla="*/ 41 h 375"/>
                <a:gd name="T24" fmla="*/ 0 w 526"/>
                <a:gd name="T25" fmla="*/ 58 h 375"/>
                <a:gd name="T26" fmla="*/ 1 w 526"/>
                <a:gd name="T27" fmla="*/ 59 h 375"/>
                <a:gd name="T28" fmla="*/ 3 w 526"/>
                <a:gd name="T29" fmla="*/ 64 h 375"/>
                <a:gd name="T30" fmla="*/ 5 w 526"/>
                <a:gd name="T31" fmla="*/ 71 h 375"/>
                <a:gd name="T32" fmla="*/ 6 w 526"/>
                <a:gd name="T33" fmla="*/ 78 h 375"/>
                <a:gd name="T34" fmla="*/ 16 w 526"/>
                <a:gd name="T35" fmla="*/ 96 h 375"/>
                <a:gd name="T36" fmla="*/ 41 w 526"/>
                <a:gd name="T37" fmla="*/ 128 h 375"/>
                <a:gd name="T38" fmla="*/ 67 w 526"/>
                <a:gd name="T39" fmla="*/ 156 h 375"/>
                <a:gd name="T40" fmla="*/ 78 w 526"/>
                <a:gd name="T41" fmla="*/ 170 h 375"/>
                <a:gd name="T42" fmla="*/ 89 w 526"/>
                <a:gd name="T43" fmla="*/ 169 h 375"/>
                <a:gd name="T44" fmla="*/ 28 w 526"/>
                <a:gd name="T45" fmla="*/ 105 h 375"/>
                <a:gd name="T46" fmla="*/ 29 w 526"/>
                <a:gd name="T47" fmla="*/ 91 h 375"/>
                <a:gd name="T48" fmla="*/ 19 w 526"/>
                <a:gd name="T49" fmla="*/ 87 h 375"/>
                <a:gd name="T50" fmla="*/ 29 w 526"/>
                <a:gd name="T51" fmla="*/ 62 h 375"/>
                <a:gd name="T52" fmla="*/ 36 w 526"/>
                <a:gd name="T53" fmla="*/ 70 h 375"/>
                <a:gd name="T54" fmla="*/ 39 w 526"/>
                <a:gd name="T55" fmla="*/ 86 h 375"/>
                <a:gd name="T56" fmla="*/ 60 w 526"/>
                <a:gd name="T57" fmla="*/ 93 h 375"/>
                <a:gd name="T58" fmla="*/ 67 w 526"/>
                <a:gd name="T59" fmla="*/ 105 h 375"/>
                <a:gd name="T60" fmla="*/ 70 w 526"/>
                <a:gd name="T61" fmla="*/ 107 h 375"/>
                <a:gd name="T62" fmla="*/ 79 w 526"/>
                <a:gd name="T63" fmla="*/ 110 h 375"/>
                <a:gd name="T64" fmla="*/ 89 w 526"/>
                <a:gd name="T65" fmla="*/ 113 h 375"/>
                <a:gd name="T66" fmla="*/ 94 w 526"/>
                <a:gd name="T67" fmla="*/ 119 h 375"/>
                <a:gd name="T68" fmla="*/ 101 w 526"/>
                <a:gd name="T69" fmla="*/ 127 h 375"/>
                <a:gd name="T70" fmla="*/ 116 w 526"/>
                <a:gd name="T71" fmla="*/ 136 h 375"/>
                <a:gd name="T72" fmla="*/ 131 w 526"/>
                <a:gd name="T73" fmla="*/ 145 h 375"/>
                <a:gd name="T74" fmla="*/ 138 w 526"/>
                <a:gd name="T75" fmla="*/ 149 h 375"/>
                <a:gd name="T76" fmla="*/ 165 w 526"/>
                <a:gd name="T77" fmla="*/ 177 h 375"/>
                <a:gd name="T78" fmla="*/ 169 w 526"/>
                <a:gd name="T79" fmla="*/ 176 h 375"/>
                <a:gd name="T80" fmla="*/ 181 w 526"/>
                <a:gd name="T81" fmla="*/ 175 h 375"/>
                <a:gd name="T82" fmla="*/ 193 w 526"/>
                <a:gd name="T83" fmla="*/ 177 h 375"/>
                <a:gd name="T84" fmla="*/ 201 w 526"/>
                <a:gd name="T85" fmla="*/ 182 h 375"/>
                <a:gd name="T86" fmla="*/ 208 w 526"/>
                <a:gd name="T87" fmla="*/ 187 h 375"/>
                <a:gd name="T88" fmla="*/ 223 w 526"/>
                <a:gd name="T89" fmla="*/ 188 h 375"/>
                <a:gd name="T90" fmla="*/ 234 w 526"/>
                <a:gd name="T91" fmla="*/ 188 h 375"/>
                <a:gd name="T92" fmla="*/ 240 w 526"/>
                <a:gd name="T93" fmla="*/ 188 h 375"/>
                <a:gd name="T94" fmla="*/ 241 w 526"/>
                <a:gd name="T95" fmla="*/ 158 h 375"/>
                <a:gd name="T96" fmla="*/ 263 w 526"/>
                <a:gd name="T97" fmla="*/ 128 h 375"/>
                <a:gd name="T98" fmla="*/ 63 w 526"/>
                <a:gd name="T99" fmla="*/ 0 h 375"/>
                <a:gd name="T100" fmla="*/ 63 w 526"/>
                <a:gd name="T101" fmla="*/ 0 h 375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526" h="375">
                  <a:moveTo>
                    <a:pt x="125" y="0"/>
                  </a:moveTo>
                  <a:lnTo>
                    <a:pt x="101" y="27"/>
                  </a:lnTo>
                  <a:lnTo>
                    <a:pt x="89" y="13"/>
                  </a:lnTo>
                  <a:lnTo>
                    <a:pt x="85" y="13"/>
                  </a:lnTo>
                  <a:lnTo>
                    <a:pt x="78" y="17"/>
                  </a:lnTo>
                  <a:lnTo>
                    <a:pt x="68" y="23"/>
                  </a:lnTo>
                  <a:lnTo>
                    <a:pt x="62" y="32"/>
                  </a:lnTo>
                  <a:lnTo>
                    <a:pt x="53" y="42"/>
                  </a:lnTo>
                  <a:lnTo>
                    <a:pt x="36" y="51"/>
                  </a:lnTo>
                  <a:lnTo>
                    <a:pt x="19" y="57"/>
                  </a:lnTo>
                  <a:lnTo>
                    <a:pt x="13" y="61"/>
                  </a:lnTo>
                  <a:lnTo>
                    <a:pt x="19" y="82"/>
                  </a:lnTo>
                  <a:lnTo>
                    <a:pt x="0" y="116"/>
                  </a:lnTo>
                  <a:lnTo>
                    <a:pt x="2" y="118"/>
                  </a:lnTo>
                  <a:lnTo>
                    <a:pt x="5" y="127"/>
                  </a:lnTo>
                  <a:lnTo>
                    <a:pt x="9" y="141"/>
                  </a:lnTo>
                  <a:lnTo>
                    <a:pt x="11" y="156"/>
                  </a:lnTo>
                  <a:lnTo>
                    <a:pt x="32" y="192"/>
                  </a:lnTo>
                  <a:lnTo>
                    <a:pt x="82" y="255"/>
                  </a:lnTo>
                  <a:lnTo>
                    <a:pt x="133" y="312"/>
                  </a:lnTo>
                  <a:lnTo>
                    <a:pt x="156" y="340"/>
                  </a:lnTo>
                  <a:lnTo>
                    <a:pt x="178" y="338"/>
                  </a:lnTo>
                  <a:lnTo>
                    <a:pt x="55" y="209"/>
                  </a:lnTo>
                  <a:lnTo>
                    <a:pt x="57" y="182"/>
                  </a:lnTo>
                  <a:lnTo>
                    <a:pt x="38" y="173"/>
                  </a:lnTo>
                  <a:lnTo>
                    <a:pt x="57" y="124"/>
                  </a:lnTo>
                  <a:lnTo>
                    <a:pt x="72" y="139"/>
                  </a:lnTo>
                  <a:lnTo>
                    <a:pt x="78" y="171"/>
                  </a:lnTo>
                  <a:lnTo>
                    <a:pt x="120" y="186"/>
                  </a:lnTo>
                  <a:lnTo>
                    <a:pt x="133" y="209"/>
                  </a:lnTo>
                  <a:lnTo>
                    <a:pt x="140" y="213"/>
                  </a:lnTo>
                  <a:lnTo>
                    <a:pt x="158" y="219"/>
                  </a:lnTo>
                  <a:lnTo>
                    <a:pt x="177" y="226"/>
                  </a:lnTo>
                  <a:lnTo>
                    <a:pt x="188" y="238"/>
                  </a:lnTo>
                  <a:lnTo>
                    <a:pt x="201" y="253"/>
                  </a:lnTo>
                  <a:lnTo>
                    <a:pt x="232" y="272"/>
                  </a:lnTo>
                  <a:lnTo>
                    <a:pt x="262" y="289"/>
                  </a:lnTo>
                  <a:lnTo>
                    <a:pt x="275" y="297"/>
                  </a:lnTo>
                  <a:lnTo>
                    <a:pt x="329" y="354"/>
                  </a:lnTo>
                  <a:lnTo>
                    <a:pt x="338" y="352"/>
                  </a:lnTo>
                  <a:lnTo>
                    <a:pt x="361" y="350"/>
                  </a:lnTo>
                  <a:lnTo>
                    <a:pt x="386" y="354"/>
                  </a:lnTo>
                  <a:lnTo>
                    <a:pt x="401" y="363"/>
                  </a:lnTo>
                  <a:lnTo>
                    <a:pt x="416" y="373"/>
                  </a:lnTo>
                  <a:lnTo>
                    <a:pt x="445" y="375"/>
                  </a:lnTo>
                  <a:lnTo>
                    <a:pt x="467" y="375"/>
                  </a:lnTo>
                  <a:lnTo>
                    <a:pt x="479" y="375"/>
                  </a:lnTo>
                  <a:lnTo>
                    <a:pt x="481" y="316"/>
                  </a:lnTo>
                  <a:lnTo>
                    <a:pt x="526" y="255"/>
                  </a:lnTo>
                  <a:lnTo>
                    <a:pt x="125" y="0"/>
                  </a:lnTo>
                  <a:close/>
                </a:path>
              </a:pathLst>
            </a:custGeom>
            <a:solidFill>
              <a:srgbClr val="66544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4" name="Freeform 200"/>
            <p:cNvSpPr>
              <a:spLocks/>
            </p:cNvSpPr>
            <p:nvPr/>
          </p:nvSpPr>
          <p:spPr bwMode="auto">
            <a:xfrm>
              <a:off x="1511" y="2205"/>
              <a:ext cx="88" cy="40"/>
            </a:xfrm>
            <a:custGeom>
              <a:avLst/>
              <a:gdLst>
                <a:gd name="T0" fmla="*/ 15 w 176"/>
                <a:gd name="T1" fmla="*/ 1 h 80"/>
                <a:gd name="T2" fmla="*/ 51 w 176"/>
                <a:gd name="T3" fmla="*/ 0 h 80"/>
                <a:gd name="T4" fmla="*/ 88 w 176"/>
                <a:gd name="T5" fmla="*/ 5 h 80"/>
                <a:gd name="T6" fmla="*/ 83 w 176"/>
                <a:gd name="T7" fmla="*/ 36 h 80"/>
                <a:gd name="T8" fmla="*/ 40 w 176"/>
                <a:gd name="T9" fmla="*/ 40 h 80"/>
                <a:gd name="T10" fmla="*/ 0 w 176"/>
                <a:gd name="T11" fmla="*/ 11 h 80"/>
                <a:gd name="T12" fmla="*/ 15 w 176"/>
                <a:gd name="T13" fmla="*/ 1 h 80"/>
                <a:gd name="T14" fmla="*/ 15 w 176"/>
                <a:gd name="T15" fmla="*/ 1 h 8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76" h="80">
                  <a:moveTo>
                    <a:pt x="30" y="2"/>
                  </a:moveTo>
                  <a:lnTo>
                    <a:pt x="102" y="0"/>
                  </a:lnTo>
                  <a:lnTo>
                    <a:pt x="176" y="10"/>
                  </a:lnTo>
                  <a:lnTo>
                    <a:pt x="165" y="71"/>
                  </a:lnTo>
                  <a:lnTo>
                    <a:pt x="79" y="80"/>
                  </a:lnTo>
                  <a:lnTo>
                    <a:pt x="0" y="21"/>
                  </a:lnTo>
                  <a:lnTo>
                    <a:pt x="30" y="2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5" name="Freeform 201"/>
            <p:cNvSpPr>
              <a:spLocks/>
            </p:cNvSpPr>
            <p:nvPr/>
          </p:nvSpPr>
          <p:spPr bwMode="auto">
            <a:xfrm>
              <a:off x="1449" y="2205"/>
              <a:ext cx="86" cy="44"/>
            </a:xfrm>
            <a:custGeom>
              <a:avLst/>
              <a:gdLst>
                <a:gd name="T0" fmla="*/ 0 w 171"/>
                <a:gd name="T1" fmla="*/ 16 h 90"/>
                <a:gd name="T2" fmla="*/ 24 w 171"/>
                <a:gd name="T3" fmla="*/ 6 h 90"/>
                <a:gd name="T4" fmla="*/ 68 w 171"/>
                <a:gd name="T5" fmla="*/ 0 h 90"/>
                <a:gd name="T6" fmla="*/ 77 w 171"/>
                <a:gd name="T7" fmla="*/ 1 h 90"/>
                <a:gd name="T8" fmla="*/ 86 w 171"/>
                <a:gd name="T9" fmla="*/ 12 h 90"/>
                <a:gd name="T10" fmla="*/ 80 w 171"/>
                <a:gd name="T11" fmla="*/ 40 h 90"/>
                <a:gd name="T12" fmla="*/ 40 w 171"/>
                <a:gd name="T13" fmla="*/ 44 h 90"/>
                <a:gd name="T14" fmla="*/ 0 w 171"/>
                <a:gd name="T15" fmla="*/ 16 h 90"/>
                <a:gd name="T16" fmla="*/ 0 w 171"/>
                <a:gd name="T17" fmla="*/ 16 h 9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71" h="90">
                  <a:moveTo>
                    <a:pt x="0" y="33"/>
                  </a:moveTo>
                  <a:lnTo>
                    <a:pt x="48" y="12"/>
                  </a:lnTo>
                  <a:lnTo>
                    <a:pt x="135" y="0"/>
                  </a:lnTo>
                  <a:lnTo>
                    <a:pt x="154" y="2"/>
                  </a:lnTo>
                  <a:lnTo>
                    <a:pt x="171" y="25"/>
                  </a:lnTo>
                  <a:lnTo>
                    <a:pt x="160" y="82"/>
                  </a:lnTo>
                  <a:lnTo>
                    <a:pt x="80" y="9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6" name="Freeform 202"/>
            <p:cNvSpPr>
              <a:spLocks/>
            </p:cNvSpPr>
            <p:nvPr/>
          </p:nvSpPr>
          <p:spPr bwMode="auto">
            <a:xfrm>
              <a:off x="1437" y="2210"/>
              <a:ext cx="120" cy="63"/>
            </a:xfrm>
            <a:custGeom>
              <a:avLst/>
              <a:gdLst>
                <a:gd name="T0" fmla="*/ 12 w 242"/>
                <a:gd name="T1" fmla="*/ 11 h 125"/>
                <a:gd name="T2" fmla="*/ 36 w 242"/>
                <a:gd name="T3" fmla="*/ 4 h 125"/>
                <a:gd name="T4" fmla="*/ 53 w 242"/>
                <a:gd name="T5" fmla="*/ 2 h 125"/>
                <a:gd name="T6" fmla="*/ 56 w 242"/>
                <a:gd name="T7" fmla="*/ 13 h 125"/>
                <a:gd name="T8" fmla="*/ 60 w 242"/>
                <a:gd name="T9" fmla="*/ 4 h 125"/>
                <a:gd name="T10" fmla="*/ 76 w 242"/>
                <a:gd name="T11" fmla="*/ 7 h 125"/>
                <a:gd name="T12" fmla="*/ 75 w 242"/>
                <a:gd name="T13" fmla="*/ 27 h 125"/>
                <a:gd name="T14" fmla="*/ 85 w 242"/>
                <a:gd name="T15" fmla="*/ 8 h 125"/>
                <a:gd name="T16" fmla="*/ 83 w 242"/>
                <a:gd name="T17" fmla="*/ 7 h 125"/>
                <a:gd name="T18" fmla="*/ 81 w 242"/>
                <a:gd name="T19" fmla="*/ 5 h 125"/>
                <a:gd name="T20" fmla="*/ 79 w 242"/>
                <a:gd name="T21" fmla="*/ 3 h 125"/>
                <a:gd name="T22" fmla="*/ 79 w 242"/>
                <a:gd name="T23" fmla="*/ 1 h 125"/>
                <a:gd name="T24" fmla="*/ 81 w 242"/>
                <a:gd name="T25" fmla="*/ 0 h 125"/>
                <a:gd name="T26" fmla="*/ 87 w 242"/>
                <a:gd name="T27" fmla="*/ 0 h 125"/>
                <a:gd name="T28" fmla="*/ 91 w 242"/>
                <a:gd name="T29" fmla="*/ 0 h 125"/>
                <a:gd name="T30" fmla="*/ 94 w 242"/>
                <a:gd name="T31" fmla="*/ 0 h 125"/>
                <a:gd name="T32" fmla="*/ 120 w 242"/>
                <a:gd name="T33" fmla="*/ 13 h 125"/>
                <a:gd name="T34" fmla="*/ 105 w 242"/>
                <a:gd name="T35" fmla="*/ 63 h 125"/>
                <a:gd name="T36" fmla="*/ 93 w 242"/>
                <a:gd name="T37" fmla="*/ 62 h 125"/>
                <a:gd name="T38" fmla="*/ 66 w 242"/>
                <a:gd name="T39" fmla="*/ 61 h 125"/>
                <a:gd name="T40" fmla="*/ 40 w 242"/>
                <a:gd name="T41" fmla="*/ 60 h 125"/>
                <a:gd name="T42" fmla="*/ 29 w 242"/>
                <a:gd name="T43" fmla="*/ 58 h 125"/>
                <a:gd name="T44" fmla="*/ 25 w 242"/>
                <a:gd name="T45" fmla="*/ 51 h 125"/>
                <a:gd name="T46" fmla="*/ 15 w 242"/>
                <a:gd name="T47" fmla="*/ 38 h 125"/>
                <a:gd name="T48" fmla="*/ 4 w 242"/>
                <a:gd name="T49" fmla="*/ 27 h 125"/>
                <a:gd name="T50" fmla="*/ 0 w 242"/>
                <a:gd name="T51" fmla="*/ 21 h 125"/>
                <a:gd name="T52" fmla="*/ 12 w 242"/>
                <a:gd name="T53" fmla="*/ 11 h 125"/>
                <a:gd name="T54" fmla="*/ 12 w 242"/>
                <a:gd name="T55" fmla="*/ 11 h 125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42" h="125">
                  <a:moveTo>
                    <a:pt x="25" y="21"/>
                  </a:moveTo>
                  <a:lnTo>
                    <a:pt x="73" y="7"/>
                  </a:lnTo>
                  <a:lnTo>
                    <a:pt x="107" y="4"/>
                  </a:lnTo>
                  <a:lnTo>
                    <a:pt x="113" y="25"/>
                  </a:lnTo>
                  <a:lnTo>
                    <a:pt x="120" y="7"/>
                  </a:lnTo>
                  <a:lnTo>
                    <a:pt x="154" y="13"/>
                  </a:lnTo>
                  <a:lnTo>
                    <a:pt x="151" y="53"/>
                  </a:lnTo>
                  <a:lnTo>
                    <a:pt x="171" y="15"/>
                  </a:lnTo>
                  <a:lnTo>
                    <a:pt x="168" y="13"/>
                  </a:lnTo>
                  <a:lnTo>
                    <a:pt x="164" y="9"/>
                  </a:lnTo>
                  <a:lnTo>
                    <a:pt x="160" y="5"/>
                  </a:lnTo>
                  <a:lnTo>
                    <a:pt x="160" y="2"/>
                  </a:lnTo>
                  <a:lnTo>
                    <a:pt x="164" y="0"/>
                  </a:lnTo>
                  <a:lnTo>
                    <a:pt x="175" y="0"/>
                  </a:lnTo>
                  <a:lnTo>
                    <a:pt x="183" y="0"/>
                  </a:lnTo>
                  <a:lnTo>
                    <a:pt x="189" y="0"/>
                  </a:lnTo>
                  <a:lnTo>
                    <a:pt x="242" y="25"/>
                  </a:lnTo>
                  <a:lnTo>
                    <a:pt x="211" y="125"/>
                  </a:lnTo>
                  <a:lnTo>
                    <a:pt x="187" y="123"/>
                  </a:lnTo>
                  <a:lnTo>
                    <a:pt x="133" y="121"/>
                  </a:lnTo>
                  <a:lnTo>
                    <a:pt x="80" y="120"/>
                  </a:lnTo>
                  <a:lnTo>
                    <a:pt x="59" y="116"/>
                  </a:lnTo>
                  <a:lnTo>
                    <a:pt x="50" y="102"/>
                  </a:lnTo>
                  <a:lnTo>
                    <a:pt x="31" y="76"/>
                  </a:lnTo>
                  <a:lnTo>
                    <a:pt x="8" y="53"/>
                  </a:lnTo>
                  <a:lnTo>
                    <a:pt x="0" y="42"/>
                  </a:lnTo>
                  <a:lnTo>
                    <a:pt x="25" y="21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7" name="Freeform 203"/>
            <p:cNvSpPr>
              <a:spLocks/>
            </p:cNvSpPr>
            <p:nvPr/>
          </p:nvSpPr>
          <p:spPr bwMode="auto">
            <a:xfrm>
              <a:off x="1507" y="2220"/>
              <a:ext cx="62" cy="73"/>
            </a:xfrm>
            <a:custGeom>
              <a:avLst/>
              <a:gdLst>
                <a:gd name="T0" fmla="*/ 0 w 124"/>
                <a:gd name="T1" fmla="*/ 33 h 146"/>
                <a:gd name="T2" fmla="*/ 21 w 124"/>
                <a:gd name="T3" fmla="*/ 0 h 146"/>
                <a:gd name="T4" fmla="*/ 27 w 124"/>
                <a:gd name="T5" fmla="*/ 2 h 146"/>
                <a:gd name="T6" fmla="*/ 29 w 124"/>
                <a:gd name="T7" fmla="*/ 16 h 146"/>
                <a:gd name="T8" fmla="*/ 35 w 124"/>
                <a:gd name="T9" fmla="*/ 16 h 146"/>
                <a:gd name="T10" fmla="*/ 37 w 124"/>
                <a:gd name="T11" fmla="*/ 2 h 146"/>
                <a:gd name="T12" fmla="*/ 51 w 124"/>
                <a:gd name="T13" fmla="*/ 3 h 146"/>
                <a:gd name="T14" fmla="*/ 62 w 124"/>
                <a:gd name="T15" fmla="*/ 25 h 146"/>
                <a:gd name="T16" fmla="*/ 60 w 124"/>
                <a:gd name="T17" fmla="*/ 31 h 146"/>
                <a:gd name="T18" fmla="*/ 58 w 124"/>
                <a:gd name="T19" fmla="*/ 45 h 146"/>
                <a:gd name="T20" fmla="*/ 54 w 124"/>
                <a:gd name="T21" fmla="*/ 59 h 146"/>
                <a:gd name="T22" fmla="*/ 53 w 124"/>
                <a:gd name="T23" fmla="*/ 67 h 146"/>
                <a:gd name="T24" fmla="*/ 47 w 124"/>
                <a:gd name="T25" fmla="*/ 68 h 146"/>
                <a:gd name="T26" fmla="*/ 36 w 124"/>
                <a:gd name="T27" fmla="*/ 70 h 146"/>
                <a:gd name="T28" fmla="*/ 25 w 124"/>
                <a:gd name="T29" fmla="*/ 72 h 146"/>
                <a:gd name="T30" fmla="*/ 20 w 124"/>
                <a:gd name="T31" fmla="*/ 73 h 146"/>
                <a:gd name="T32" fmla="*/ 0 w 124"/>
                <a:gd name="T33" fmla="*/ 33 h 146"/>
                <a:gd name="T34" fmla="*/ 0 w 124"/>
                <a:gd name="T35" fmla="*/ 33 h 14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24" h="146">
                  <a:moveTo>
                    <a:pt x="0" y="66"/>
                  </a:moveTo>
                  <a:lnTo>
                    <a:pt x="42" y="0"/>
                  </a:lnTo>
                  <a:lnTo>
                    <a:pt x="53" y="4"/>
                  </a:lnTo>
                  <a:lnTo>
                    <a:pt x="57" y="32"/>
                  </a:lnTo>
                  <a:lnTo>
                    <a:pt x="70" y="32"/>
                  </a:lnTo>
                  <a:lnTo>
                    <a:pt x="74" y="4"/>
                  </a:lnTo>
                  <a:lnTo>
                    <a:pt x="101" y="6"/>
                  </a:lnTo>
                  <a:lnTo>
                    <a:pt x="124" y="49"/>
                  </a:lnTo>
                  <a:lnTo>
                    <a:pt x="120" y="61"/>
                  </a:lnTo>
                  <a:lnTo>
                    <a:pt x="116" y="89"/>
                  </a:lnTo>
                  <a:lnTo>
                    <a:pt x="108" y="118"/>
                  </a:lnTo>
                  <a:lnTo>
                    <a:pt x="105" y="133"/>
                  </a:lnTo>
                  <a:lnTo>
                    <a:pt x="93" y="135"/>
                  </a:lnTo>
                  <a:lnTo>
                    <a:pt x="72" y="139"/>
                  </a:lnTo>
                  <a:lnTo>
                    <a:pt x="49" y="144"/>
                  </a:lnTo>
                  <a:lnTo>
                    <a:pt x="40" y="14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8" name="Freeform 204"/>
            <p:cNvSpPr>
              <a:spLocks/>
            </p:cNvSpPr>
            <p:nvPr/>
          </p:nvSpPr>
          <p:spPr bwMode="auto">
            <a:xfrm>
              <a:off x="1556" y="2208"/>
              <a:ext cx="141" cy="101"/>
            </a:xfrm>
            <a:custGeom>
              <a:avLst/>
              <a:gdLst>
                <a:gd name="T0" fmla="*/ 59 w 281"/>
                <a:gd name="T1" fmla="*/ 3 h 202"/>
                <a:gd name="T2" fmla="*/ 33 w 281"/>
                <a:gd name="T3" fmla="*/ 0 h 202"/>
                <a:gd name="T4" fmla="*/ 20 w 281"/>
                <a:gd name="T5" fmla="*/ 3 h 202"/>
                <a:gd name="T6" fmla="*/ 28 w 281"/>
                <a:gd name="T7" fmla="*/ 15 h 202"/>
                <a:gd name="T8" fmla="*/ 26 w 281"/>
                <a:gd name="T9" fmla="*/ 17 h 202"/>
                <a:gd name="T10" fmla="*/ 24 w 281"/>
                <a:gd name="T11" fmla="*/ 15 h 202"/>
                <a:gd name="T12" fmla="*/ 19 w 281"/>
                <a:gd name="T13" fmla="*/ 12 h 202"/>
                <a:gd name="T14" fmla="*/ 13 w 281"/>
                <a:gd name="T15" fmla="*/ 7 h 202"/>
                <a:gd name="T16" fmla="*/ 6 w 281"/>
                <a:gd name="T17" fmla="*/ 5 h 202"/>
                <a:gd name="T18" fmla="*/ 1 w 281"/>
                <a:gd name="T19" fmla="*/ 6 h 202"/>
                <a:gd name="T20" fmla="*/ 0 w 281"/>
                <a:gd name="T21" fmla="*/ 10 h 202"/>
                <a:gd name="T22" fmla="*/ 1 w 281"/>
                <a:gd name="T23" fmla="*/ 14 h 202"/>
                <a:gd name="T24" fmla="*/ 2 w 281"/>
                <a:gd name="T25" fmla="*/ 15 h 202"/>
                <a:gd name="T26" fmla="*/ 0 w 281"/>
                <a:gd name="T27" fmla="*/ 44 h 202"/>
                <a:gd name="T28" fmla="*/ 3 w 281"/>
                <a:gd name="T29" fmla="*/ 56 h 202"/>
                <a:gd name="T30" fmla="*/ 0 w 281"/>
                <a:gd name="T31" fmla="*/ 93 h 202"/>
                <a:gd name="T32" fmla="*/ 42 w 281"/>
                <a:gd name="T33" fmla="*/ 101 h 202"/>
                <a:gd name="T34" fmla="*/ 52 w 281"/>
                <a:gd name="T35" fmla="*/ 101 h 202"/>
                <a:gd name="T36" fmla="*/ 74 w 281"/>
                <a:gd name="T37" fmla="*/ 100 h 202"/>
                <a:gd name="T38" fmla="*/ 98 w 281"/>
                <a:gd name="T39" fmla="*/ 98 h 202"/>
                <a:gd name="T40" fmla="*/ 111 w 281"/>
                <a:gd name="T41" fmla="*/ 97 h 202"/>
                <a:gd name="T42" fmla="*/ 117 w 281"/>
                <a:gd name="T43" fmla="*/ 93 h 202"/>
                <a:gd name="T44" fmla="*/ 127 w 281"/>
                <a:gd name="T45" fmla="*/ 89 h 202"/>
                <a:gd name="T46" fmla="*/ 137 w 281"/>
                <a:gd name="T47" fmla="*/ 84 h 202"/>
                <a:gd name="T48" fmla="*/ 141 w 281"/>
                <a:gd name="T49" fmla="*/ 83 h 202"/>
                <a:gd name="T50" fmla="*/ 137 w 281"/>
                <a:gd name="T51" fmla="*/ 53 h 202"/>
                <a:gd name="T52" fmla="*/ 59 w 281"/>
                <a:gd name="T53" fmla="*/ 3 h 202"/>
                <a:gd name="T54" fmla="*/ 59 w 281"/>
                <a:gd name="T55" fmla="*/ 3 h 20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81" h="202">
                  <a:moveTo>
                    <a:pt x="118" y="6"/>
                  </a:moveTo>
                  <a:lnTo>
                    <a:pt x="66" y="0"/>
                  </a:lnTo>
                  <a:lnTo>
                    <a:pt x="40" y="6"/>
                  </a:lnTo>
                  <a:lnTo>
                    <a:pt x="55" y="29"/>
                  </a:lnTo>
                  <a:lnTo>
                    <a:pt x="51" y="34"/>
                  </a:lnTo>
                  <a:lnTo>
                    <a:pt x="47" y="30"/>
                  </a:lnTo>
                  <a:lnTo>
                    <a:pt x="38" y="23"/>
                  </a:lnTo>
                  <a:lnTo>
                    <a:pt x="25" y="13"/>
                  </a:lnTo>
                  <a:lnTo>
                    <a:pt x="11" y="9"/>
                  </a:lnTo>
                  <a:lnTo>
                    <a:pt x="2" y="11"/>
                  </a:lnTo>
                  <a:lnTo>
                    <a:pt x="0" y="19"/>
                  </a:lnTo>
                  <a:lnTo>
                    <a:pt x="2" y="27"/>
                  </a:lnTo>
                  <a:lnTo>
                    <a:pt x="4" y="30"/>
                  </a:lnTo>
                  <a:lnTo>
                    <a:pt x="0" y="87"/>
                  </a:lnTo>
                  <a:lnTo>
                    <a:pt x="6" y="112"/>
                  </a:lnTo>
                  <a:lnTo>
                    <a:pt x="0" y="186"/>
                  </a:lnTo>
                  <a:lnTo>
                    <a:pt x="84" y="202"/>
                  </a:lnTo>
                  <a:lnTo>
                    <a:pt x="104" y="202"/>
                  </a:lnTo>
                  <a:lnTo>
                    <a:pt x="148" y="200"/>
                  </a:lnTo>
                  <a:lnTo>
                    <a:pt x="196" y="196"/>
                  </a:lnTo>
                  <a:lnTo>
                    <a:pt x="222" y="194"/>
                  </a:lnTo>
                  <a:lnTo>
                    <a:pt x="234" y="186"/>
                  </a:lnTo>
                  <a:lnTo>
                    <a:pt x="253" y="177"/>
                  </a:lnTo>
                  <a:lnTo>
                    <a:pt x="274" y="167"/>
                  </a:lnTo>
                  <a:lnTo>
                    <a:pt x="281" y="165"/>
                  </a:lnTo>
                  <a:lnTo>
                    <a:pt x="274" y="105"/>
                  </a:lnTo>
                  <a:lnTo>
                    <a:pt x="118" y="6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19" name="Freeform 205"/>
            <p:cNvSpPr>
              <a:spLocks/>
            </p:cNvSpPr>
            <p:nvPr/>
          </p:nvSpPr>
          <p:spPr bwMode="auto">
            <a:xfrm>
              <a:off x="1608" y="2235"/>
              <a:ext cx="35" cy="42"/>
            </a:xfrm>
            <a:custGeom>
              <a:avLst/>
              <a:gdLst>
                <a:gd name="T0" fmla="*/ 5 w 70"/>
                <a:gd name="T1" fmla="*/ 0 h 84"/>
                <a:gd name="T2" fmla="*/ 0 w 70"/>
                <a:gd name="T3" fmla="*/ 2 h 84"/>
                <a:gd name="T4" fmla="*/ 4 w 70"/>
                <a:gd name="T5" fmla="*/ 18 h 84"/>
                <a:gd name="T6" fmla="*/ 4 w 70"/>
                <a:gd name="T7" fmla="*/ 23 h 84"/>
                <a:gd name="T8" fmla="*/ 6 w 70"/>
                <a:gd name="T9" fmla="*/ 32 h 84"/>
                <a:gd name="T10" fmla="*/ 8 w 70"/>
                <a:gd name="T11" fmla="*/ 40 h 84"/>
                <a:gd name="T12" fmla="*/ 10 w 70"/>
                <a:gd name="T13" fmla="*/ 42 h 84"/>
                <a:gd name="T14" fmla="*/ 13 w 70"/>
                <a:gd name="T15" fmla="*/ 36 h 84"/>
                <a:gd name="T16" fmla="*/ 22 w 70"/>
                <a:gd name="T17" fmla="*/ 27 h 84"/>
                <a:gd name="T18" fmla="*/ 31 w 70"/>
                <a:gd name="T19" fmla="*/ 17 h 84"/>
                <a:gd name="T20" fmla="*/ 35 w 70"/>
                <a:gd name="T21" fmla="*/ 14 h 84"/>
                <a:gd name="T22" fmla="*/ 27 w 70"/>
                <a:gd name="T23" fmla="*/ 1 h 84"/>
                <a:gd name="T24" fmla="*/ 16 w 70"/>
                <a:gd name="T25" fmla="*/ 7 h 84"/>
                <a:gd name="T26" fmla="*/ 16 w 70"/>
                <a:gd name="T27" fmla="*/ 15 h 84"/>
                <a:gd name="T28" fmla="*/ 5 w 70"/>
                <a:gd name="T29" fmla="*/ 0 h 84"/>
                <a:gd name="T30" fmla="*/ 5 w 70"/>
                <a:gd name="T31" fmla="*/ 0 h 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70" h="84">
                  <a:moveTo>
                    <a:pt x="9" y="0"/>
                  </a:moveTo>
                  <a:lnTo>
                    <a:pt x="0" y="4"/>
                  </a:lnTo>
                  <a:lnTo>
                    <a:pt x="7" y="36"/>
                  </a:lnTo>
                  <a:lnTo>
                    <a:pt x="7" y="46"/>
                  </a:lnTo>
                  <a:lnTo>
                    <a:pt x="11" y="63"/>
                  </a:lnTo>
                  <a:lnTo>
                    <a:pt x="15" y="80"/>
                  </a:lnTo>
                  <a:lnTo>
                    <a:pt x="19" y="84"/>
                  </a:lnTo>
                  <a:lnTo>
                    <a:pt x="26" y="71"/>
                  </a:lnTo>
                  <a:lnTo>
                    <a:pt x="43" y="53"/>
                  </a:lnTo>
                  <a:lnTo>
                    <a:pt x="62" y="34"/>
                  </a:lnTo>
                  <a:lnTo>
                    <a:pt x="70" y="27"/>
                  </a:lnTo>
                  <a:lnTo>
                    <a:pt x="53" y="2"/>
                  </a:lnTo>
                  <a:lnTo>
                    <a:pt x="32" y="14"/>
                  </a:lnTo>
                  <a:lnTo>
                    <a:pt x="32" y="29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20" name="Freeform 206"/>
            <p:cNvSpPr>
              <a:spLocks/>
            </p:cNvSpPr>
            <p:nvPr/>
          </p:nvSpPr>
          <p:spPr bwMode="auto">
            <a:xfrm>
              <a:off x="1601" y="2211"/>
              <a:ext cx="134" cy="167"/>
            </a:xfrm>
            <a:custGeom>
              <a:avLst/>
              <a:gdLst>
                <a:gd name="T0" fmla="*/ 0 w 268"/>
                <a:gd name="T1" fmla="*/ 0 h 332"/>
                <a:gd name="T2" fmla="*/ 6 w 268"/>
                <a:gd name="T3" fmla="*/ 9 h 332"/>
                <a:gd name="T4" fmla="*/ 17 w 268"/>
                <a:gd name="T5" fmla="*/ 11 h 332"/>
                <a:gd name="T6" fmla="*/ 15 w 268"/>
                <a:gd name="T7" fmla="*/ 25 h 332"/>
                <a:gd name="T8" fmla="*/ 29 w 268"/>
                <a:gd name="T9" fmla="*/ 24 h 332"/>
                <a:gd name="T10" fmla="*/ 31 w 268"/>
                <a:gd name="T11" fmla="*/ 26 h 332"/>
                <a:gd name="T12" fmla="*/ 36 w 268"/>
                <a:gd name="T13" fmla="*/ 31 h 332"/>
                <a:gd name="T14" fmla="*/ 38 w 268"/>
                <a:gd name="T15" fmla="*/ 39 h 332"/>
                <a:gd name="T16" fmla="*/ 38 w 268"/>
                <a:gd name="T17" fmla="*/ 45 h 332"/>
                <a:gd name="T18" fmla="*/ 37 w 268"/>
                <a:gd name="T19" fmla="*/ 50 h 332"/>
                <a:gd name="T20" fmla="*/ 39 w 268"/>
                <a:gd name="T21" fmla="*/ 58 h 332"/>
                <a:gd name="T22" fmla="*/ 42 w 268"/>
                <a:gd name="T23" fmla="*/ 65 h 332"/>
                <a:gd name="T24" fmla="*/ 43 w 268"/>
                <a:gd name="T25" fmla="*/ 68 h 332"/>
                <a:gd name="T26" fmla="*/ 63 w 268"/>
                <a:gd name="T27" fmla="*/ 78 h 332"/>
                <a:gd name="T28" fmla="*/ 76 w 268"/>
                <a:gd name="T29" fmla="*/ 62 h 332"/>
                <a:gd name="T30" fmla="*/ 84 w 268"/>
                <a:gd name="T31" fmla="*/ 62 h 332"/>
                <a:gd name="T32" fmla="*/ 86 w 268"/>
                <a:gd name="T33" fmla="*/ 75 h 332"/>
                <a:gd name="T34" fmla="*/ 104 w 268"/>
                <a:gd name="T35" fmla="*/ 144 h 332"/>
                <a:gd name="T36" fmla="*/ 124 w 268"/>
                <a:gd name="T37" fmla="*/ 146 h 332"/>
                <a:gd name="T38" fmla="*/ 134 w 268"/>
                <a:gd name="T39" fmla="*/ 167 h 332"/>
                <a:gd name="T40" fmla="*/ 134 w 268"/>
                <a:gd name="T41" fmla="*/ 134 h 332"/>
                <a:gd name="T42" fmla="*/ 129 w 268"/>
                <a:gd name="T43" fmla="*/ 92 h 332"/>
                <a:gd name="T44" fmla="*/ 115 w 268"/>
                <a:gd name="T45" fmla="*/ 77 h 332"/>
                <a:gd name="T46" fmla="*/ 116 w 268"/>
                <a:gd name="T47" fmla="*/ 64 h 332"/>
                <a:gd name="T48" fmla="*/ 113 w 268"/>
                <a:gd name="T49" fmla="*/ 56 h 332"/>
                <a:gd name="T50" fmla="*/ 102 w 268"/>
                <a:gd name="T51" fmla="*/ 40 h 332"/>
                <a:gd name="T52" fmla="*/ 87 w 268"/>
                <a:gd name="T53" fmla="*/ 25 h 332"/>
                <a:gd name="T54" fmla="*/ 69 w 268"/>
                <a:gd name="T55" fmla="*/ 20 h 332"/>
                <a:gd name="T56" fmla="*/ 53 w 268"/>
                <a:gd name="T57" fmla="*/ 19 h 332"/>
                <a:gd name="T58" fmla="*/ 15 w 268"/>
                <a:gd name="T59" fmla="*/ 0 h 332"/>
                <a:gd name="T60" fmla="*/ 0 w 268"/>
                <a:gd name="T61" fmla="*/ 0 h 332"/>
                <a:gd name="T62" fmla="*/ 0 w 268"/>
                <a:gd name="T63" fmla="*/ 0 h 33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0" t="0" r="r" b="b"/>
              <a:pathLst>
                <a:path w="268" h="332">
                  <a:moveTo>
                    <a:pt x="0" y="0"/>
                  </a:moveTo>
                  <a:lnTo>
                    <a:pt x="12" y="17"/>
                  </a:lnTo>
                  <a:lnTo>
                    <a:pt x="34" y="21"/>
                  </a:lnTo>
                  <a:lnTo>
                    <a:pt x="29" y="49"/>
                  </a:lnTo>
                  <a:lnTo>
                    <a:pt x="57" y="47"/>
                  </a:lnTo>
                  <a:lnTo>
                    <a:pt x="61" y="51"/>
                  </a:lnTo>
                  <a:lnTo>
                    <a:pt x="71" y="62"/>
                  </a:lnTo>
                  <a:lnTo>
                    <a:pt x="76" y="78"/>
                  </a:lnTo>
                  <a:lnTo>
                    <a:pt x="76" y="89"/>
                  </a:lnTo>
                  <a:lnTo>
                    <a:pt x="74" y="100"/>
                  </a:lnTo>
                  <a:lnTo>
                    <a:pt x="78" y="116"/>
                  </a:lnTo>
                  <a:lnTo>
                    <a:pt x="84" y="129"/>
                  </a:lnTo>
                  <a:lnTo>
                    <a:pt x="86" y="135"/>
                  </a:lnTo>
                  <a:lnTo>
                    <a:pt x="126" y="156"/>
                  </a:lnTo>
                  <a:lnTo>
                    <a:pt x="152" y="123"/>
                  </a:lnTo>
                  <a:lnTo>
                    <a:pt x="167" y="123"/>
                  </a:lnTo>
                  <a:lnTo>
                    <a:pt x="171" y="150"/>
                  </a:lnTo>
                  <a:lnTo>
                    <a:pt x="207" y="287"/>
                  </a:lnTo>
                  <a:lnTo>
                    <a:pt x="247" y="291"/>
                  </a:lnTo>
                  <a:lnTo>
                    <a:pt x="268" y="332"/>
                  </a:lnTo>
                  <a:lnTo>
                    <a:pt x="268" y="266"/>
                  </a:lnTo>
                  <a:lnTo>
                    <a:pt x="257" y="182"/>
                  </a:lnTo>
                  <a:lnTo>
                    <a:pt x="230" y="154"/>
                  </a:lnTo>
                  <a:lnTo>
                    <a:pt x="232" y="127"/>
                  </a:lnTo>
                  <a:lnTo>
                    <a:pt x="225" y="112"/>
                  </a:lnTo>
                  <a:lnTo>
                    <a:pt x="204" y="80"/>
                  </a:lnTo>
                  <a:lnTo>
                    <a:pt x="173" y="49"/>
                  </a:lnTo>
                  <a:lnTo>
                    <a:pt x="137" y="40"/>
                  </a:lnTo>
                  <a:lnTo>
                    <a:pt x="105" y="38"/>
                  </a:lnTo>
                  <a:lnTo>
                    <a:pt x="2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21" name="Freeform 207"/>
            <p:cNvSpPr>
              <a:spLocks/>
            </p:cNvSpPr>
            <p:nvPr/>
          </p:nvSpPr>
          <p:spPr bwMode="auto">
            <a:xfrm>
              <a:off x="1643" y="2248"/>
              <a:ext cx="30" cy="37"/>
            </a:xfrm>
            <a:custGeom>
              <a:avLst/>
              <a:gdLst>
                <a:gd name="T0" fmla="*/ 9 w 61"/>
                <a:gd name="T1" fmla="*/ 0 h 72"/>
                <a:gd name="T2" fmla="*/ 0 w 61"/>
                <a:gd name="T3" fmla="*/ 0 h 72"/>
                <a:gd name="T4" fmla="*/ 0 w 61"/>
                <a:gd name="T5" fmla="*/ 13 h 72"/>
                <a:gd name="T6" fmla="*/ 12 w 61"/>
                <a:gd name="T7" fmla="*/ 25 h 72"/>
                <a:gd name="T8" fmla="*/ 12 w 61"/>
                <a:gd name="T9" fmla="*/ 31 h 72"/>
                <a:gd name="T10" fmla="*/ 22 w 61"/>
                <a:gd name="T11" fmla="*/ 37 h 72"/>
                <a:gd name="T12" fmla="*/ 24 w 61"/>
                <a:gd name="T13" fmla="*/ 35 h 72"/>
                <a:gd name="T14" fmla="*/ 27 w 61"/>
                <a:gd name="T15" fmla="*/ 29 h 72"/>
                <a:gd name="T16" fmla="*/ 30 w 61"/>
                <a:gd name="T17" fmla="*/ 24 h 72"/>
                <a:gd name="T18" fmla="*/ 30 w 61"/>
                <a:gd name="T19" fmla="*/ 23 h 72"/>
                <a:gd name="T20" fmla="*/ 25 w 61"/>
                <a:gd name="T21" fmla="*/ 22 h 72"/>
                <a:gd name="T22" fmla="*/ 21 w 61"/>
                <a:gd name="T23" fmla="*/ 19 h 72"/>
                <a:gd name="T24" fmla="*/ 16 w 61"/>
                <a:gd name="T25" fmla="*/ 14 h 72"/>
                <a:gd name="T26" fmla="*/ 15 w 61"/>
                <a:gd name="T27" fmla="*/ 13 h 72"/>
                <a:gd name="T28" fmla="*/ 9 w 61"/>
                <a:gd name="T29" fmla="*/ 0 h 72"/>
                <a:gd name="T30" fmla="*/ 9 w 61"/>
                <a:gd name="T31" fmla="*/ 0 h 7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61" h="72">
                  <a:moveTo>
                    <a:pt x="19" y="0"/>
                  </a:moveTo>
                  <a:lnTo>
                    <a:pt x="0" y="0"/>
                  </a:lnTo>
                  <a:lnTo>
                    <a:pt x="0" y="26"/>
                  </a:lnTo>
                  <a:lnTo>
                    <a:pt x="25" y="49"/>
                  </a:lnTo>
                  <a:lnTo>
                    <a:pt x="25" y="61"/>
                  </a:lnTo>
                  <a:lnTo>
                    <a:pt x="45" y="72"/>
                  </a:lnTo>
                  <a:lnTo>
                    <a:pt x="49" y="68"/>
                  </a:lnTo>
                  <a:lnTo>
                    <a:pt x="55" y="57"/>
                  </a:lnTo>
                  <a:lnTo>
                    <a:pt x="61" y="47"/>
                  </a:lnTo>
                  <a:lnTo>
                    <a:pt x="61" y="44"/>
                  </a:lnTo>
                  <a:lnTo>
                    <a:pt x="51" y="42"/>
                  </a:lnTo>
                  <a:lnTo>
                    <a:pt x="42" y="36"/>
                  </a:lnTo>
                  <a:lnTo>
                    <a:pt x="32" y="28"/>
                  </a:lnTo>
                  <a:lnTo>
                    <a:pt x="30" y="26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A89E9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22" name="Freeform 208"/>
            <p:cNvSpPr>
              <a:spLocks/>
            </p:cNvSpPr>
            <p:nvPr/>
          </p:nvSpPr>
          <p:spPr bwMode="auto">
            <a:xfrm>
              <a:off x="1580" y="2220"/>
              <a:ext cx="38" cy="73"/>
            </a:xfrm>
            <a:custGeom>
              <a:avLst/>
              <a:gdLst>
                <a:gd name="T0" fmla="*/ 11 w 76"/>
                <a:gd name="T1" fmla="*/ 72 h 146"/>
                <a:gd name="T2" fmla="*/ 10 w 76"/>
                <a:gd name="T3" fmla="*/ 61 h 146"/>
                <a:gd name="T4" fmla="*/ 8 w 76"/>
                <a:gd name="T5" fmla="*/ 62 h 146"/>
                <a:gd name="T6" fmla="*/ 5 w 76"/>
                <a:gd name="T7" fmla="*/ 64 h 146"/>
                <a:gd name="T8" fmla="*/ 2 w 76"/>
                <a:gd name="T9" fmla="*/ 65 h 146"/>
                <a:gd name="T10" fmla="*/ 0 w 76"/>
                <a:gd name="T11" fmla="*/ 63 h 146"/>
                <a:gd name="T12" fmla="*/ 1 w 76"/>
                <a:gd name="T13" fmla="*/ 58 h 146"/>
                <a:gd name="T14" fmla="*/ 3 w 76"/>
                <a:gd name="T15" fmla="*/ 55 h 146"/>
                <a:gd name="T16" fmla="*/ 6 w 76"/>
                <a:gd name="T17" fmla="*/ 53 h 146"/>
                <a:gd name="T18" fmla="*/ 8 w 76"/>
                <a:gd name="T19" fmla="*/ 53 h 146"/>
                <a:gd name="T20" fmla="*/ 9 w 76"/>
                <a:gd name="T21" fmla="*/ 38 h 146"/>
                <a:gd name="T22" fmla="*/ 12 w 76"/>
                <a:gd name="T23" fmla="*/ 33 h 146"/>
                <a:gd name="T24" fmla="*/ 4 w 76"/>
                <a:gd name="T25" fmla="*/ 16 h 146"/>
                <a:gd name="T26" fmla="*/ 7 w 76"/>
                <a:gd name="T27" fmla="*/ 3 h 146"/>
                <a:gd name="T28" fmla="*/ 9 w 76"/>
                <a:gd name="T29" fmla="*/ 2 h 146"/>
                <a:gd name="T30" fmla="*/ 15 w 76"/>
                <a:gd name="T31" fmla="*/ 1 h 146"/>
                <a:gd name="T32" fmla="*/ 20 w 76"/>
                <a:gd name="T33" fmla="*/ 0 h 146"/>
                <a:gd name="T34" fmla="*/ 24 w 76"/>
                <a:gd name="T35" fmla="*/ 3 h 146"/>
                <a:gd name="T36" fmla="*/ 26 w 76"/>
                <a:gd name="T37" fmla="*/ 4 h 146"/>
                <a:gd name="T38" fmla="*/ 30 w 76"/>
                <a:gd name="T39" fmla="*/ 4 h 146"/>
                <a:gd name="T40" fmla="*/ 32 w 76"/>
                <a:gd name="T41" fmla="*/ 4 h 146"/>
                <a:gd name="T42" fmla="*/ 32 w 76"/>
                <a:gd name="T43" fmla="*/ 7 h 146"/>
                <a:gd name="T44" fmla="*/ 29 w 76"/>
                <a:gd name="T45" fmla="*/ 12 h 146"/>
                <a:gd name="T46" fmla="*/ 28 w 76"/>
                <a:gd name="T47" fmla="*/ 15 h 146"/>
                <a:gd name="T48" fmla="*/ 28 w 76"/>
                <a:gd name="T49" fmla="*/ 16 h 146"/>
                <a:gd name="T50" fmla="*/ 28 w 76"/>
                <a:gd name="T51" fmla="*/ 17 h 146"/>
                <a:gd name="T52" fmla="*/ 32 w 76"/>
                <a:gd name="T53" fmla="*/ 25 h 146"/>
                <a:gd name="T54" fmla="*/ 38 w 76"/>
                <a:gd name="T55" fmla="*/ 42 h 146"/>
                <a:gd name="T56" fmla="*/ 30 w 76"/>
                <a:gd name="T57" fmla="*/ 55 h 146"/>
                <a:gd name="T58" fmla="*/ 29 w 76"/>
                <a:gd name="T59" fmla="*/ 56 h 146"/>
                <a:gd name="T60" fmla="*/ 29 w 76"/>
                <a:gd name="T61" fmla="*/ 60 h 146"/>
                <a:gd name="T62" fmla="*/ 27 w 76"/>
                <a:gd name="T63" fmla="*/ 64 h 146"/>
                <a:gd name="T64" fmla="*/ 24 w 76"/>
                <a:gd name="T65" fmla="*/ 64 h 146"/>
                <a:gd name="T66" fmla="*/ 22 w 76"/>
                <a:gd name="T67" fmla="*/ 61 h 146"/>
                <a:gd name="T68" fmla="*/ 22 w 76"/>
                <a:gd name="T69" fmla="*/ 58 h 146"/>
                <a:gd name="T70" fmla="*/ 23 w 76"/>
                <a:gd name="T71" fmla="*/ 55 h 146"/>
                <a:gd name="T72" fmla="*/ 24 w 76"/>
                <a:gd name="T73" fmla="*/ 54 h 146"/>
                <a:gd name="T74" fmla="*/ 31 w 76"/>
                <a:gd name="T75" fmla="*/ 36 h 146"/>
                <a:gd name="T76" fmla="*/ 29 w 76"/>
                <a:gd name="T77" fmla="*/ 33 h 146"/>
                <a:gd name="T78" fmla="*/ 26 w 76"/>
                <a:gd name="T79" fmla="*/ 29 h 146"/>
                <a:gd name="T80" fmla="*/ 21 w 76"/>
                <a:gd name="T81" fmla="*/ 24 h 146"/>
                <a:gd name="T82" fmla="*/ 18 w 76"/>
                <a:gd name="T83" fmla="*/ 22 h 146"/>
                <a:gd name="T84" fmla="*/ 16 w 76"/>
                <a:gd name="T85" fmla="*/ 24 h 146"/>
                <a:gd name="T86" fmla="*/ 17 w 76"/>
                <a:gd name="T87" fmla="*/ 30 h 146"/>
                <a:gd name="T88" fmla="*/ 19 w 76"/>
                <a:gd name="T89" fmla="*/ 34 h 146"/>
                <a:gd name="T90" fmla="*/ 19 w 76"/>
                <a:gd name="T91" fmla="*/ 37 h 146"/>
                <a:gd name="T92" fmla="*/ 14 w 76"/>
                <a:gd name="T93" fmla="*/ 54 h 146"/>
                <a:gd name="T94" fmla="*/ 21 w 76"/>
                <a:gd name="T95" fmla="*/ 73 h 146"/>
                <a:gd name="T96" fmla="*/ 11 w 76"/>
                <a:gd name="T97" fmla="*/ 72 h 146"/>
                <a:gd name="T98" fmla="*/ 11 w 76"/>
                <a:gd name="T99" fmla="*/ 72 h 14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76" h="146">
                  <a:moveTo>
                    <a:pt x="21" y="144"/>
                  </a:moveTo>
                  <a:lnTo>
                    <a:pt x="19" y="121"/>
                  </a:lnTo>
                  <a:lnTo>
                    <a:pt x="16" y="123"/>
                  </a:lnTo>
                  <a:lnTo>
                    <a:pt x="10" y="127"/>
                  </a:lnTo>
                  <a:lnTo>
                    <a:pt x="4" y="129"/>
                  </a:lnTo>
                  <a:lnTo>
                    <a:pt x="0" y="125"/>
                  </a:lnTo>
                  <a:lnTo>
                    <a:pt x="2" y="116"/>
                  </a:lnTo>
                  <a:lnTo>
                    <a:pt x="6" y="110"/>
                  </a:lnTo>
                  <a:lnTo>
                    <a:pt x="12" y="106"/>
                  </a:lnTo>
                  <a:lnTo>
                    <a:pt x="16" y="106"/>
                  </a:lnTo>
                  <a:lnTo>
                    <a:pt x="18" y="76"/>
                  </a:lnTo>
                  <a:lnTo>
                    <a:pt x="23" y="66"/>
                  </a:lnTo>
                  <a:lnTo>
                    <a:pt x="8" y="32"/>
                  </a:lnTo>
                  <a:lnTo>
                    <a:pt x="14" y="6"/>
                  </a:lnTo>
                  <a:lnTo>
                    <a:pt x="18" y="4"/>
                  </a:lnTo>
                  <a:lnTo>
                    <a:pt x="29" y="2"/>
                  </a:lnTo>
                  <a:lnTo>
                    <a:pt x="40" y="0"/>
                  </a:lnTo>
                  <a:lnTo>
                    <a:pt x="48" y="6"/>
                  </a:lnTo>
                  <a:lnTo>
                    <a:pt x="52" y="7"/>
                  </a:lnTo>
                  <a:lnTo>
                    <a:pt x="59" y="7"/>
                  </a:lnTo>
                  <a:lnTo>
                    <a:pt x="63" y="7"/>
                  </a:lnTo>
                  <a:lnTo>
                    <a:pt x="63" y="13"/>
                  </a:lnTo>
                  <a:lnTo>
                    <a:pt x="57" y="23"/>
                  </a:lnTo>
                  <a:lnTo>
                    <a:pt x="56" y="30"/>
                  </a:lnTo>
                  <a:lnTo>
                    <a:pt x="56" y="32"/>
                  </a:lnTo>
                  <a:lnTo>
                    <a:pt x="56" y="34"/>
                  </a:lnTo>
                  <a:lnTo>
                    <a:pt x="63" y="49"/>
                  </a:lnTo>
                  <a:lnTo>
                    <a:pt x="76" y="83"/>
                  </a:lnTo>
                  <a:lnTo>
                    <a:pt x="59" y="110"/>
                  </a:lnTo>
                  <a:lnTo>
                    <a:pt x="57" y="112"/>
                  </a:lnTo>
                  <a:lnTo>
                    <a:pt x="57" y="120"/>
                  </a:lnTo>
                  <a:lnTo>
                    <a:pt x="54" y="127"/>
                  </a:lnTo>
                  <a:lnTo>
                    <a:pt x="48" y="127"/>
                  </a:lnTo>
                  <a:lnTo>
                    <a:pt x="44" y="121"/>
                  </a:lnTo>
                  <a:lnTo>
                    <a:pt x="44" y="116"/>
                  </a:lnTo>
                  <a:lnTo>
                    <a:pt x="46" y="110"/>
                  </a:lnTo>
                  <a:lnTo>
                    <a:pt x="48" y="108"/>
                  </a:lnTo>
                  <a:lnTo>
                    <a:pt x="61" y="72"/>
                  </a:lnTo>
                  <a:lnTo>
                    <a:pt x="57" y="66"/>
                  </a:lnTo>
                  <a:lnTo>
                    <a:pt x="52" y="57"/>
                  </a:lnTo>
                  <a:lnTo>
                    <a:pt x="42" y="47"/>
                  </a:lnTo>
                  <a:lnTo>
                    <a:pt x="35" y="44"/>
                  </a:lnTo>
                  <a:lnTo>
                    <a:pt x="31" y="47"/>
                  </a:lnTo>
                  <a:lnTo>
                    <a:pt x="33" y="59"/>
                  </a:lnTo>
                  <a:lnTo>
                    <a:pt x="37" y="68"/>
                  </a:lnTo>
                  <a:lnTo>
                    <a:pt x="38" y="74"/>
                  </a:lnTo>
                  <a:lnTo>
                    <a:pt x="27" y="108"/>
                  </a:lnTo>
                  <a:lnTo>
                    <a:pt x="42" y="146"/>
                  </a:lnTo>
                  <a:lnTo>
                    <a:pt x="21" y="144"/>
                  </a:lnTo>
                  <a:close/>
                </a:path>
              </a:pathLst>
            </a:custGeom>
            <a:solidFill>
              <a:srgbClr val="CCC7C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6423" name="Freeform 209"/>
            <p:cNvSpPr>
              <a:spLocks/>
            </p:cNvSpPr>
            <p:nvPr/>
          </p:nvSpPr>
          <p:spPr bwMode="auto">
            <a:xfrm>
              <a:off x="1557" y="2245"/>
              <a:ext cx="21" cy="52"/>
            </a:xfrm>
            <a:custGeom>
              <a:avLst/>
              <a:gdLst>
                <a:gd name="T0" fmla="*/ 9 w 42"/>
                <a:gd name="T1" fmla="*/ 0 h 105"/>
                <a:gd name="T2" fmla="*/ 5 w 42"/>
                <a:gd name="T3" fmla="*/ 8 h 105"/>
                <a:gd name="T4" fmla="*/ 8 w 42"/>
                <a:gd name="T5" fmla="*/ 28 h 105"/>
                <a:gd name="T6" fmla="*/ 0 w 42"/>
                <a:gd name="T7" fmla="*/ 42 h 105"/>
                <a:gd name="T8" fmla="*/ 1 w 42"/>
                <a:gd name="T9" fmla="*/ 44 h 105"/>
                <a:gd name="T10" fmla="*/ 3 w 42"/>
                <a:gd name="T11" fmla="*/ 48 h 105"/>
                <a:gd name="T12" fmla="*/ 5 w 42"/>
                <a:gd name="T13" fmla="*/ 52 h 105"/>
                <a:gd name="T14" fmla="*/ 7 w 42"/>
                <a:gd name="T15" fmla="*/ 51 h 105"/>
                <a:gd name="T16" fmla="*/ 9 w 42"/>
                <a:gd name="T17" fmla="*/ 46 h 105"/>
                <a:gd name="T18" fmla="*/ 12 w 42"/>
                <a:gd name="T19" fmla="*/ 40 h 105"/>
                <a:gd name="T20" fmla="*/ 17 w 42"/>
                <a:gd name="T21" fmla="*/ 33 h 105"/>
                <a:gd name="T22" fmla="*/ 19 w 42"/>
                <a:gd name="T23" fmla="*/ 31 h 105"/>
                <a:gd name="T24" fmla="*/ 21 w 42"/>
                <a:gd name="T25" fmla="*/ 6 h 105"/>
                <a:gd name="T26" fmla="*/ 9 w 42"/>
                <a:gd name="T27" fmla="*/ 0 h 105"/>
                <a:gd name="T28" fmla="*/ 9 w 42"/>
                <a:gd name="T29" fmla="*/ 0 h 10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42" h="105">
                  <a:moveTo>
                    <a:pt x="17" y="0"/>
                  </a:moveTo>
                  <a:lnTo>
                    <a:pt x="9" y="17"/>
                  </a:lnTo>
                  <a:lnTo>
                    <a:pt x="15" y="57"/>
                  </a:lnTo>
                  <a:lnTo>
                    <a:pt x="0" y="84"/>
                  </a:lnTo>
                  <a:lnTo>
                    <a:pt x="2" y="88"/>
                  </a:lnTo>
                  <a:lnTo>
                    <a:pt x="5" y="97"/>
                  </a:lnTo>
                  <a:lnTo>
                    <a:pt x="9" y="105"/>
                  </a:lnTo>
                  <a:lnTo>
                    <a:pt x="13" y="103"/>
                  </a:lnTo>
                  <a:lnTo>
                    <a:pt x="17" y="92"/>
                  </a:lnTo>
                  <a:lnTo>
                    <a:pt x="24" y="80"/>
                  </a:lnTo>
                  <a:lnTo>
                    <a:pt x="34" y="67"/>
                  </a:lnTo>
                  <a:lnTo>
                    <a:pt x="38" y="63"/>
                  </a:lnTo>
                  <a:lnTo>
                    <a:pt x="42" y="1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BDB5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6424" name="Group 348"/>
            <p:cNvGrpSpPr>
              <a:grpSpLocks/>
            </p:cNvGrpSpPr>
            <p:nvPr/>
          </p:nvGrpSpPr>
          <p:grpSpPr bwMode="auto">
            <a:xfrm>
              <a:off x="1344" y="2208"/>
              <a:ext cx="451" cy="716"/>
              <a:chOff x="1349" y="2217"/>
              <a:chExt cx="451" cy="716"/>
            </a:xfrm>
          </p:grpSpPr>
          <p:sp>
            <p:nvSpPr>
              <p:cNvPr id="16425" name="Freeform 211"/>
              <p:cNvSpPr>
                <a:spLocks/>
              </p:cNvSpPr>
              <p:nvPr/>
            </p:nvSpPr>
            <p:spPr bwMode="auto">
              <a:xfrm>
                <a:off x="1415" y="2221"/>
                <a:ext cx="143" cy="80"/>
              </a:xfrm>
              <a:custGeom>
                <a:avLst/>
                <a:gdLst>
                  <a:gd name="T0" fmla="*/ 23 w 287"/>
                  <a:gd name="T1" fmla="*/ 7 h 159"/>
                  <a:gd name="T2" fmla="*/ 34 w 287"/>
                  <a:gd name="T3" fmla="*/ 0 h 159"/>
                  <a:gd name="T4" fmla="*/ 35 w 287"/>
                  <a:gd name="T5" fmla="*/ 0 h 159"/>
                  <a:gd name="T6" fmla="*/ 37 w 287"/>
                  <a:gd name="T7" fmla="*/ 2 h 159"/>
                  <a:gd name="T8" fmla="*/ 38 w 287"/>
                  <a:gd name="T9" fmla="*/ 5 h 159"/>
                  <a:gd name="T10" fmla="*/ 38 w 287"/>
                  <a:gd name="T11" fmla="*/ 9 h 159"/>
                  <a:gd name="T12" fmla="*/ 38 w 287"/>
                  <a:gd name="T13" fmla="*/ 12 h 159"/>
                  <a:gd name="T14" fmla="*/ 39 w 287"/>
                  <a:gd name="T15" fmla="*/ 14 h 159"/>
                  <a:gd name="T16" fmla="*/ 39 w 287"/>
                  <a:gd name="T17" fmla="*/ 17 h 159"/>
                  <a:gd name="T18" fmla="*/ 40 w 287"/>
                  <a:gd name="T19" fmla="*/ 18 h 159"/>
                  <a:gd name="T20" fmla="*/ 51 w 287"/>
                  <a:gd name="T21" fmla="*/ 12 h 159"/>
                  <a:gd name="T22" fmla="*/ 75 w 287"/>
                  <a:gd name="T23" fmla="*/ 15 h 159"/>
                  <a:gd name="T24" fmla="*/ 77 w 287"/>
                  <a:gd name="T25" fmla="*/ 21 h 159"/>
                  <a:gd name="T26" fmla="*/ 87 w 287"/>
                  <a:gd name="T27" fmla="*/ 13 h 159"/>
                  <a:gd name="T28" fmla="*/ 89 w 287"/>
                  <a:gd name="T29" fmla="*/ 16 h 159"/>
                  <a:gd name="T30" fmla="*/ 78 w 287"/>
                  <a:gd name="T31" fmla="*/ 32 h 159"/>
                  <a:gd name="T32" fmla="*/ 78 w 287"/>
                  <a:gd name="T33" fmla="*/ 32 h 159"/>
                  <a:gd name="T34" fmla="*/ 82 w 287"/>
                  <a:gd name="T35" fmla="*/ 35 h 159"/>
                  <a:gd name="T36" fmla="*/ 86 w 287"/>
                  <a:gd name="T37" fmla="*/ 34 h 159"/>
                  <a:gd name="T38" fmla="*/ 88 w 287"/>
                  <a:gd name="T39" fmla="*/ 31 h 159"/>
                  <a:gd name="T40" fmla="*/ 87 w 287"/>
                  <a:gd name="T41" fmla="*/ 27 h 159"/>
                  <a:gd name="T42" fmla="*/ 89 w 287"/>
                  <a:gd name="T43" fmla="*/ 25 h 159"/>
                  <a:gd name="T44" fmla="*/ 91 w 287"/>
                  <a:gd name="T45" fmla="*/ 24 h 159"/>
                  <a:gd name="T46" fmla="*/ 92 w 287"/>
                  <a:gd name="T47" fmla="*/ 24 h 159"/>
                  <a:gd name="T48" fmla="*/ 94 w 287"/>
                  <a:gd name="T49" fmla="*/ 30 h 159"/>
                  <a:gd name="T50" fmla="*/ 102 w 287"/>
                  <a:gd name="T51" fmla="*/ 32 h 159"/>
                  <a:gd name="T52" fmla="*/ 102 w 287"/>
                  <a:gd name="T53" fmla="*/ 31 h 159"/>
                  <a:gd name="T54" fmla="*/ 102 w 287"/>
                  <a:gd name="T55" fmla="*/ 30 h 159"/>
                  <a:gd name="T56" fmla="*/ 103 w 287"/>
                  <a:gd name="T57" fmla="*/ 27 h 159"/>
                  <a:gd name="T58" fmla="*/ 105 w 287"/>
                  <a:gd name="T59" fmla="*/ 27 h 159"/>
                  <a:gd name="T60" fmla="*/ 107 w 287"/>
                  <a:gd name="T61" fmla="*/ 28 h 159"/>
                  <a:gd name="T62" fmla="*/ 108 w 287"/>
                  <a:gd name="T63" fmla="*/ 31 h 159"/>
                  <a:gd name="T64" fmla="*/ 108 w 287"/>
                  <a:gd name="T65" fmla="*/ 33 h 159"/>
                  <a:gd name="T66" fmla="*/ 108 w 287"/>
                  <a:gd name="T67" fmla="*/ 35 h 159"/>
                  <a:gd name="T68" fmla="*/ 120 w 287"/>
                  <a:gd name="T69" fmla="*/ 47 h 159"/>
                  <a:gd name="T70" fmla="*/ 121 w 287"/>
                  <a:gd name="T71" fmla="*/ 69 h 159"/>
                  <a:gd name="T72" fmla="*/ 128 w 287"/>
                  <a:gd name="T73" fmla="*/ 58 h 159"/>
                  <a:gd name="T74" fmla="*/ 126 w 287"/>
                  <a:gd name="T75" fmla="*/ 44 h 159"/>
                  <a:gd name="T76" fmla="*/ 114 w 287"/>
                  <a:gd name="T77" fmla="*/ 32 h 159"/>
                  <a:gd name="T78" fmla="*/ 118 w 287"/>
                  <a:gd name="T79" fmla="*/ 30 h 159"/>
                  <a:gd name="T80" fmla="*/ 130 w 287"/>
                  <a:gd name="T81" fmla="*/ 34 h 159"/>
                  <a:gd name="T82" fmla="*/ 143 w 287"/>
                  <a:gd name="T83" fmla="*/ 58 h 159"/>
                  <a:gd name="T84" fmla="*/ 136 w 287"/>
                  <a:gd name="T85" fmla="*/ 76 h 159"/>
                  <a:gd name="T86" fmla="*/ 72 w 287"/>
                  <a:gd name="T87" fmla="*/ 80 h 159"/>
                  <a:gd name="T88" fmla="*/ 59 w 287"/>
                  <a:gd name="T89" fmla="*/ 79 h 159"/>
                  <a:gd name="T90" fmla="*/ 36 w 287"/>
                  <a:gd name="T91" fmla="*/ 78 h 159"/>
                  <a:gd name="T92" fmla="*/ 11 w 287"/>
                  <a:gd name="T93" fmla="*/ 75 h 159"/>
                  <a:gd name="T94" fmla="*/ 0 w 287"/>
                  <a:gd name="T95" fmla="*/ 71 h 159"/>
                  <a:gd name="T96" fmla="*/ 2 w 287"/>
                  <a:gd name="T97" fmla="*/ 59 h 159"/>
                  <a:gd name="T98" fmla="*/ 8 w 287"/>
                  <a:gd name="T99" fmla="*/ 41 h 159"/>
                  <a:gd name="T100" fmla="*/ 13 w 287"/>
                  <a:gd name="T101" fmla="*/ 23 h 159"/>
                  <a:gd name="T102" fmla="*/ 16 w 287"/>
                  <a:gd name="T103" fmla="*/ 15 h 159"/>
                  <a:gd name="T104" fmla="*/ 23 w 287"/>
                  <a:gd name="T105" fmla="*/ 7 h 159"/>
                  <a:gd name="T106" fmla="*/ 23 w 287"/>
                  <a:gd name="T107" fmla="*/ 7 h 159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287" h="159">
                    <a:moveTo>
                      <a:pt x="47" y="13"/>
                    </a:moveTo>
                    <a:lnTo>
                      <a:pt x="68" y="0"/>
                    </a:lnTo>
                    <a:lnTo>
                      <a:pt x="70" y="0"/>
                    </a:lnTo>
                    <a:lnTo>
                      <a:pt x="74" y="4"/>
                    </a:lnTo>
                    <a:lnTo>
                      <a:pt x="76" y="9"/>
                    </a:lnTo>
                    <a:lnTo>
                      <a:pt x="76" y="17"/>
                    </a:lnTo>
                    <a:lnTo>
                      <a:pt x="76" y="23"/>
                    </a:lnTo>
                    <a:lnTo>
                      <a:pt x="78" y="28"/>
                    </a:lnTo>
                    <a:lnTo>
                      <a:pt x="79" y="34"/>
                    </a:lnTo>
                    <a:lnTo>
                      <a:pt x="81" y="36"/>
                    </a:lnTo>
                    <a:lnTo>
                      <a:pt x="102" y="24"/>
                    </a:lnTo>
                    <a:lnTo>
                      <a:pt x="150" y="30"/>
                    </a:lnTo>
                    <a:lnTo>
                      <a:pt x="154" y="42"/>
                    </a:lnTo>
                    <a:lnTo>
                      <a:pt x="175" y="26"/>
                    </a:lnTo>
                    <a:lnTo>
                      <a:pt x="178" y="32"/>
                    </a:lnTo>
                    <a:lnTo>
                      <a:pt x="156" y="64"/>
                    </a:lnTo>
                    <a:lnTo>
                      <a:pt x="157" y="64"/>
                    </a:lnTo>
                    <a:lnTo>
                      <a:pt x="165" y="70"/>
                    </a:lnTo>
                    <a:lnTo>
                      <a:pt x="173" y="68"/>
                    </a:lnTo>
                    <a:lnTo>
                      <a:pt x="176" y="62"/>
                    </a:lnTo>
                    <a:lnTo>
                      <a:pt x="175" y="53"/>
                    </a:lnTo>
                    <a:lnTo>
                      <a:pt x="178" y="49"/>
                    </a:lnTo>
                    <a:lnTo>
                      <a:pt x="182" y="47"/>
                    </a:lnTo>
                    <a:lnTo>
                      <a:pt x="184" y="47"/>
                    </a:lnTo>
                    <a:lnTo>
                      <a:pt x="188" y="59"/>
                    </a:lnTo>
                    <a:lnTo>
                      <a:pt x="205" y="64"/>
                    </a:lnTo>
                    <a:lnTo>
                      <a:pt x="205" y="62"/>
                    </a:lnTo>
                    <a:lnTo>
                      <a:pt x="205" y="59"/>
                    </a:lnTo>
                    <a:lnTo>
                      <a:pt x="207" y="53"/>
                    </a:lnTo>
                    <a:lnTo>
                      <a:pt x="211" y="53"/>
                    </a:lnTo>
                    <a:lnTo>
                      <a:pt x="214" y="55"/>
                    </a:lnTo>
                    <a:lnTo>
                      <a:pt x="216" y="61"/>
                    </a:lnTo>
                    <a:lnTo>
                      <a:pt x="216" y="66"/>
                    </a:lnTo>
                    <a:lnTo>
                      <a:pt x="216" y="70"/>
                    </a:lnTo>
                    <a:lnTo>
                      <a:pt x="241" y="93"/>
                    </a:lnTo>
                    <a:lnTo>
                      <a:pt x="243" y="137"/>
                    </a:lnTo>
                    <a:lnTo>
                      <a:pt x="256" y="116"/>
                    </a:lnTo>
                    <a:lnTo>
                      <a:pt x="252" y="87"/>
                    </a:lnTo>
                    <a:lnTo>
                      <a:pt x="228" y="64"/>
                    </a:lnTo>
                    <a:lnTo>
                      <a:pt x="237" y="59"/>
                    </a:lnTo>
                    <a:lnTo>
                      <a:pt x="260" y="68"/>
                    </a:lnTo>
                    <a:lnTo>
                      <a:pt x="287" y="116"/>
                    </a:lnTo>
                    <a:lnTo>
                      <a:pt x="273" y="152"/>
                    </a:lnTo>
                    <a:lnTo>
                      <a:pt x="144" y="159"/>
                    </a:lnTo>
                    <a:lnTo>
                      <a:pt x="119" y="158"/>
                    </a:lnTo>
                    <a:lnTo>
                      <a:pt x="72" y="156"/>
                    </a:lnTo>
                    <a:lnTo>
                      <a:pt x="22" y="150"/>
                    </a:lnTo>
                    <a:lnTo>
                      <a:pt x="0" y="142"/>
                    </a:lnTo>
                    <a:lnTo>
                      <a:pt x="5" y="118"/>
                    </a:lnTo>
                    <a:lnTo>
                      <a:pt x="17" y="81"/>
                    </a:lnTo>
                    <a:lnTo>
                      <a:pt x="26" y="45"/>
                    </a:lnTo>
                    <a:lnTo>
                      <a:pt x="32" y="30"/>
                    </a:lnTo>
                    <a:lnTo>
                      <a:pt x="47" y="13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26" name="Freeform 212"/>
              <p:cNvSpPr>
                <a:spLocks/>
              </p:cNvSpPr>
              <p:nvPr/>
            </p:nvSpPr>
            <p:spPr bwMode="auto">
              <a:xfrm>
                <a:off x="1461" y="2239"/>
                <a:ext cx="40" cy="43"/>
              </a:xfrm>
              <a:custGeom>
                <a:avLst/>
                <a:gdLst>
                  <a:gd name="T0" fmla="*/ 0 w 80"/>
                  <a:gd name="T1" fmla="*/ 32 h 85"/>
                  <a:gd name="T2" fmla="*/ 0 w 80"/>
                  <a:gd name="T3" fmla="*/ 21 h 85"/>
                  <a:gd name="T4" fmla="*/ 6 w 80"/>
                  <a:gd name="T5" fmla="*/ 22 h 85"/>
                  <a:gd name="T6" fmla="*/ 5 w 80"/>
                  <a:gd name="T7" fmla="*/ 30 h 85"/>
                  <a:gd name="T8" fmla="*/ 10 w 80"/>
                  <a:gd name="T9" fmla="*/ 31 h 85"/>
                  <a:gd name="T10" fmla="*/ 23 w 80"/>
                  <a:gd name="T11" fmla="*/ 26 h 85"/>
                  <a:gd name="T12" fmla="*/ 9 w 80"/>
                  <a:gd name="T13" fmla="*/ 18 h 85"/>
                  <a:gd name="T14" fmla="*/ 20 w 80"/>
                  <a:gd name="T15" fmla="*/ 0 h 85"/>
                  <a:gd name="T16" fmla="*/ 19 w 80"/>
                  <a:gd name="T17" fmla="*/ 18 h 85"/>
                  <a:gd name="T18" fmla="*/ 40 w 80"/>
                  <a:gd name="T19" fmla="*/ 23 h 85"/>
                  <a:gd name="T20" fmla="*/ 34 w 80"/>
                  <a:gd name="T21" fmla="*/ 32 h 85"/>
                  <a:gd name="T22" fmla="*/ 6 w 80"/>
                  <a:gd name="T23" fmla="*/ 43 h 85"/>
                  <a:gd name="T24" fmla="*/ 0 w 80"/>
                  <a:gd name="T25" fmla="*/ 32 h 85"/>
                  <a:gd name="T26" fmla="*/ 0 w 80"/>
                  <a:gd name="T27" fmla="*/ 32 h 85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80" h="85">
                    <a:moveTo>
                      <a:pt x="0" y="63"/>
                    </a:moveTo>
                    <a:lnTo>
                      <a:pt x="0" y="42"/>
                    </a:lnTo>
                    <a:lnTo>
                      <a:pt x="11" y="44"/>
                    </a:lnTo>
                    <a:lnTo>
                      <a:pt x="9" y="59"/>
                    </a:lnTo>
                    <a:lnTo>
                      <a:pt x="19" y="61"/>
                    </a:lnTo>
                    <a:lnTo>
                      <a:pt x="45" y="51"/>
                    </a:lnTo>
                    <a:lnTo>
                      <a:pt x="17" y="36"/>
                    </a:lnTo>
                    <a:lnTo>
                      <a:pt x="40" y="0"/>
                    </a:lnTo>
                    <a:lnTo>
                      <a:pt x="38" y="36"/>
                    </a:lnTo>
                    <a:lnTo>
                      <a:pt x="80" y="45"/>
                    </a:lnTo>
                    <a:lnTo>
                      <a:pt x="68" y="63"/>
                    </a:lnTo>
                    <a:lnTo>
                      <a:pt x="11" y="85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27" name="Freeform 213"/>
              <p:cNvSpPr>
                <a:spLocks/>
              </p:cNvSpPr>
              <p:nvPr/>
            </p:nvSpPr>
            <p:spPr bwMode="auto">
              <a:xfrm>
                <a:off x="1397" y="2228"/>
                <a:ext cx="77" cy="77"/>
              </a:xfrm>
              <a:custGeom>
                <a:avLst/>
                <a:gdLst>
                  <a:gd name="T0" fmla="*/ 38 w 153"/>
                  <a:gd name="T1" fmla="*/ 2 h 154"/>
                  <a:gd name="T2" fmla="*/ 42 w 153"/>
                  <a:gd name="T3" fmla="*/ 0 h 154"/>
                  <a:gd name="T4" fmla="*/ 43 w 153"/>
                  <a:gd name="T5" fmla="*/ 6 h 154"/>
                  <a:gd name="T6" fmla="*/ 44 w 153"/>
                  <a:gd name="T7" fmla="*/ 6 h 154"/>
                  <a:gd name="T8" fmla="*/ 47 w 153"/>
                  <a:gd name="T9" fmla="*/ 7 h 154"/>
                  <a:gd name="T10" fmla="*/ 48 w 153"/>
                  <a:gd name="T11" fmla="*/ 8 h 154"/>
                  <a:gd name="T12" fmla="*/ 50 w 153"/>
                  <a:gd name="T13" fmla="*/ 10 h 154"/>
                  <a:gd name="T14" fmla="*/ 48 w 153"/>
                  <a:gd name="T15" fmla="*/ 11 h 154"/>
                  <a:gd name="T16" fmla="*/ 46 w 153"/>
                  <a:gd name="T17" fmla="*/ 12 h 154"/>
                  <a:gd name="T18" fmla="*/ 42 w 153"/>
                  <a:gd name="T19" fmla="*/ 12 h 154"/>
                  <a:gd name="T20" fmla="*/ 40 w 153"/>
                  <a:gd name="T21" fmla="*/ 12 h 154"/>
                  <a:gd name="T22" fmla="*/ 40 w 153"/>
                  <a:gd name="T23" fmla="*/ 15 h 154"/>
                  <a:gd name="T24" fmla="*/ 50 w 153"/>
                  <a:gd name="T25" fmla="*/ 19 h 154"/>
                  <a:gd name="T26" fmla="*/ 62 w 153"/>
                  <a:gd name="T27" fmla="*/ 15 h 154"/>
                  <a:gd name="T28" fmla="*/ 71 w 153"/>
                  <a:gd name="T29" fmla="*/ 20 h 154"/>
                  <a:gd name="T30" fmla="*/ 70 w 153"/>
                  <a:gd name="T31" fmla="*/ 27 h 154"/>
                  <a:gd name="T32" fmla="*/ 55 w 153"/>
                  <a:gd name="T33" fmla="*/ 25 h 154"/>
                  <a:gd name="T34" fmla="*/ 44 w 153"/>
                  <a:gd name="T35" fmla="*/ 34 h 154"/>
                  <a:gd name="T36" fmla="*/ 40 w 153"/>
                  <a:gd name="T37" fmla="*/ 45 h 154"/>
                  <a:gd name="T38" fmla="*/ 58 w 153"/>
                  <a:gd name="T39" fmla="*/ 33 h 154"/>
                  <a:gd name="T40" fmla="*/ 60 w 153"/>
                  <a:gd name="T41" fmla="*/ 37 h 154"/>
                  <a:gd name="T42" fmla="*/ 58 w 153"/>
                  <a:gd name="T43" fmla="*/ 39 h 154"/>
                  <a:gd name="T44" fmla="*/ 55 w 153"/>
                  <a:gd name="T45" fmla="*/ 42 h 154"/>
                  <a:gd name="T46" fmla="*/ 52 w 153"/>
                  <a:gd name="T47" fmla="*/ 46 h 154"/>
                  <a:gd name="T48" fmla="*/ 53 w 153"/>
                  <a:gd name="T49" fmla="*/ 49 h 154"/>
                  <a:gd name="T50" fmla="*/ 56 w 153"/>
                  <a:gd name="T51" fmla="*/ 49 h 154"/>
                  <a:gd name="T52" fmla="*/ 60 w 153"/>
                  <a:gd name="T53" fmla="*/ 47 h 154"/>
                  <a:gd name="T54" fmla="*/ 63 w 153"/>
                  <a:gd name="T55" fmla="*/ 44 h 154"/>
                  <a:gd name="T56" fmla="*/ 65 w 153"/>
                  <a:gd name="T57" fmla="*/ 43 h 154"/>
                  <a:gd name="T58" fmla="*/ 77 w 153"/>
                  <a:gd name="T59" fmla="*/ 49 h 154"/>
                  <a:gd name="T60" fmla="*/ 34 w 153"/>
                  <a:gd name="T61" fmla="*/ 77 h 154"/>
                  <a:gd name="T62" fmla="*/ 0 w 153"/>
                  <a:gd name="T63" fmla="*/ 50 h 154"/>
                  <a:gd name="T64" fmla="*/ 7 w 153"/>
                  <a:gd name="T65" fmla="*/ 27 h 154"/>
                  <a:gd name="T66" fmla="*/ 30 w 153"/>
                  <a:gd name="T67" fmla="*/ 9 h 154"/>
                  <a:gd name="T68" fmla="*/ 38 w 153"/>
                  <a:gd name="T69" fmla="*/ 2 h 154"/>
                  <a:gd name="T70" fmla="*/ 38 w 153"/>
                  <a:gd name="T71" fmla="*/ 2 h 154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153" h="154">
                    <a:moveTo>
                      <a:pt x="76" y="4"/>
                    </a:moveTo>
                    <a:lnTo>
                      <a:pt x="83" y="0"/>
                    </a:lnTo>
                    <a:lnTo>
                      <a:pt x="85" y="11"/>
                    </a:lnTo>
                    <a:lnTo>
                      <a:pt x="87" y="11"/>
                    </a:lnTo>
                    <a:lnTo>
                      <a:pt x="93" y="13"/>
                    </a:lnTo>
                    <a:lnTo>
                      <a:pt x="96" y="15"/>
                    </a:lnTo>
                    <a:lnTo>
                      <a:pt x="100" y="19"/>
                    </a:lnTo>
                    <a:lnTo>
                      <a:pt x="96" y="21"/>
                    </a:lnTo>
                    <a:lnTo>
                      <a:pt x="91" y="23"/>
                    </a:lnTo>
                    <a:lnTo>
                      <a:pt x="83" y="23"/>
                    </a:lnTo>
                    <a:lnTo>
                      <a:pt x="79" y="23"/>
                    </a:lnTo>
                    <a:lnTo>
                      <a:pt x="79" y="30"/>
                    </a:lnTo>
                    <a:lnTo>
                      <a:pt x="100" y="38"/>
                    </a:lnTo>
                    <a:lnTo>
                      <a:pt x="123" y="30"/>
                    </a:lnTo>
                    <a:lnTo>
                      <a:pt x="142" y="40"/>
                    </a:lnTo>
                    <a:lnTo>
                      <a:pt x="140" y="53"/>
                    </a:lnTo>
                    <a:lnTo>
                      <a:pt x="110" y="49"/>
                    </a:lnTo>
                    <a:lnTo>
                      <a:pt x="87" y="68"/>
                    </a:lnTo>
                    <a:lnTo>
                      <a:pt x="79" y="89"/>
                    </a:lnTo>
                    <a:lnTo>
                      <a:pt x="115" y="65"/>
                    </a:lnTo>
                    <a:lnTo>
                      <a:pt x="119" y="74"/>
                    </a:lnTo>
                    <a:lnTo>
                      <a:pt x="115" y="78"/>
                    </a:lnTo>
                    <a:lnTo>
                      <a:pt x="110" y="84"/>
                    </a:lnTo>
                    <a:lnTo>
                      <a:pt x="104" y="91"/>
                    </a:lnTo>
                    <a:lnTo>
                      <a:pt x="106" y="97"/>
                    </a:lnTo>
                    <a:lnTo>
                      <a:pt x="112" y="97"/>
                    </a:lnTo>
                    <a:lnTo>
                      <a:pt x="119" y="93"/>
                    </a:lnTo>
                    <a:lnTo>
                      <a:pt x="125" y="87"/>
                    </a:lnTo>
                    <a:lnTo>
                      <a:pt x="129" y="86"/>
                    </a:lnTo>
                    <a:lnTo>
                      <a:pt x="153" y="97"/>
                    </a:lnTo>
                    <a:lnTo>
                      <a:pt x="68" y="154"/>
                    </a:lnTo>
                    <a:lnTo>
                      <a:pt x="0" y="99"/>
                    </a:lnTo>
                    <a:lnTo>
                      <a:pt x="13" y="53"/>
                    </a:lnTo>
                    <a:lnTo>
                      <a:pt x="60" y="17"/>
                    </a:lnTo>
                    <a:lnTo>
                      <a:pt x="76" y="4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28" name="Freeform 214"/>
              <p:cNvSpPr>
                <a:spLocks/>
              </p:cNvSpPr>
              <p:nvPr/>
            </p:nvSpPr>
            <p:spPr bwMode="auto">
              <a:xfrm>
                <a:off x="1377" y="2229"/>
                <a:ext cx="71" cy="96"/>
              </a:xfrm>
              <a:custGeom>
                <a:avLst/>
                <a:gdLst>
                  <a:gd name="T0" fmla="*/ 59 w 142"/>
                  <a:gd name="T1" fmla="*/ 45 h 192"/>
                  <a:gd name="T2" fmla="*/ 57 w 142"/>
                  <a:gd name="T3" fmla="*/ 28 h 192"/>
                  <a:gd name="T4" fmla="*/ 71 w 142"/>
                  <a:gd name="T5" fmla="*/ 22 h 192"/>
                  <a:gd name="T6" fmla="*/ 63 w 142"/>
                  <a:gd name="T7" fmla="*/ 18 h 192"/>
                  <a:gd name="T8" fmla="*/ 44 w 142"/>
                  <a:gd name="T9" fmla="*/ 39 h 192"/>
                  <a:gd name="T10" fmla="*/ 44 w 142"/>
                  <a:gd name="T11" fmla="*/ 41 h 192"/>
                  <a:gd name="T12" fmla="*/ 43 w 142"/>
                  <a:gd name="T13" fmla="*/ 45 h 192"/>
                  <a:gd name="T14" fmla="*/ 40 w 142"/>
                  <a:gd name="T15" fmla="*/ 49 h 192"/>
                  <a:gd name="T16" fmla="*/ 37 w 142"/>
                  <a:gd name="T17" fmla="*/ 50 h 192"/>
                  <a:gd name="T18" fmla="*/ 36 w 142"/>
                  <a:gd name="T19" fmla="*/ 45 h 192"/>
                  <a:gd name="T20" fmla="*/ 40 w 142"/>
                  <a:gd name="T21" fmla="*/ 36 h 192"/>
                  <a:gd name="T22" fmla="*/ 44 w 142"/>
                  <a:gd name="T23" fmla="*/ 28 h 192"/>
                  <a:gd name="T24" fmla="*/ 48 w 142"/>
                  <a:gd name="T25" fmla="*/ 24 h 192"/>
                  <a:gd name="T26" fmla="*/ 43 w 142"/>
                  <a:gd name="T27" fmla="*/ 22 h 192"/>
                  <a:gd name="T28" fmla="*/ 35 w 142"/>
                  <a:gd name="T29" fmla="*/ 32 h 192"/>
                  <a:gd name="T30" fmla="*/ 31 w 142"/>
                  <a:gd name="T31" fmla="*/ 23 h 192"/>
                  <a:gd name="T32" fmla="*/ 50 w 142"/>
                  <a:gd name="T33" fmla="*/ 7 h 192"/>
                  <a:gd name="T34" fmla="*/ 60 w 142"/>
                  <a:gd name="T35" fmla="*/ 6 h 192"/>
                  <a:gd name="T36" fmla="*/ 58 w 142"/>
                  <a:gd name="T37" fmla="*/ 0 h 192"/>
                  <a:gd name="T38" fmla="*/ 49 w 142"/>
                  <a:gd name="T39" fmla="*/ 2 h 192"/>
                  <a:gd name="T40" fmla="*/ 18 w 142"/>
                  <a:gd name="T41" fmla="*/ 29 h 192"/>
                  <a:gd name="T42" fmla="*/ 0 w 142"/>
                  <a:gd name="T43" fmla="*/ 48 h 192"/>
                  <a:gd name="T44" fmla="*/ 5 w 142"/>
                  <a:gd name="T45" fmla="*/ 55 h 192"/>
                  <a:gd name="T46" fmla="*/ 15 w 142"/>
                  <a:gd name="T47" fmla="*/ 74 h 192"/>
                  <a:gd name="T48" fmla="*/ 25 w 142"/>
                  <a:gd name="T49" fmla="*/ 90 h 192"/>
                  <a:gd name="T50" fmla="*/ 30 w 142"/>
                  <a:gd name="T51" fmla="*/ 96 h 192"/>
                  <a:gd name="T52" fmla="*/ 33 w 142"/>
                  <a:gd name="T53" fmla="*/ 90 h 192"/>
                  <a:gd name="T54" fmla="*/ 40 w 142"/>
                  <a:gd name="T55" fmla="*/ 80 h 192"/>
                  <a:gd name="T56" fmla="*/ 46 w 142"/>
                  <a:gd name="T57" fmla="*/ 71 h 192"/>
                  <a:gd name="T58" fmla="*/ 49 w 142"/>
                  <a:gd name="T59" fmla="*/ 68 h 192"/>
                  <a:gd name="T60" fmla="*/ 49 w 142"/>
                  <a:gd name="T61" fmla="*/ 51 h 192"/>
                  <a:gd name="T62" fmla="*/ 59 w 142"/>
                  <a:gd name="T63" fmla="*/ 45 h 192"/>
                  <a:gd name="T64" fmla="*/ 59 w 142"/>
                  <a:gd name="T65" fmla="*/ 45 h 192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42" h="192">
                    <a:moveTo>
                      <a:pt x="117" y="89"/>
                    </a:moveTo>
                    <a:lnTo>
                      <a:pt x="114" y="55"/>
                    </a:lnTo>
                    <a:lnTo>
                      <a:pt x="142" y="44"/>
                    </a:lnTo>
                    <a:lnTo>
                      <a:pt x="125" y="36"/>
                    </a:lnTo>
                    <a:lnTo>
                      <a:pt x="87" y="78"/>
                    </a:lnTo>
                    <a:lnTo>
                      <a:pt x="87" y="82"/>
                    </a:lnTo>
                    <a:lnTo>
                      <a:pt x="85" y="89"/>
                    </a:lnTo>
                    <a:lnTo>
                      <a:pt x="79" y="97"/>
                    </a:lnTo>
                    <a:lnTo>
                      <a:pt x="74" y="99"/>
                    </a:lnTo>
                    <a:lnTo>
                      <a:pt x="72" y="89"/>
                    </a:lnTo>
                    <a:lnTo>
                      <a:pt x="79" y="72"/>
                    </a:lnTo>
                    <a:lnTo>
                      <a:pt x="87" y="55"/>
                    </a:lnTo>
                    <a:lnTo>
                      <a:pt x="95" y="47"/>
                    </a:lnTo>
                    <a:lnTo>
                      <a:pt x="85" y="44"/>
                    </a:lnTo>
                    <a:lnTo>
                      <a:pt x="70" y="63"/>
                    </a:lnTo>
                    <a:lnTo>
                      <a:pt x="62" y="45"/>
                    </a:lnTo>
                    <a:lnTo>
                      <a:pt x="100" y="13"/>
                    </a:lnTo>
                    <a:lnTo>
                      <a:pt x="119" y="11"/>
                    </a:lnTo>
                    <a:lnTo>
                      <a:pt x="116" y="0"/>
                    </a:lnTo>
                    <a:lnTo>
                      <a:pt x="98" y="4"/>
                    </a:lnTo>
                    <a:lnTo>
                      <a:pt x="36" y="57"/>
                    </a:lnTo>
                    <a:lnTo>
                      <a:pt x="0" y="95"/>
                    </a:lnTo>
                    <a:lnTo>
                      <a:pt x="9" y="110"/>
                    </a:lnTo>
                    <a:lnTo>
                      <a:pt x="30" y="148"/>
                    </a:lnTo>
                    <a:lnTo>
                      <a:pt x="49" y="180"/>
                    </a:lnTo>
                    <a:lnTo>
                      <a:pt x="60" y="192"/>
                    </a:lnTo>
                    <a:lnTo>
                      <a:pt x="66" y="179"/>
                    </a:lnTo>
                    <a:lnTo>
                      <a:pt x="79" y="160"/>
                    </a:lnTo>
                    <a:lnTo>
                      <a:pt x="91" y="141"/>
                    </a:lnTo>
                    <a:lnTo>
                      <a:pt x="97" y="135"/>
                    </a:lnTo>
                    <a:lnTo>
                      <a:pt x="97" y="101"/>
                    </a:lnTo>
                    <a:lnTo>
                      <a:pt x="117" y="89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29" name="Freeform 215"/>
              <p:cNvSpPr>
                <a:spLocks/>
              </p:cNvSpPr>
              <p:nvPr/>
            </p:nvSpPr>
            <p:spPr bwMode="auto">
              <a:xfrm>
                <a:off x="1593" y="2268"/>
                <a:ext cx="143" cy="334"/>
              </a:xfrm>
              <a:custGeom>
                <a:avLst/>
                <a:gdLst>
                  <a:gd name="T0" fmla="*/ 41 w 287"/>
                  <a:gd name="T1" fmla="*/ 6 h 667"/>
                  <a:gd name="T2" fmla="*/ 49 w 287"/>
                  <a:gd name="T3" fmla="*/ 6 h 667"/>
                  <a:gd name="T4" fmla="*/ 57 w 287"/>
                  <a:gd name="T5" fmla="*/ 0 h 667"/>
                  <a:gd name="T6" fmla="*/ 59 w 287"/>
                  <a:gd name="T7" fmla="*/ 5 h 667"/>
                  <a:gd name="T8" fmla="*/ 56 w 287"/>
                  <a:gd name="T9" fmla="*/ 7 h 667"/>
                  <a:gd name="T10" fmla="*/ 56 w 287"/>
                  <a:gd name="T11" fmla="*/ 8 h 667"/>
                  <a:gd name="T12" fmla="*/ 60 w 287"/>
                  <a:gd name="T13" fmla="*/ 12 h 667"/>
                  <a:gd name="T14" fmla="*/ 71 w 287"/>
                  <a:gd name="T15" fmla="*/ 17 h 667"/>
                  <a:gd name="T16" fmla="*/ 77 w 287"/>
                  <a:gd name="T17" fmla="*/ 26 h 667"/>
                  <a:gd name="T18" fmla="*/ 90 w 287"/>
                  <a:gd name="T19" fmla="*/ 24 h 667"/>
                  <a:gd name="T20" fmla="*/ 93 w 287"/>
                  <a:gd name="T21" fmla="*/ 11 h 667"/>
                  <a:gd name="T22" fmla="*/ 98 w 287"/>
                  <a:gd name="T23" fmla="*/ 9 h 667"/>
                  <a:gd name="T24" fmla="*/ 94 w 287"/>
                  <a:gd name="T25" fmla="*/ 3 h 667"/>
                  <a:gd name="T26" fmla="*/ 97 w 287"/>
                  <a:gd name="T27" fmla="*/ 0 h 667"/>
                  <a:gd name="T28" fmla="*/ 105 w 287"/>
                  <a:gd name="T29" fmla="*/ 8 h 667"/>
                  <a:gd name="T30" fmla="*/ 119 w 287"/>
                  <a:gd name="T31" fmla="*/ 19 h 667"/>
                  <a:gd name="T32" fmla="*/ 131 w 287"/>
                  <a:gd name="T33" fmla="*/ 38 h 667"/>
                  <a:gd name="T34" fmla="*/ 128 w 287"/>
                  <a:gd name="T35" fmla="*/ 47 h 667"/>
                  <a:gd name="T36" fmla="*/ 126 w 287"/>
                  <a:gd name="T37" fmla="*/ 48 h 667"/>
                  <a:gd name="T38" fmla="*/ 126 w 287"/>
                  <a:gd name="T39" fmla="*/ 60 h 667"/>
                  <a:gd name="T40" fmla="*/ 130 w 287"/>
                  <a:gd name="T41" fmla="*/ 73 h 667"/>
                  <a:gd name="T42" fmla="*/ 132 w 287"/>
                  <a:gd name="T43" fmla="*/ 67 h 667"/>
                  <a:gd name="T44" fmla="*/ 132 w 287"/>
                  <a:gd name="T45" fmla="*/ 60 h 667"/>
                  <a:gd name="T46" fmla="*/ 140 w 287"/>
                  <a:gd name="T47" fmla="*/ 86 h 667"/>
                  <a:gd name="T48" fmla="*/ 142 w 287"/>
                  <a:gd name="T49" fmla="*/ 98 h 667"/>
                  <a:gd name="T50" fmla="*/ 143 w 287"/>
                  <a:gd name="T51" fmla="*/ 117 h 667"/>
                  <a:gd name="T52" fmla="*/ 140 w 287"/>
                  <a:gd name="T53" fmla="*/ 135 h 667"/>
                  <a:gd name="T54" fmla="*/ 138 w 287"/>
                  <a:gd name="T55" fmla="*/ 148 h 667"/>
                  <a:gd name="T56" fmla="*/ 126 w 287"/>
                  <a:gd name="T57" fmla="*/ 230 h 667"/>
                  <a:gd name="T58" fmla="*/ 134 w 287"/>
                  <a:gd name="T59" fmla="*/ 305 h 667"/>
                  <a:gd name="T60" fmla="*/ 125 w 287"/>
                  <a:gd name="T61" fmla="*/ 334 h 667"/>
                  <a:gd name="T62" fmla="*/ 121 w 287"/>
                  <a:gd name="T63" fmla="*/ 322 h 667"/>
                  <a:gd name="T64" fmla="*/ 121 w 287"/>
                  <a:gd name="T65" fmla="*/ 314 h 667"/>
                  <a:gd name="T66" fmla="*/ 115 w 287"/>
                  <a:gd name="T67" fmla="*/ 308 h 667"/>
                  <a:gd name="T68" fmla="*/ 118 w 287"/>
                  <a:gd name="T69" fmla="*/ 305 h 667"/>
                  <a:gd name="T70" fmla="*/ 115 w 287"/>
                  <a:gd name="T71" fmla="*/ 294 h 667"/>
                  <a:gd name="T72" fmla="*/ 101 w 287"/>
                  <a:gd name="T73" fmla="*/ 263 h 667"/>
                  <a:gd name="T74" fmla="*/ 57 w 287"/>
                  <a:gd name="T75" fmla="*/ 96 h 667"/>
                  <a:gd name="T76" fmla="*/ 1 w 287"/>
                  <a:gd name="T77" fmla="*/ 33 h 667"/>
                  <a:gd name="T78" fmla="*/ 34 w 287"/>
                  <a:gd name="T79" fmla="*/ 15 h 667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287" h="667">
                    <a:moveTo>
                      <a:pt x="69" y="30"/>
                    </a:moveTo>
                    <a:lnTo>
                      <a:pt x="82" y="11"/>
                    </a:lnTo>
                    <a:lnTo>
                      <a:pt x="95" y="15"/>
                    </a:lnTo>
                    <a:lnTo>
                      <a:pt x="99" y="11"/>
                    </a:lnTo>
                    <a:lnTo>
                      <a:pt x="107" y="5"/>
                    </a:lnTo>
                    <a:lnTo>
                      <a:pt x="114" y="0"/>
                    </a:lnTo>
                    <a:lnTo>
                      <a:pt x="118" y="4"/>
                    </a:lnTo>
                    <a:lnTo>
                      <a:pt x="118" y="9"/>
                    </a:lnTo>
                    <a:lnTo>
                      <a:pt x="116" y="13"/>
                    </a:lnTo>
                    <a:lnTo>
                      <a:pt x="112" y="13"/>
                    </a:lnTo>
                    <a:lnTo>
                      <a:pt x="112" y="15"/>
                    </a:lnTo>
                    <a:lnTo>
                      <a:pt x="114" y="19"/>
                    </a:lnTo>
                    <a:lnTo>
                      <a:pt x="120" y="24"/>
                    </a:lnTo>
                    <a:lnTo>
                      <a:pt x="131" y="30"/>
                    </a:lnTo>
                    <a:lnTo>
                      <a:pt x="143" y="34"/>
                    </a:lnTo>
                    <a:lnTo>
                      <a:pt x="150" y="44"/>
                    </a:lnTo>
                    <a:lnTo>
                      <a:pt x="154" y="51"/>
                    </a:lnTo>
                    <a:lnTo>
                      <a:pt x="156" y="55"/>
                    </a:lnTo>
                    <a:lnTo>
                      <a:pt x="181" y="47"/>
                    </a:lnTo>
                    <a:lnTo>
                      <a:pt x="183" y="21"/>
                    </a:lnTo>
                    <a:lnTo>
                      <a:pt x="186" y="21"/>
                    </a:lnTo>
                    <a:lnTo>
                      <a:pt x="192" y="21"/>
                    </a:lnTo>
                    <a:lnTo>
                      <a:pt x="196" y="17"/>
                    </a:lnTo>
                    <a:lnTo>
                      <a:pt x="192" y="13"/>
                    </a:lnTo>
                    <a:lnTo>
                      <a:pt x="188" y="5"/>
                    </a:lnTo>
                    <a:lnTo>
                      <a:pt x="190" y="4"/>
                    </a:lnTo>
                    <a:lnTo>
                      <a:pt x="194" y="0"/>
                    </a:lnTo>
                    <a:lnTo>
                      <a:pt x="198" y="0"/>
                    </a:lnTo>
                    <a:lnTo>
                      <a:pt x="211" y="15"/>
                    </a:lnTo>
                    <a:lnTo>
                      <a:pt x="219" y="21"/>
                    </a:lnTo>
                    <a:lnTo>
                      <a:pt x="238" y="38"/>
                    </a:lnTo>
                    <a:lnTo>
                      <a:pt x="257" y="57"/>
                    </a:lnTo>
                    <a:lnTo>
                      <a:pt x="262" y="76"/>
                    </a:lnTo>
                    <a:lnTo>
                      <a:pt x="259" y="85"/>
                    </a:lnTo>
                    <a:lnTo>
                      <a:pt x="257" y="93"/>
                    </a:lnTo>
                    <a:lnTo>
                      <a:pt x="253" y="93"/>
                    </a:lnTo>
                    <a:lnTo>
                      <a:pt x="253" y="95"/>
                    </a:lnTo>
                    <a:lnTo>
                      <a:pt x="253" y="102"/>
                    </a:lnTo>
                    <a:lnTo>
                      <a:pt x="253" y="120"/>
                    </a:lnTo>
                    <a:lnTo>
                      <a:pt x="255" y="137"/>
                    </a:lnTo>
                    <a:lnTo>
                      <a:pt x="261" y="146"/>
                    </a:lnTo>
                    <a:lnTo>
                      <a:pt x="264" y="140"/>
                    </a:lnTo>
                    <a:lnTo>
                      <a:pt x="264" y="133"/>
                    </a:lnTo>
                    <a:lnTo>
                      <a:pt x="264" y="123"/>
                    </a:lnTo>
                    <a:lnTo>
                      <a:pt x="264" y="120"/>
                    </a:lnTo>
                    <a:lnTo>
                      <a:pt x="280" y="121"/>
                    </a:lnTo>
                    <a:lnTo>
                      <a:pt x="280" y="171"/>
                    </a:lnTo>
                    <a:lnTo>
                      <a:pt x="281" y="179"/>
                    </a:lnTo>
                    <a:lnTo>
                      <a:pt x="285" y="196"/>
                    </a:lnTo>
                    <a:lnTo>
                      <a:pt x="287" y="218"/>
                    </a:lnTo>
                    <a:lnTo>
                      <a:pt x="287" y="234"/>
                    </a:lnTo>
                    <a:lnTo>
                      <a:pt x="283" y="249"/>
                    </a:lnTo>
                    <a:lnTo>
                      <a:pt x="280" y="270"/>
                    </a:lnTo>
                    <a:lnTo>
                      <a:pt x="278" y="287"/>
                    </a:lnTo>
                    <a:lnTo>
                      <a:pt x="276" y="296"/>
                    </a:lnTo>
                    <a:lnTo>
                      <a:pt x="274" y="353"/>
                    </a:lnTo>
                    <a:lnTo>
                      <a:pt x="253" y="460"/>
                    </a:lnTo>
                    <a:lnTo>
                      <a:pt x="251" y="578"/>
                    </a:lnTo>
                    <a:lnTo>
                      <a:pt x="268" y="610"/>
                    </a:lnTo>
                    <a:lnTo>
                      <a:pt x="270" y="648"/>
                    </a:lnTo>
                    <a:lnTo>
                      <a:pt x="251" y="667"/>
                    </a:lnTo>
                    <a:lnTo>
                      <a:pt x="242" y="646"/>
                    </a:lnTo>
                    <a:lnTo>
                      <a:pt x="242" y="643"/>
                    </a:lnTo>
                    <a:lnTo>
                      <a:pt x="245" y="637"/>
                    </a:lnTo>
                    <a:lnTo>
                      <a:pt x="243" y="627"/>
                    </a:lnTo>
                    <a:lnTo>
                      <a:pt x="238" y="622"/>
                    </a:lnTo>
                    <a:lnTo>
                      <a:pt x="230" y="616"/>
                    </a:lnTo>
                    <a:lnTo>
                      <a:pt x="232" y="612"/>
                    </a:lnTo>
                    <a:lnTo>
                      <a:pt x="236" y="610"/>
                    </a:lnTo>
                    <a:lnTo>
                      <a:pt x="240" y="610"/>
                    </a:lnTo>
                    <a:lnTo>
                      <a:pt x="230" y="587"/>
                    </a:lnTo>
                    <a:lnTo>
                      <a:pt x="236" y="559"/>
                    </a:lnTo>
                    <a:lnTo>
                      <a:pt x="202" y="525"/>
                    </a:lnTo>
                    <a:lnTo>
                      <a:pt x="194" y="464"/>
                    </a:lnTo>
                    <a:lnTo>
                      <a:pt x="114" y="192"/>
                    </a:lnTo>
                    <a:lnTo>
                      <a:pt x="0" y="148"/>
                    </a:lnTo>
                    <a:lnTo>
                      <a:pt x="2" y="66"/>
                    </a:lnTo>
                    <a:lnTo>
                      <a:pt x="69" y="3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0" name="Freeform 216"/>
              <p:cNvSpPr>
                <a:spLocks/>
              </p:cNvSpPr>
              <p:nvPr/>
            </p:nvSpPr>
            <p:spPr bwMode="auto">
              <a:xfrm>
                <a:off x="1688" y="2356"/>
                <a:ext cx="50" cy="110"/>
              </a:xfrm>
              <a:custGeom>
                <a:avLst/>
                <a:gdLst>
                  <a:gd name="T0" fmla="*/ 8 w 101"/>
                  <a:gd name="T1" fmla="*/ 1 h 220"/>
                  <a:gd name="T2" fmla="*/ 7 w 101"/>
                  <a:gd name="T3" fmla="*/ 0 h 220"/>
                  <a:gd name="T4" fmla="*/ 4 w 101"/>
                  <a:gd name="T5" fmla="*/ 0 h 220"/>
                  <a:gd name="T6" fmla="*/ 1 w 101"/>
                  <a:gd name="T7" fmla="*/ 0 h 220"/>
                  <a:gd name="T8" fmla="*/ 0 w 101"/>
                  <a:gd name="T9" fmla="*/ 3 h 220"/>
                  <a:gd name="T10" fmla="*/ 2 w 101"/>
                  <a:gd name="T11" fmla="*/ 8 h 220"/>
                  <a:gd name="T12" fmla="*/ 7 w 101"/>
                  <a:gd name="T13" fmla="*/ 14 h 220"/>
                  <a:gd name="T14" fmla="*/ 10 w 101"/>
                  <a:gd name="T15" fmla="*/ 19 h 220"/>
                  <a:gd name="T16" fmla="*/ 12 w 101"/>
                  <a:gd name="T17" fmla="*/ 21 h 220"/>
                  <a:gd name="T18" fmla="*/ 7 w 101"/>
                  <a:gd name="T19" fmla="*/ 24 h 220"/>
                  <a:gd name="T20" fmla="*/ 3 w 101"/>
                  <a:gd name="T21" fmla="*/ 38 h 220"/>
                  <a:gd name="T22" fmla="*/ 11 w 101"/>
                  <a:gd name="T23" fmla="*/ 48 h 220"/>
                  <a:gd name="T24" fmla="*/ 11 w 101"/>
                  <a:gd name="T25" fmla="*/ 55 h 220"/>
                  <a:gd name="T26" fmla="*/ 12 w 101"/>
                  <a:gd name="T27" fmla="*/ 56 h 220"/>
                  <a:gd name="T28" fmla="*/ 14 w 101"/>
                  <a:gd name="T29" fmla="*/ 58 h 220"/>
                  <a:gd name="T30" fmla="*/ 14 w 101"/>
                  <a:gd name="T31" fmla="*/ 62 h 220"/>
                  <a:gd name="T32" fmla="*/ 11 w 101"/>
                  <a:gd name="T33" fmla="*/ 65 h 220"/>
                  <a:gd name="T34" fmla="*/ 9 w 101"/>
                  <a:gd name="T35" fmla="*/ 69 h 220"/>
                  <a:gd name="T36" fmla="*/ 13 w 101"/>
                  <a:gd name="T37" fmla="*/ 73 h 220"/>
                  <a:gd name="T38" fmla="*/ 18 w 101"/>
                  <a:gd name="T39" fmla="*/ 78 h 220"/>
                  <a:gd name="T40" fmla="*/ 21 w 101"/>
                  <a:gd name="T41" fmla="*/ 80 h 220"/>
                  <a:gd name="T42" fmla="*/ 25 w 101"/>
                  <a:gd name="T43" fmla="*/ 87 h 220"/>
                  <a:gd name="T44" fmla="*/ 30 w 101"/>
                  <a:gd name="T45" fmla="*/ 84 h 220"/>
                  <a:gd name="T46" fmla="*/ 38 w 101"/>
                  <a:gd name="T47" fmla="*/ 69 h 220"/>
                  <a:gd name="T48" fmla="*/ 42 w 101"/>
                  <a:gd name="T49" fmla="*/ 71 h 220"/>
                  <a:gd name="T50" fmla="*/ 38 w 101"/>
                  <a:gd name="T51" fmla="*/ 87 h 220"/>
                  <a:gd name="T52" fmla="*/ 37 w 101"/>
                  <a:gd name="T53" fmla="*/ 89 h 220"/>
                  <a:gd name="T54" fmla="*/ 36 w 101"/>
                  <a:gd name="T55" fmla="*/ 95 h 220"/>
                  <a:gd name="T56" fmla="*/ 35 w 101"/>
                  <a:gd name="T57" fmla="*/ 104 h 220"/>
                  <a:gd name="T58" fmla="*/ 36 w 101"/>
                  <a:gd name="T59" fmla="*/ 109 h 220"/>
                  <a:gd name="T60" fmla="*/ 39 w 101"/>
                  <a:gd name="T61" fmla="*/ 110 h 220"/>
                  <a:gd name="T62" fmla="*/ 42 w 101"/>
                  <a:gd name="T63" fmla="*/ 107 h 220"/>
                  <a:gd name="T64" fmla="*/ 45 w 101"/>
                  <a:gd name="T65" fmla="*/ 103 h 220"/>
                  <a:gd name="T66" fmla="*/ 45 w 101"/>
                  <a:gd name="T67" fmla="*/ 101 h 220"/>
                  <a:gd name="T68" fmla="*/ 45 w 101"/>
                  <a:gd name="T69" fmla="*/ 77 h 220"/>
                  <a:gd name="T70" fmla="*/ 49 w 101"/>
                  <a:gd name="T71" fmla="*/ 67 h 220"/>
                  <a:gd name="T72" fmla="*/ 49 w 101"/>
                  <a:gd name="T73" fmla="*/ 49 h 220"/>
                  <a:gd name="T74" fmla="*/ 49 w 101"/>
                  <a:gd name="T75" fmla="*/ 45 h 220"/>
                  <a:gd name="T76" fmla="*/ 50 w 101"/>
                  <a:gd name="T77" fmla="*/ 36 h 220"/>
                  <a:gd name="T78" fmla="*/ 50 w 101"/>
                  <a:gd name="T79" fmla="*/ 28 h 220"/>
                  <a:gd name="T80" fmla="*/ 47 w 101"/>
                  <a:gd name="T81" fmla="*/ 22 h 220"/>
                  <a:gd name="T82" fmla="*/ 42 w 101"/>
                  <a:gd name="T83" fmla="*/ 19 h 220"/>
                  <a:gd name="T84" fmla="*/ 34 w 101"/>
                  <a:gd name="T85" fmla="*/ 19 h 220"/>
                  <a:gd name="T86" fmla="*/ 26 w 101"/>
                  <a:gd name="T87" fmla="*/ 20 h 220"/>
                  <a:gd name="T88" fmla="*/ 25 w 101"/>
                  <a:gd name="T89" fmla="*/ 20 h 220"/>
                  <a:gd name="T90" fmla="*/ 24 w 101"/>
                  <a:gd name="T91" fmla="*/ 17 h 220"/>
                  <a:gd name="T92" fmla="*/ 11 w 101"/>
                  <a:gd name="T93" fmla="*/ 14 h 220"/>
                  <a:gd name="T94" fmla="*/ 8 w 101"/>
                  <a:gd name="T95" fmla="*/ 1 h 220"/>
                  <a:gd name="T96" fmla="*/ 8 w 101"/>
                  <a:gd name="T97" fmla="*/ 1 h 22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101" h="220">
                    <a:moveTo>
                      <a:pt x="17" y="2"/>
                    </a:moveTo>
                    <a:lnTo>
                      <a:pt x="14" y="0"/>
                    </a:lnTo>
                    <a:lnTo>
                      <a:pt x="8" y="0"/>
                    </a:lnTo>
                    <a:lnTo>
                      <a:pt x="2" y="0"/>
                    </a:lnTo>
                    <a:lnTo>
                      <a:pt x="0" y="5"/>
                    </a:lnTo>
                    <a:lnTo>
                      <a:pt x="4" y="15"/>
                    </a:lnTo>
                    <a:lnTo>
                      <a:pt x="14" y="28"/>
                    </a:lnTo>
                    <a:lnTo>
                      <a:pt x="21" y="38"/>
                    </a:lnTo>
                    <a:lnTo>
                      <a:pt x="25" y="42"/>
                    </a:lnTo>
                    <a:lnTo>
                      <a:pt x="15" y="47"/>
                    </a:lnTo>
                    <a:lnTo>
                      <a:pt x="6" y="76"/>
                    </a:lnTo>
                    <a:lnTo>
                      <a:pt x="23" y="95"/>
                    </a:lnTo>
                    <a:lnTo>
                      <a:pt x="23" y="110"/>
                    </a:lnTo>
                    <a:lnTo>
                      <a:pt x="25" y="112"/>
                    </a:lnTo>
                    <a:lnTo>
                      <a:pt x="29" y="116"/>
                    </a:lnTo>
                    <a:lnTo>
                      <a:pt x="29" y="123"/>
                    </a:lnTo>
                    <a:lnTo>
                      <a:pt x="23" y="129"/>
                    </a:lnTo>
                    <a:lnTo>
                      <a:pt x="19" y="137"/>
                    </a:lnTo>
                    <a:lnTo>
                      <a:pt x="27" y="146"/>
                    </a:lnTo>
                    <a:lnTo>
                      <a:pt x="36" y="156"/>
                    </a:lnTo>
                    <a:lnTo>
                      <a:pt x="42" y="159"/>
                    </a:lnTo>
                    <a:lnTo>
                      <a:pt x="50" y="173"/>
                    </a:lnTo>
                    <a:lnTo>
                      <a:pt x="61" y="167"/>
                    </a:lnTo>
                    <a:lnTo>
                      <a:pt x="76" y="137"/>
                    </a:lnTo>
                    <a:lnTo>
                      <a:pt x="84" y="142"/>
                    </a:lnTo>
                    <a:lnTo>
                      <a:pt x="76" y="173"/>
                    </a:lnTo>
                    <a:lnTo>
                      <a:pt x="74" y="177"/>
                    </a:lnTo>
                    <a:lnTo>
                      <a:pt x="72" y="190"/>
                    </a:lnTo>
                    <a:lnTo>
                      <a:pt x="71" y="207"/>
                    </a:lnTo>
                    <a:lnTo>
                      <a:pt x="72" y="218"/>
                    </a:lnTo>
                    <a:lnTo>
                      <a:pt x="78" y="220"/>
                    </a:lnTo>
                    <a:lnTo>
                      <a:pt x="84" y="213"/>
                    </a:lnTo>
                    <a:lnTo>
                      <a:pt x="90" y="205"/>
                    </a:lnTo>
                    <a:lnTo>
                      <a:pt x="91" y="201"/>
                    </a:lnTo>
                    <a:lnTo>
                      <a:pt x="90" y="154"/>
                    </a:lnTo>
                    <a:lnTo>
                      <a:pt x="99" y="133"/>
                    </a:lnTo>
                    <a:lnTo>
                      <a:pt x="99" y="97"/>
                    </a:lnTo>
                    <a:lnTo>
                      <a:pt x="99" y="89"/>
                    </a:lnTo>
                    <a:lnTo>
                      <a:pt x="101" y="72"/>
                    </a:lnTo>
                    <a:lnTo>
                      <a:pt x="101" y="55"/>
                    </a:lnTo>
                    <a:lnTo>
                      <a:pt x="95" y="43"/>
                    </a:lnTo>
                    <a:lnTo>
                      <a:pt x="84" y="38"/>
                    </a:lnTo>
                    <a:lnTo>
                      <a:pt x="69" y="38"/>
                    </a:lnTo>
                    <a:lnTo>
                      <a:pt x="53" y="40"/>
                    </a:lnTo>
                    <a:lnTo>
                      <a:pt x="50" y="40"/>
                    </a:lnTo>
                    <a:lnTo>
                      <a:pt x="48" y="34"/>
                    </a:lnTo>
                    <a:lnTo>
                      <a:pt x="23" y="28"/>
                    </a:lnTo>
                    <a:lnTo>
                      <a:pt x="17" y="2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1" name="Freeform 217"/>
              <p:cNvSpPr>
                <a:spLocks/>
              </p:cNvSpPr>
              <p:nvPr/>
            </p:nvSpPr>
            <p:spPr bwMode="auto">
              <a:xfrm>
                <a:off x="1709" y="2379"/>
                <a:ext cx="26" cy="61"/>
              </a:xfrm>
              <a:custGeom>
                <a:avLst/>
                <a:gdLst>
                  <a:gd name="T0" fmla="*/ 14 w 53"/>
                  <a:gd name="T1" fmla="*/ 7 h 122"/>
                  <a:gd name="T2" fmla="*/ 22 w 53"/>
                  <a:gd name="T3" fmla="*/ 0 h 122"/>
                  <a:gd name="T4" fmla="*/ 26 w 53"/>
                  <a:gd name="T5" fmla="*/ 4 h 122"/>
                  <a:gd name="T6" fmla="*/ 18 w 53"/>
                  <a:gd name="T7" fmla="*/ 17 h 122"/>
                  <a:gd name="T8" fmla="*/ 21 w 53"/>
                  <a:gd name="T9" fmla="*/ 34 h 122"/>
                  <a:gd name="T10" fmla="*/ 17 w 53"/>
                  <a:gd name="T11" fmla="*/ 46 h 122"/>
                  <a:gd name="T12" fmla="*/ 16 w 53"/>
                  <a:gd name="T13" fmla="*/ 49 h 122"/>
                  <a:gd name="T14" fmla="*/ 14 w 53"/>
                  <a:gd name="T15" fmla="*/ 54 h 122"/>
                  <a:gd name="T16" fmla="*/ 12 w 53"/>
                  <a:gd name="T17" fmla="*/ 58 h 122"/>
                  <a:gd name="T18" fmla="*/ 9 w 53"/>
                  <a:gd name="T19" fmla="*/ 61 h 122"/>
                  <a:gd name="T20" fmla="*/ 5 w 53"/>
                  <a:gd name="T21" fmla="*/ 60 h 122"/>
                  <a:gd name="T22" fmla="*/ 3 w 53"/>
                  <a:gd name="T23" fmla="*/ 59 h 122"/>
                  <a:gd name="T24" fmla="*/ 1 w 53"/>
                  <a:gd name="T25" fmla="*/ 57 h 122"/>
                  <a:gd name="T26" fmla="*/ 0 w 53"/>
                  <a:gd name="T27" fmla="*/ 57 h 122"/>
                  <a:gd name="T28" fmla="*/ 5 w 53"/>
                  <a:gd name="T29" fmla="*/ 42 h 122"/>
                  <a:gd name="T30" fmla="*/ 15 w 53"/>
                  <a:gd name="T31" fmla="*/ 31 h 122"/>
                  <a:gd name="T32" fmla="*/ 8 w 53"/>
                  <a:gd name="T33" fmla="*/ 12 h 122"/>
                  <a:gd name="T34" fmla="*/ 14 w 53"/>
                  <a:gd name="T35" fmla="*/ 7 h 122"/>
                  <a:gd name="T36" fmla="*/ 14 w 53"/>
                  <a:gd name="T37" fmla="*/ 7 h 122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3" h="122">
                    <a:moveTo>
                      <a:pt x="29" y="14"/>
                    </a:moveTo>
                    <a:lnTo>
                      <a:pt x="44" y="0"/>
                    </a:lnTo>
                    <a:lnTo>
                      <a:pt x="53" y="8"/>
                    </a:lnTo>
                    <a:lnTo>
                      <a:pt x="36" y="33"/>
                    </a:lnTo>
                    <a:lnTo>
                      <a:pt x="42" y="67"/>
                    </a:lnTo>
                    <a:lnTo>
                      <a:pt x="34" y="92"/>
                    </a:lnTo>
                    <a:lnTo>
                      <a:pt x="32" y="97"/>
                    </a:lnTo>
                    <a:lnTo>
                      <a:pt x="29" y="107"/>
                    </a:lnTo>
                    <a:lnTo>
                      <a:pt x="25" y="116"/>
                    </a:lnTo>
                    <a:lnTo>
                      <a:pt x="19" y="122"/>
                    </a:lnTo>
                    <a:lnTo>
                      <a:pt x="11" y="120"/>
                    </a:lnTo>
                    <a:lnTo>
                      <a:pt x="6" y="118"/>
                    </a:lnTo>
                    <a:lnTo>
                      <a:pt x="2" y="114"/>
                    </a:lnTo>
                    <a:lnTo>
                      <a:pt x="0" y="114"/>
                    </a:lnTo>
                    <a:lnTo>
                      <a:pt x="11" y="84"/>
                    </a:lnTo>
                    <a:lnTo>
                      <a:pt x="30" y="61"/>
                    </a:lnTo>
                    <a:lnTo>
                      <a:pt x="17" y="23"/>
                    </a:lnTo>
                    <a:lnTo>
                      <a:pt x="29" y="14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2" name="Freeform 218"/>
              <p:cNvSpPr>
                <a:spLocks/>
              </p:cNvSpPr>
              <p:nvPr/>
            </p:nvSpPr>
            <p:spPr bwMode="auto">
              <a:xfrm>
                <a:off x="1703" y="2407"/>
                <a:ext cx="12" cy="20"/>
              </a:xfrm>
              <a:custGeom>
                <a:avLst/>
                <a:gdLst>
                  <a:gd name="T0" fmla="*/ 5 w 24"/>
                  <a:gd name="T1" fmla="*/ 0 h 40"/>
                  <a:gd name="T2" fmla="*/ 0 w 24"/>
                  <a:gd name="T3" fmla="*/ 5 h 40"/>
                  <a:gd name="T4" fmla="*/ 2 w 24"/>
                  <a:gd name="T5" fmla="*/ 20 h 40"/>
                  <a:gd name="T6" fmla="*/ 11 w 24"/>
                  <a:gd name="T7" fmla="*/ 14 h 40"/>
                  <a:gd name="T8" fmla="*/ 12 w 24"/>
                  <a:gd name="T9" fmla="*/ 6 h 40"/>
                  <a:gd name="T10" fmla="*/ 5 w 24"/>
                  <a:gd name="T11" fmla="*/ 0 h 40"/>
                  <a:gd name="T12" fmla="*/ 5 w 24"/>
                  <a:gd name="T13" fmla="*/ 0 h 4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4" h="40">
                    <a:moveTo>
                      <a:pt x="9" y="0"/>
                    </a:moveTo>
                    <a:lnTo>
                      <a:pt x="0" y="10"/>
                    </a:lnTo>
                    <a:lnTo>
                      <a:pt x="3" y="40"/>
                    </a:lnTo>
                    <a:lnTo>
                      <a:pt x="22" y="27"/>
                    </a:lnTo>
                    <a:lnTo>
                      <a:pt x="24" y="12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3" name="Freeform 219"/>
              <p:cNvSpPr>
                <a:spLocks/>
              </p:cNvSpPr>
              <p:nvPr/>
            </p:nvSpPr>
            <p:spPr bwMode="auto">
              <a:xfrm>
                <a:off x="1701" y="2398"/>
                <a:ext cx="21" cy="9"/>
              </a:xfrm>
              <a:custGeom>
                <a:avLst/>
                <a:gdLst>
                  <a:gd name="T0" fmla="*/ 0 w 42"/>
                  <a:gd name="T1" fmla="*/ 6 h 19"/>
                  <a:gd name="T2" fmla="*/ 4 w 42"/>
                  <a:gd name="T3" fmla="*/ 0 h 19"/>
                  <a:gd name="T4" fmla="*/ 16 w 42"/>
                  <a:gd name="T5" fmla="*/ 0 h 19"/>
                  <a:gd name="T6" fmla="*/ 21 w 42"/>
                  <a:gd name="T7" fmla="*/ 7 h 19"/>
                  <a:gd name="T8" fmla="*/ 12 w 42"/>
                  <a:gd name="T9" fmla="*/ 9 h 19"/>
                  <a:gd name="T10" fmla="*/ 0 w 42"/>
                  <a:gd name="T11" fmla="*/ 6 h 19"/>
                  <a:gd name="T12" fmla="*/ 0 w 42"/>
                  <a:gd name="T13" fmla="*/ 6 h 19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2" h="19">
                    <a:moveTo>
                      <a:pt x="0" y="12"/>
                    </a:moveTo>
                    <a:lnTo>
                      <a:pt x="7" y="0"/>
                    </a:lnTo>
                    <a:lnTo>
                      <a:pt x="32" y="0"/>
                    </a:lnTo>
                    <a:lnTo>
                      <a:pt x="42" y="14"/>
                    </a:lnTo>
                    <a:lnTo>
                      <a:pt x="23" y="19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4" name="Freeform 220"/>
              <p:cNvSpPr>
                <a:spLocks/>
              </p:cNvSpPr>
              <p:nvPr/>
            </p:nvSpPr>
            <p:spPr bwMode="auto">
              <a:xfrm>
                <a:off x="1701" y="2403"/>
                <a:ext cx="23" cy="21"/>
              </a:xfrm>
              <a:custGeom>
                <a:avLst/>
                <a:gdLst>
                  <a:gd name="T0" fmla="*/ 8 w 45"/>
                  <a:gd name="T1" fmla="*/ 0 h 42"/>
                  <a:gd name="T2" fmla="*/ 0 w 45"/>
                  <a:gd name="T3" fmla="*/ 0 h 42"/>
                  <a:gd name="T4" fmla="*/ 0 w 45"/>
                  <a:gd name="T5" fmla="*/ 5 h 42"/>
                  <a:gd name="T6" fmla="*/ 8 w 45"/>
                  <a:gd name="T7" fmla="*/ 6 h 42"/>
                  <a:gd name="T8" fmla="*/ 13 w 45"/>
                  <a:gd name="T9" fmla="*/ 17 h 42"/>
                  <a:gd name="T10" fmla="*/ 17 w 45"/>
                  <a:gd name="T11" fmla="*/ 19 h 42"/>
                  <a:gd name="T12" fmla="*/ 20 w 45"/>
                  <a:gd name="T13" fmla="*/ 21 h 42"/>
                  <a:gd name="T14" fmla="*/ 23 w 45"/>
                  <a:gd name="T15" fmla="*/ 10 h 42"/>
                  <a:gd name="T16" fmla="*/ 13 w 45"/>
                  <a:gd name="T17" fmla="*/ 0 h 42"/>
                  <a:gd name="T18" fmla="*/ 8 w 45"/>
                  <a:gd name="T19" fmla="*/ 0 h 42"/>
                  <a:gd name="T20" fmla="*/ 8 w 45"/>
                  <a:gd name="T21" fmla="*/ 0 h 4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45" h="42">
                    <a:moveTo>
                      <a:pt x="15" y="0"/>
                    </a:moveTo>
                    <a:lnTo>
                      <a:pt x="0" y="0"/>
                    </a:lnTo>
                    <a:lnTo>
                      <a:pt x="0" y="9"/>
                    </a:lnTo>
                    <a:lnTo>
                      <a:pt x="15" y="11"/>
                    </a:lnTo>
                    <a:lnTo>
                      <a:pt x="26" y="34"/>
                    </a:lnTo>
                    <a:lnTo>
                      <a:pt x="34" y="38"/>
                    </a:lnTo>
                    <a:lnTo>
                      <a:pt x="40" y="42"/>
                    </a:lnTo>
                    <a:lnTo>
                      <a:pt x="45" y="19"/>
                    </a:lnTo>
                    <a:lnTo>
                      <a:pt x="25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5" name="Freeform 221"/>
              <p:cNvSpPr>
                <a:spLocks/>
              </p:cNvSpPr>
              <p:nvPr/>
            </p:nvSpPr>
            <p:spPr bwMode="auto">
              <a:xfrm>
                <a:off x="1693" y="2379"/>
                <a:ext cx="34" cy="57"/>
              </a:xfrm>
              <a:custGeom>
                <a:avLst/>
                <a:gdLst>
                  <a:gd name="T0" fmla="*/ 11 w 66"/>
                  <a:gd name="T1" fmla="*/ 0 h 114"/>
                  <a:gd name="T2" fmla="*/ 3 w 66"/>
                  <a:gd name="T3" fmla="*/ 7 h 114"/>
                  <a:gd name="T4" fmla="*/ 0 w 66"/>
                  <a:gd name="T5" fmla="*/ 17 h 114"/>
                  <a:gd name="T6" fmla="*/ 5 w 66"/>
                  <a:gd name="T7" fmla="*/ 22 h 114"/>
                  <a:gd name="T8" fmla="*/ 13 w 66"/>
                  <a:gd name="T9" fmla="*/ 18 h 114"/>
                  <a:gd name="T10" fmla="*/ 23 w 66"/>
                  <a:gd name="T11" fmla="*/ 22 h 114"/>
                  <a:gd name="T12" fmla="*/ 28 w 66"/>
                  <a:gd name="T13" fmla="*/ 34 h 114"/>
                  <a:gd name="T14" fmla="*/ 28 w 66"/>
                  <a:gd name="T15" fmla="*/ 35 h 114"/>
                  <a:gd name="T16" fmla="*/ 29 w 66"/>
                  <a:gd name="T17" fmla="*/ 38 h 114"/>
                  <a:gd name="T18" fmla="*/ 28 w 66"/>
                  <a:gd name="T19" fmla="*/ 41 h 114"/>
                  <a:gd name="T20" fmla="*/ 25 w 66"/>
                  <a:gd name="T21" fmla="*/ 44 h 114"/>
                  <a:gd name="T22" fmla="*/ 22 w 66"/>
                  <a:gd name="T23" fmla="*/ 45 h 114"/>
                  <a:gd name="T24" fmla="*/ 21 w 66"/>
                  <a:gd name="T25" fmla="*/ 51 h 114"/>
                  <a:gd name="T26" fmla="*/ 21 w 66"/>
                  <a:gd name="T27" fmla="*/ 55 h 114"/>
                  <a:gd name="T28" fmla="*/ 21 w 66"/>
                  <a:gd name="T29" fmla="*/ 57 h 114"/>
                  <a:gd name="T30" fmla="*/ 22 w 66"/>
                  <a:gd name="T31" fmla="*/ 57 h 114"/>
                  <a:gd name="T32" fmla="*/ 24 w 66"/>
                  <a:gd name="T33" fmla="*/ 56 h 114"/>
                  <a:gd name="T34" fmla="*/ 26 w 66"/>
                  <a:gd name="T35" fmla="*/ 54 h 114"/>
                  <a:gd name="T36" fmla="*/ 28 w 66"/>
                  <a:gd name="T37" fmla="*/ 53 h 114"/>
                  <a:gd name="T38" fmla="*/ 28 w 66"/>
                  <a:gd name="T39" fmla="*/ 47 h 114"/>
                  <a:gd name="T40" fmla="*/ 31 w 66"/>
                  <a:gd name="T41" fmla="*/ 39 h 114"/>
                  <a:gd name="T42" fmla="*/ 33 w 66"/>
                  <a:gd name="T43" fmla="*/ 33 h 114"/>
                  <a:gd name="T44" fmla="*/ 34 w 66"/>
                  <a:gd name="T45" fmla="*/ 31 h 114"/>
                  <a:gd name="T46" fmla="*/ 30 w 66"/>
                  <a:gd name="T47" fmla="*/ 14 h 114"/>
                  <a:gd name="T48" fmla="*/ 34 w 66"/>
                  <a:gd name="T49" fmla="*/ 6 h 114"/>
                  <a:gd name="T50" fmla="*/ 23 w 66"/>
                  <a:gd name="T51" fmla="*/ 1 h 114"/>
                  <a:gd name="T52" fmla="*/ 18 w 66"/>
                  <a:gd name="T53" fmla="*/ 3 h 114"/>
                  <a:gd name="T54" fmla="*/ 11 w 66"/>
                  <a:gd name="T55" fmla="*/ 0 h 114"/>
                  <a:gd name="T56" fmla="*/ 11 w 66"/>
                  <a:gd name="T57" fmla="*/ 0 h 114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66" h="114">
                    <a:moveTo>
                      <a:pt x="22" y="0"/>
                    </a:moveTo>
                    <a:lnTo>
                      <a:pt x="5" y="14"/>
                    </a:lnTo>
                    <a:lnTo>
                      <a:pt x="0" y="33"/>
                    </a:lnTo>
                    <a:lnTo>
                      <a:pt x="9" y="44"/>
                    </a:lnTo>
                    <a:lnTo>
                      <a:pt x="26" y="35"/>
                    </a:lnTo>
                    <a:lnTo>
                      <a:pt x="45" y="44"/>
                    </a:lnTo>
                    <a:lnTo>
                      <a:pt x="55" y="67"/>
                    </a:lnTo>
                    <a:lnTo>
                      <a:pt x="55" y="69"/>
                    </a:lnTo>
                    <a:lnTo>
                      <a:pt x="57" y="76"/>
                    </a:lnTo>
                    <a:lnTo>
                      <a:pt x="55" y="82"/>
                    </a:lnTo>
                    <a:lnTo>
                      <a:pt x="49" y="88"/>
                    </a:lnTo>
                    <a:lnTo>
                      <a:pt x="43" y="90"/>
                    </a:lnTo>
                    <a:lnTo>
                      <a:pt x="41" y="101"/>
                    </a:lnTo>
                    <a:lnTo>
                      <a:pt x="41" y="109"/>
                    </a:lnTo>
                    <a:lnTo>
                      <a:pt x="41" y="114"/>
                    </a:lnTo>
                    <a:lnTo>
                      <a:pt x="43" y="113"/>
                    </a:lnTo>
                    <a:lnTo>
                      <a:pt x="47" y="111"/>
                    </a:lnTo>
                    <a:lnTo>
                      <a:pt x="51" y="107"/>
                    </a:lnTo>
                    <a:lnTo>
                      <a:pt x="55" y="105"/>
                    </a:lnTo>
                    <a:lnTo>
                      <a:pt x="55" y="94"/>
                    </a:lnTo>
                    <a:lnTo>
                      <a:pt x="60" y="78"/>
                    </a:lnTo>
                    <a:lnTo>
                      <a:pt x="64" y="65"/>
                    </a:lnTo>
                    <a:lnTo>
                      <a:pt x="66" y="61"/>
                    </a:lnTo>
                    <a:lnTo>
                      <a:pt x="59" y="27"/>
                    </a:lnTo>
                    <a:lnTo>
                      <a:pt x="66" y="12"/>
                    </a:lnTo>
                    <a:lnTo>
                      <a:pt x="45" y="2"/>
                    </a:lnTo>
                    <a:lnTo>
                      <a:pt x="34" y="6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6" name="Freeform 222"/>
              <p:cNvSpPr>
                <a:spLocks/>
              </p:cNvSpPr>
              <p:nvPr/>
            </p:nvSpPr>
            <p:spPr bwMode="auto">
              <a:xfrm>
                <a:off x="1695" y="2382"/>
                <a:ext cx="28" cy="18"/>
              </a:xfrm>
              <a:custGeom>
                <a:avLst/>
                <a:gdLst>
                  <a:gd name="T0" fmla="*/ 28 w 56"/>
                  <a:gd name="T1" fmla="*/ 4 h 36"/>
                  <a:gd name="T2" fmla="*/ 24 w 56"/>
                  <a:gd name="T3" fmla="*/ 0 h 36"/>
                  <a:gd name="T4" fmla="*/ 6 w 56"/>
                  <a:gd name="T5" fmla="*/ 3 h 36"/>
                  <a:gd name="T6" fmla="*/ 4 w 56"/>
                  <a:gd name="T7" fmla="*/ 4 h 36"/>
                  <a:gd name="T8" fmla="*/ 2 w 56"/>
                  <a:gd name="T9" fmla="*/ 7 h 36"/>
                  <a:gd name="T10" fmla="*/ 0 w 56"/>
                  <a:gd name="T11" fmla="*/ 11 h 36"/>
                  <a:gd name="T12" fmla="*/ 0 w 56"/>
                  <a:gd name="T13" fmla="*/ 15 h 36"/>
                  <a:gd name="T14" fmla="*/ 1 w 56"/>
                  <a:gd name="T15" fmla="*/ 17 h 36"/>
                  <a:gd name="T16" fmla="*/ 1 w 56"/>
                  <a:gd name="T17" fmla="*/ 18 h 36"/>
                  <a:gd name="T18" fmla="*/ 12 w 56"/>
                  <a:gd name="T19" fmla="*/ 15 h 36"/>
                  <a:gd name="T20" fmla="*/ 23 w 56"/>
                  <a:gd name="T21" fmla="*/ 18 h 36"/>
                  <a:gd name="T22" fmla="*/ 27 w 56"/>
                  <a:gd name="T23" fmla="*/ 16 h 36"/>
                  <a:gd name="T24" fmla="*/ 22 w 56"/>
                  <a:gd name="T25" fmla="*/ 9 h 36"/>
                  <a:gd name="T26" fmla="*/ 28 w 56"/>
                  <a:gd name="T27" fmla="*/ 4 h 36"/>
                  <a:gd name="T28" fmla="*/ 28 w 56"/>
                  <a:gd name="T29" fmla="*/ 4 h 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6" h="36">
                    <a:moveTo>
                      <a:pt x="56" y="8"/>
                    </a:moveTo>
                    <a:lnTo>
                      <a:pt x="48" y="0"/>
                    </a:lnTo>
                    <a:lnTo>
                      <a:pt x="12" y="6"/>
                    </a:lnTo>
                    <a:lnTo>
                      <a:pt x="8" y="8"/>
                    </a:lnTo>
                    <a:lnTo>
                      <a:pt x="4" y="13"/>
                    </a:lnTo>
                    <a:lnTo>
                      <a:pt x="0" y="21"/>
                    </a:lnTo>
                    <a:lnTo>
                      <a:pt x="0" y="29"/>
                    </a:lnTo>
                    <a:lnTo>
                      <a:pt x="2" y="34"/>
                    </a:lnTo>
                    <a:lnTo>
                      <a:pt x="2" y="36"/>
                    </a:lnTo>
                    <a:lnTo>
                      <a:pt x="23" y="29"/>
                    </a:lnTo>
                    <a:lnTo>
                      <a:pt x="46" y="36"/>
                    </a:lnTo>
                    <a:lnTo>
                      <a:pt x="54" y="32"/>
                    </a:lnTo>
                    <a:lnTo>
                      <a:pt x="44" y="17"/>
                    </a:lnTo>
                    <a:lnTo>
                      <a:pt x="56" y="8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7" name="Freeform 223"/>
              <p:cNvSpPr>
                <a:spLocks/>
              </p:cNvSpPr>
              <p:nvPr/>
            </p:nvSpPr>
            <p:spPr bwMode="auto">
              <a:xfrm>
                <a:off x="1545" y="2280"/>
                <a:ext cx="167" cy="222"/>
              </a:xfrm>
              <a:custGeom>
                <a:avLst/>
                <a:gdLst>
                  <a:gd name="T0" fmla="*/ 167 w 335"/>
                  <a:gd name="T1" fmla="*/ 211 h 445"/>
                  <a:gd name="T2" fmla="*/ 161 w 335"/>
                  <a:gd name="T3" fmla="*/ 200 h 445"/>
                  <a:gd name="T4" fmla="*/ 159 w 335"/>
                  <a:gd name="T5" fmla="*/ 200 h 445"/>
                  <a:gd name="T6" fmla="*/ 158 w 335"/>
                  <a:gd name="T7" fmla="*/ 200 h 445"/>
                  <a:gd name="T8" fmla="*/ 156 w 335"/>
                  <a:gd name="T9" fmla="*/ 199 h 445"/>
                  <a:gd name="T10" fmla="*/ 157 w 335"/>
                  <a:gd name="T11" fmla="*/ 196 h 445"/>
                  <a:gd name="T12" fmla="*/ 156 w 335"/>
                  <a:gd name="T13" fmla="*/ 193 h 445"/>
                  <a:gd name="T14" fmla="*/ 155 w 335"/>
                  <a:gd name="T15" fmla="*/ 191 h 445"/>
                  <a:gd name="T16" fmla="*/ 152 w 335"/>
                  <a:gd name="T17" fmla="*/ 190 h 445"/>
                  <a:gd name="T18" fmla="*/ 151 w 335"/>
                  <a:gd name="T19" fmla="*/ 190 h 445"/>
                  <a:gd name="T20" fmla="*/ 142 w 335"/>
                  <a:gd name="T21" fmla="*/ 174 h 445"/>
                  <a:gd name="T22" fmla="*/ 143 w 335"/>
                  <a:gd name="T23" fmla="*/ 168 h 445"/>
                  <a:gd name="T24" fmla="*/ 140 w 335"/>
                  <a:gd name="T25" fmla="*/ 159 h 445"/>
                  <a:gd name="T26" fmla="*/ 141 w 335"/>
                  <a:gd name="T27" fmla="*/ 144 h 445"/>
                  <a:gd name="T28" fmla="*/ 132 w 335"/>
                  <a:gd name="T29" fmla="*/ 111 h 445"/>
                  <a:gd name="T30" fmla="*/ 136 w 335"/>
                  <a:gd name="T31" fmla="*/ 91 h 445"/>
                  <a:gd name="T32" fmla="*/ 134 w 335"/>
                  <a:gd name="T33" fmla="*/ 87 h 445"/>
                  <a:gd name="T34" fmla="*/ 128 w 335"/>
                  <a:gd name="T35" fmla="*/ 80 h 445"/>
                  <a:gd name="T36" fmla="*/ 121 w 335"/>
                  <a:gd name="T37" fmla="*/ 72 h 445"/>
                  <a:gd name="T38" fmla="*/ 114 w 335"/>
                  <a:gd name="T39" fmla="*/ 68 h 445"/>
                  <a:gd name="T40" fmla="*/ 108 w 335"/>
                  <a:gd name="T41" fmla="*/ 72 h 445"/>
                  <a:gd name="T42" fmla="*/ 87 w 335"/>
                  <a:gd name="T43" fmla="*/ 62 h 445"/>
                  <a:gd name="T44" fmla="*/ 67 w 335"/>
                  <a:gd name="T45" fmla="*/ 48 h 445"/>
                  <a:gd name="T46" fmla="*/ 66 w 335"/>
                  <a:gd name="T47" fmla="*/ 47 h 445"/>
                  <a:gd name="T48" fmla="*/ 64 w 335"/>
                  <a:gd name="T49" fmla="*/ 44 h 445"/>
                  <a:gd name="T50" fmla="*/ 63 w 335"/>
                  <a:gd name="T51" fmla="*/ 40 h 445"/>
                  <a:gd name="T52" fmla="*/ 64 w 335"/>
                  <a:gd name="T53" fmla="*/ 39 h 445"/>
                  <a:gd name="T54" fmla="*/ 66 w 335"/>
                  <a:gd name="T55" fmla="*/ 39 h 445"/>
                  <a:gd name="T56" fmla="*/ 70 w 335"/>
                  <a:gd name="T57" fmla="*/ 41 h 445"/>
                  <a:gd name="T58" fmla="*/ 72 w 335"/>
                  <a:gd name="T59" fmla="*/ 44 h 445"/>
                  <a:gd name="T60" fmla="*/ 73 w 335"/>
                  <a:gd name="T61" fmla="*/ 45 h 445"/>
                  <a:gd name="T62" fmla="*/ 89 w 335"/>
                  <a:gd name="T63" fmla="*/ 45 h 445"/>
                  <a:gd name="T64" fmla="*/ 92 w 335"/>
                  <a:gd name="T65" fmla="*/ 46 h 445"/>
                  <a:gd name="T66" fmla="*/ 98 w 335"/>
                  <a:gd name="T67" fmla="*/ 48 h 445"/>
                  <a:gd name="T68" fmla="*/ 104 w 335"/>
                  <a:gd name="T69" fmla="*/ 48 h 445"/>
                  <a:gd name="T70" fmla="*/ 108 w 335"/>
                  <a:gd name="T71" fmla="*/ 45 h 445"/>
                  <a:gd name="T72" fmla="*/ 108 w 335"/>
                  <a:gd name="T73" fmla="*/ 42 h 445"/>
                  <a:gd name="T74" fmla="*/ 108 w 335"/>
                  <a:gd name="T75" fmla="*/ 38 h 445"/>
                  <a:gd name="T76" fmla="*/ 108 w 335"/>
                  <a:gd name="T77" fmla="*/ 31 h 445"/>
                  <a:gd name="T78" fmla="*/ 110 w 335"/>
                  <a:gd name="T79" fmla="*/ 27 h 445"/>
                  <a:gd name="T80" fmla="*/ 103 w 335"/>
                  <a:gd name="T81" fmla="*/ 11 h 445"/>
                  <a:gd name="T82" fmla="*/ 100 w 335"/>
                  <a:gd name="T83" fmla="*/ 10 h 445"/>
                  <a:gd name="T84" fmla="*/ 93 w 335"/>
                  <a:gd name="T85" fmla="*/ 9 h 445"/>
                  <a:gd name="T86" fmla="*/ 87 w 335"/>
                  <a:gd name="T87" fmla="*/ 6 h 445"/>
                  <a:gd name="T88" fmla="*/ 84 w 335"/>
                  <a:gd name="T89" fmla="*/ 2 h 445"/>
                  <a:gd name="T90" fmla="*/ 82 w 335"/>
                  <a:gd name="T91" fmla="*/ 0 h 445"/>
                  <a:gd name="T92" fmla="*/ 76 w 335"/>
                  <a:gd name="T93" fmla="*/ 1 h 445"/>
                  <a:gd name="T94" fmla="*/ 70 w 335"/>
                  <a:gd name="T95" fmla="*/ 4 h 445"/>
                  <a:gd name="T96" fmla="*/ 67 w 335"/>
                  <a:gd name="T97" fmla="*/ 6 h 445"/>
                  <a:gd name="T98" fmla="*/ 32 w 335"/>
                  <a:gd name="T99" fmla="*/ 7 h 445"/>
                  <a:gd name="T100" fmla="*/ 25 w 335"/>
                  <a:gd name="T101" fmla="*/ 11 h 445"/>
                  <a:gd name="T102" fmla="*/ 0 w 335"/>
                  <a:gd name="T103" fmla="*/ 20 h 445"/>
                  <a:gd name="T104" fmla="*/ 5 w 335"/>
                  <a:gd name="T105" fmla="*/ 54 h 445"/>
                  <a:gd name="T106" fmla="*/ 95 w 335"/>
                  <a:gd name="T107" fmla="*/ 85 h 445"/>
                  <a:gd name="T108" fmla="*/ 118 w 335"/>
                  <a:gd name="T109" fmla="*/ 181 h 445"/>
                  <a:gd name="T110" fmla="*/ 146 w 335"/>
                  <a:gd name="T111" fmla="*/ 222 h 445"/>
                  <a:gd name="T112" fmla="*/ 165 w 335"/>
                  <a:gd name="T113" fmla="*/ 218 h 445"/>
                  <a:gd name="T114" fmla="*/ 167 w 335"/>
                  <a:gd name="T115" fmla="*/ 211 h 445"/>
                  <a:gd name="T116" fmla="*/ 167 w 335"/>
                  <a:gd name="T117" fmla="*/ 211 h 445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335" h="445">
                    <a:moveTo>
                      <a:pt x="335" y="422"/>
                    </a:moveTo>
                    <a:lnTo>
                      <a:pt x="323" y="401"/>
                    </a:lnTo>
                    <a:lnTo>
                      <a:pt x="319" y="401"/>
                    </a:lnTo>
                    <a:lnTo>
                      <a:pt x="316" y="401"/>
                    </a:lnTo>
                    <a:lnTo>
                      <a:pt x="312" y="399"/>
                    </a:lnTo>
                    <a:lnTo>
                      <a:pt x="314" y="393"/>
                    </a:lnTo>
                    <a:lnTo>
                      <a:pt x="312" y="386"/>
                    </a:lnTo>
                    <a:lnTo>
                      <a:pt x="310" y="382"/>
                    </a:lnTo>
                    <a:lnTo>
                      <a:pt x="304" y="380"/>
                    </a:lnTo>
                    <a:lnTo>
                      <a:pt x="302" y="380"/>
                    </a:lnTo>
                    <a:lnTo>
                      <a:pt x="285" y="348"/>
                    </a:lnTo>
                    <a:lnTo>
                      <a:pt x="287" y="336"/>
                    </a:lnTo>
                    <a:lnTo>
                      <a:pt x="281" y="319"/>
                    </a:lnTo>
                    <a:lnTo>
                      <a:pt x="283" y="289"/>
                    </a:lnTo>
                    <a:lnTo>
                      <a:pt x="264" y="222"/>
                    </a:lnTo>
                    <a:lnTo>
                      <a:pt x="272" y="182"/>
                    </a:lnTo>
                    <a:lnTo>
                      <a:pt x="268" y="175"/>
                    </a:lnTo>
                    <a:lnTo>
                      <a:pt x="257" y="161"/>
                    </a:lnTo>
                    <a:lnTo>
                      <a:pt x="243" y="144"/>
                    </a:lnTo>
                    <a:lnTo>
                      <a:pt x="228" y="137"/>
                    </a:lnTo>
                    <a:lnTo>
                      <a:pt x="217" y="144"/>
                    </a:lnTo>
                    <a:lnTo>
                      <a:pt x="175" y="125"/>
                    </a:lnTo>
                    <a:lnTo>
                      <a:pt x="135" y="97"/>
                    </a:lnTo>
                    <a:lnTo>
                      <a:pt x="133" y="95"/>
                    </a:lnTo>
                    <a:lnTo>
                      <a:pt x="129" y="89"/>
                    </a:lnTo>
                    <a:lnTo>
                      <a:pt x="127" y="81"/>
                    </a:lnTo>
                    <a:lnTo>
                      <a:pt x="129" y="79"/>
                    </a:lnTo>
                    <a:lnTo>
                      <a:pt x="133" y="78"/>
                    </a:lnTo>
                    <a:lnTo>
                      <a:pt x="141" y="83"/>
                    </a:lnTo>
                    <a:lnTo>
                      <a:pt x="145" y="89"/>
                    </a:lnTo>
                    <a:lnTo>
                      <a:pt x="146" y="91"/>
                    </a:lnTo>
                    <a:lnTo>
                      <a:pt x="179" y="91"/>
                    </a:lnTo>
                    <a:lnTo>
                      <a:pt x="184" y="93"/>
                    </a:lnTo>
                    <a:lnTo>
                      <a:pt x="196" y="97"/>
                    </a:lnTo>
                    <a:lnTo>
                      <a:pt x="209" y="97"/>
                    </a:lnTo>
                    <a:lnTo>
                      <a:pt x="217" y="91"/>
                    </a:lnTo>
                    <a:lnTo>
                      <a:pt x="217" y="85"/>
                    </a:lnTo>
                    <a:lnTo>
                      <a:pt x="217" y="76"/>
                    </a:lnTo>
                    <a:lnTo>
                      <a:pt x="217" y="62"/>
                    </a:lnTo>
                    <a:lnTo>
                      <a:pt x="221" y="55"/>
                    </a:lnTo>
                    <a:lnTo>
                      <a:pt x="207" y="22"/>
                    </a:lnTo>
                    <a:lnTo>
                      <a:pt x="200" y="21"/>
                    </a:lnTo>
                    <a:lnTo>
                      <a:pt x="186" y="19"/>
                    </a:lnTo>
                    <a:lnTo>
                      <a:pt x="175" y="13"/>
                    </a:lnTo>
                    <a:lnTo>
                      <a:pt x="169" y="5"/>
                    </a:lnTo>
                    <a:lnTo>
                      <a:pt x="165" y="0"/>
                    </a:lnTo>
                    <a:lnTo>
                      <a:pt x="152" y="3"/>
                    </a:lnTo>
                    <a:lnTo>
                      <a:pt x="141" y="9"/>
                    </a:lnTo>
                    <a:lnTo>
                      <a:pt x="135" y="13"/>
                    </a:lnTo>
                    <a:lnTo>
                      <a:pt x="65" y="15"/>
                    </a:lnTo>
                    <a:lnTo>
                      <a:pt x="51" y="22"/>
                    </a:lnTo>
                    <a:lnTo>
                      <a:pt x="0" y="41"/>
                    </a:lnTo>
                    <a:lnTo>
                      <a:pt x="11" y="108"/>
                    </a:lnTo>
                    <a:lnTo>
                      <a:pt x="190" y="171"/>
                    </a:lnTo>
                    <a:lnTo>
                      <a:pt x="236" y="363"/>
                    </a:lnTo>
                    <a:lnTo>
                      <a:pt x="293" y="445"/>
                    </a:lnTo>
                    <a:lnTo>
                      <a:pt x="331" y="437"/>
                    </a:lnTo>
                    <a:lnTo>
                      <a:pt x="335" y="422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8" name="Freeform 224"/>
              <p:cNvSpPr>
                <a:spLocks/>
              </p:cNvSpPr>
              <p:nvPr/>
            </p:nvSpPr>
            <p:spPr bwMode="auto">
              <a:xfrm>
                <a:off x="1545" y="2291"/>
                <a:ext cx="76" cy="59"/>
              </a:xfrm>
              <a:custGeom>
                <a:avLst/>
                <a:gdLst>
                  <a:gd name="T0" fmla="*/ 76 w 152"/>
                  <a:gd name="T1" fmla="*/ 49 h 118"/>
                  <a:gd name="T2" fmla="*/ 71 w 152"/>
                  <a:gd name="T3" fmla="*/ 43 h 118"/>
                  <a:gd name="T4" fmla="*/ 54 w 152"/>
                  <a:gd name="T5" fmla="*/ 44 h 118"/>
                  <a:gd name="T6" fmla="*/ 40 w 152"/>
                  <a:gd name="T7" fmla="*/ 35 h 118"/>
                  <a:gd name="T8" fmla="*/ 48 w 152"/>
                  <a:gd name="T9" fmla="*/ 29 h 118"/>
                  <a:gd name="T10" fmla="*/ 46 w 152"/>
                  <a:gd name="T11" fmla="*/ 26 h 118"/>
                  <a:gd name="T12" fmla="*/ 43 w 152"/>
                  <a:gd name="T13" fmla="*/ 27 h 118"/>
                  <a:gd name="T14" fmla="*/ 38 w 152"/>
                  <a:gd name="T15" fmla="*/ 27 h 118"/>
                  <a:gd name="T16" fmla="*/ 33 w 152"/>
                  <a:gd name="T17" fmla="*/ 27 h 118"/>
                  <a:gd name="T18" fmla="*/ 29 w 152"/>
                  <a:gd name="T19" fmla="*/ 25 h 118"/>
                  <a:gd name="T20" fmla="*/ 34 w 152"/>
                  <a:gd name="T21" fmla="*/ 18 h 118"/>
                  <a:gd name="T22" fmla="*/ 32 w 152"/>
                  <a:gd name="T23" fmla="*/ 17 h 118"/>
                  <a:gd name="T24" fmla="*/ 28 w 152"/>
                  <a:gd name="T25" fmla="*/ 15 h 118"/>
                  <a:gd name="T26" fmla="*/ 22 w 152"/>
                  <a:gd name="T27" fmla="*/ 13 h 118"/>
                  <a:gd name="T28" fmla="*/ 15 w 152"/>
                  <a:gd name="T29" fmla="*/ 13 h 118"/>
                  <a:gd name="T30" fmla="*/ 14 w 152"/>
                  <a:gd name="T31" fmla="*/ 11 h 118"/>
                  <a:gd name="T32" fmla="*/ 16 w 152"/>
                  <a:gd name="T33" fmla="*/ 9 h 118"/>
                  <a:gd name="T34" fmla="*/ 21 w 152"/>
                  <a:gd name="T35" fmla="*/ 6 h 118"/>
                  <a:gd name="T36" fmla="*/ 24 w 152"/>
                  <a:gd name="T37" fmla="*/ 5 h 118"/>
                  <a:gd name="T38" fmla="*/ 26 w 152"/>
                  <a:gd name="T39" fmla="*/ 0 h 118"/>
                  <a:gd name="T40" fmla="*/ 17 w 152"/>
                  <a:gd name="T41" fmla="*/ 1 h 118"/>
                  <a:gd name="T42" fmla="*/ 2 w 152"/>
                  <a:gd name="T43" fmla="*/ 6 h 118"/>
                  <a:gd name="T44" fmla="*/ 0 w 152"/>
                  <a:gd name="T45" fmla="*/ 22 h 118"/>
                  <a:gd name="T46" fmla="*/ 32 w 152"/>
                  <a:gd name="T47" fmla="*/ 59 h 118"/>
                  <a:gd name="T48" fmla="*/ 73 w 152"/>
                  <a:gd name="T49" fmla="*/ 56 h 118"/>
                  <a:gd name="T50" fmla="*/ 76 w 152"/>
                  <a:gd name="T51" fmla="*/ 49 h 118"/>
                  <a:gd name="T52" fmla="*/ 76 w 152"/>
                  <a:gd name="T53" fmla="*/ 49 h 118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152" h="118">
                    <a:moveTo>
                      <a:pt x="152" y="97"/>
                    </a:moveTo>
                    <a:lnTo>
                      <a:pt x="141" y="86"/>
                    </a:lnTo>
                    <a:lnTo>
                      <a:pt x="108" y="88"/>
                    </a:lnTo>
                    <a:lnTo>
                      <a:pt x="80" y="69"/>
                    </a:lnTo>
                    <a:lnTo>
                      <a:pt x="95" y="57"/>
                    </a:lnTo>
                    <a:lnTo>
                      <a:pt x="91" y="52"/>
                    </a:lnTo>
                    <a:lnTo>
                      <a:pt x="86" y="54"/>
                    </a:lnTo>
                    <a:lnTo>
                      <a:pt x="76" y="54"/>
                    </a:lnTo>
                    <a:lnTo>
                      <a:pt x="65" y="54"/>
                    </a:lnTo>
                    <a:lnTo>
                      <a:pt x="57" y="50"/>
                    </a:lnTo>
                    <a:lnTo>
                      <a:pt x="67" y="35"/>
                    </a:lnTo>
                    <a:lnTo>
                      <a:pt x="63" y="33"/>
                    </a:lnTo>
                    <a:lnTo>
                      <a:pt x="55" y="29"/>
                    </a:lnTo>
                    <a:lnTo>
                      <a:pt x="44" y="25"/>
                    </a:lnTo>
                    <a:lnTo>
                      <a:pt x="30" y="25"/>
                    </a:lnTo>
                    <a:lnTo>
                      <a:pt x="27" y="21"/>
                    </a:lnTo>
                    <a:lnTo>
                      <a:pt x="32" y="18"/>
                    </a:lnTo>
                    <a:lnTo>
                      <a:pt x="42" y="12"/>
                    </a:lnTo>
                    <a:lnTo>
                      <a:pt x="48" y="10"/>
                    </a:lnTo>
                    <a:lnTo>
                      <a:pt x="51" y="0"/>
                    </a:lnTo>
                    <a:lnTo>
                      <a:pt x="34" y="2"/>
                    </a:lnTo>
                    <a:lnTo>
                      <a:pt x="4" y="12"/>
                    </a:lnTo>
                    <a:lnTo>
                      <a:pt x="0" y="44"/>
                    </a:lnTo>
                    <a:lnTo>
                      <a:pt x="63" y="118"/>
                    </a:lnTo>
                    <a:lnTo>
                      <a:pt x="146" y="111"/>
                    </a:lnTo>
                    <a:lnTo>
                      <a:pt x="152" y="97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39" name="Freeform 225"/>
              <p:cNvSpPr>
                <a:spLocks/>
              </p:cNvSpPr>
              <p:nvPr/>
            </p:nvSpPr>
            <p:spPr bwMode="auto">
              <a:xfrm>
                <a:off x="1529" y="2304"/>
                <a:ext cx="101" cy="48"/>
              </a:xfrm>
              <a:custGeom>
                <a:avLst/>
                <a:gdLst>
                  <a:gd name="T0" fmla="*/ 92 w 201"/>
                  <a:gd name="T1" fmla="*/ 36 h 97"/>
                  <a:gd name="T2" fmla="*/ 71 w 201"/>
                  <a:gd name="T3" fmla="*/ 35 h 97"/>
                  <a:gd name="T4" fmla="*/ 62 w 201"/>
                  <a:gd name="T5" fmla="*/ 27 h 97"/>
                  <a:gd name="T6" fmla="*/ 59 w 201"/>
                  <a:gd name="T7" fmla="*/ 27 h 97"/>
                  <a:gd name="T8" fmla="*/ 54 w 201"/>
                  <a:gd name="T9" fmla="*/ 30 h 97"/>
                  <a:gd name="T10" fmla="*/ 50 w 201"/>
                  <a:gd name="T11" fmla="*/ 31 h 97"/>
                  <a:gd name="T12" fmla="*/ 48 w 201"/>
                  <a:gd name="T13" fmla="*/ 31 h 97"/>
                  <a:gd name="T14" fmla="*/ 48 w 201"/>
                  <a:gd name="T15" fmla="*/ 28 h 97"/>
                  <a:gd name="T16" fmla="*/ 50 w 201"/>
                  <a:gd name="T17" fmla="*/ 25 h 97"/>
                  <a:gd name="T18" fmla="*/ 51 w 201"/>
                  <a:gd name="T19" fmla="*/ 23 h 97"/>
                  <a:gd name="T20" fmla="*/ 53 w 201"/>
                  <a:gd name="T21" fmla="*/ 22 h 97"/>
                  <a:gd name="T22" fmla="*/ 45 w 201"/>
                  <a:gd name="T23" fmla="*/ 15 h 97"/>
                  <a:gd name="T24" fmla="*/ 33 w 201"/>
                  <a:gd name="T25" fmla="*/ 13 h 97"/>
                  <a:gd name="T26" fmla="*/ 18 w 201"/>
                  <a:gd name="T27" fmla="*/ 0 h 97"/>
                  <a:gd name="T28" fmla="*/ 0 w 201"/>
                  <a:gd name="T29" fmla="*/ 5 h 97"/>
                  <a:gd name="T30" fmla="*/ 9 w 201"/>
                  <a:gd name="T31" fmla="*/ 22 h 97"/>
                  <a:gd name="T32" fmla="*/ 39 w 201"/>
                  <a:gd name="T33" fmla="*/ 47 h 97"/>
                  <a:gd name="T34" fmla="*/ 101 w 201"/>
                  <a:gd name="T35" fmla="*/ 48 h 97"/>
                  <a:gd name="T36" fmla="*/ 92 w 201"/>
                  <a:gd name="T37" fmla="*/ 36 h 97"/>
                  <a:gd name="T38" fmla="*/ 92 w 201"/>
                  <a:gd name="T39" fmla="*/ 36 h 9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01" h="97">
                    <a:moveTo>
                      <a:pt x="184" y="72"/>
                    </a:moveTo>
                    <a:lnTo>
                      <a:pt x="142" y="70"/>
                    </a:lnTo>
                    <a:lnTo>
                      <a:pt x="123" y="55"/>
                    </a:lnTo>
                    <a:lnTo>
                      <a:pt x="118" y="55"/>
                    </a:lnTo>
                    <a:lnTo>
                      <a:pt x="108" y="61"/>
                    </a:lnTo>
                    <a:lnTo>
                      <a:pt x="99" y="63"/>
                    </a:lnTo>
                    <a:lnTo>
                      <a:pt x="95" y="63"/>
                    </a:lnTo>
                    <a:lnTo>
                      <a:pt x="95" y="57"/>
                    </a:lnTo>
                    <a:lnTo>
                      <a:pt x="99" y="51"/>
                    </a:lnTo>
                    <a:lnTo>
                      <a:pt x="102" y="46"/>
                    </a:lnTo>
                    <a:lnTo>
                      <a:pt x="106" y="44"/>
                    </a:lnTo>
                    <a:lnTo>
                      <a:pt x="89" y="31"/>
                    </a:lnTo>
                    <a:lnTo>
                      <a:pt x="66" y="27"/>
                    </a:lnTo>
                    <a:lnTo>
                      <a:pt x="36" y="0"/>
                    </a:lnTo>
                    <a:lnTo>
                      <a:pt x="0" y="10"/>
                    </a:lnTo>
                    <a:lnTo>
                      <a:pt x="17" y="44"/>
                    </a:lnTo>
                    <a:lnTo>
                      <a:pt x="78" y="95"/>
                    </a:lnTo>
                    <a:lnTo>
                      <a:pt x="201" y="97"/>
                    </a:lnTo>
                    <a:lnTo>
                      <a:pt x="184" y="72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0" name="Freeform 226"/>
              <p:cNvSpPr>
                <a:spLocks/>
              </p:cNvSpPr>
              <p:nvPr/>
            </p:nvSpPr>
            <p:spPr bwMode="auto">
              <a:xfrm>
                <a:off x="1621" y="2340"/>
                <a:ext cx="45" cy="36"/>
              </a:xfrm>
              <a:custGeom>
                <a:avLst/>
                <a:gdLst>
                  <a:gd name="T0" fmla="*/ 45 w 89"/>
                  <a:gd name="T1" fmla="*/ 30 h 73"/>
                  <a:gd name="T2" fmla="*/ 45 w 89"/>
                  <a:gd name="T3" fmla="*/ 23 h 73"/>
                  <a:gd name="T4" fmla="*/ 40 w 89"/>
                  <a:gd name="T5" fmla="*/ 23 h 73"/>
                  <a:gd name="T6" fmla="*/ 35 w 89"/>
                  <a:gd name="T7" fmla="*/ 28 h 73"/>
                  <a:gd name="T8" fmla="*/ 35 w 89"/>
                  <a:gd name="T9" fmla="*/ 18 h 73"/>
                  <a:gd name="T10" fmla="*/ 0 w 89"/>
                  <a:gd name="T11" fmla="*/ 0 h 73"/>
                  <a:gd name="T12" fmla="*/ 1 w 89"/>
                  <a:gd name="T13" fmla="*/ 8 h 73"/>
                  <a:gd name="T14" fmla="*/ 41 w 89"/>
                  <a:gd name="T15" fmla="*/ 36 h 73"/>
                  <a:gd name="T16" fmla="*/ 45 w 89"/>
                  <a:gd name="T17" fmla="*/ 30 h 73"/>
                  <a:gd name="T18" fmla="*/ 45 w 89"/>
                  <a:gd name="T19" fmla="*/ 30 h 7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89" h="73">
                    <a:moveTo>
                      <a:pt x="89" y="61"/>
                    </a:moveTo>
                    <a:lnTo>
                      <a:pt x="89" y="46"/>
                    </a:lnTo>
                    <a:lnTo>
                      <a:pt x="80" y="46"/>
                    </a:lnTo>
                    <a:lnTo>
                      <a:pt x="70" y="57"/>
                    </a:lnTo>
                    <a:lnTo>
                      <a:pt x="69" y="37"/>
                    </a:lnTo>
                    <a:lnTo>
                      <a:pt x="0" y="0"/>
                    </a:lnTo>
                    <a:lnTo>
                      <a:pt x="2" y="16"/>
                    </a:lnTo>
                    <a:lnTo>
                      <a:pt x="82" y="73"/>
                    </a:lnTo>
                    <a:lnTo>
                      <a:pt x="89" y="61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1" name="Freeform 227"/>
              <p:cNvSpPr>
                <a:spLocks/>
              </p:cNvSpPr>
              <p:nvPr/>
            </p:nvSpPr>
            <p:spPr bwMode="auto">
              <a:xfrm>
                <a:off x="1616" y="2387"/>
                <a:ext cx="96" cy="143"/>
              </a:xfrm>
              <a:custGeom>
                <a:avLst/>
                <a:gdLst>
                  <a:gd name="T0" fmla="*/ 57 w 192"/>
                  <a:gd name="T1" fmla="*/ 0 h 286"/>
                  <a:gd name="T2" fmla="*/ 61 w 192"/>
                  <a:gd name="T3" fmla="*/ 28 h 286"/>
                  <a:gd name="T4" fmla="*/ 67 w 192"/>
                  <a:gd name="T5" fmla="*/ 47 h 286"/>
                  <a:gd name="T6" fmla="*/ 64 w 192"/>
                  <a:gd name="T7" fmla="*/ 57 h 286"/>
                  <a:gd name="T8" fmla="*/ 58 w 192"/>
                  <a:gd name="T9" fmla="*/ 59 h 286"/>
                  <a:gd name="T10" fmla="*/ 62 w 192"/>
                  <a:gd name="T11" fmla="*/ 69 h 286"/>
                  <a:gd name="T12" fmla="*/ 77 w 192"/>
                  <a:gd name="T13" fmla="*/ 78 h 286"/>
                  <a:gd name="T14" fmla="*/ 75 w 192"/>
                  <a:gd name="T15" fmla="*/ 86 h 286"/>
                  <a:gd name="T16" fmla="*/ 81 w 192"/>
                  <a:gd name="T17" fmla="*/ 104 h 286"/>
                  <a:gd name="T18" fmla="*/ 96 w 192"/>
                  <a:gd name="T19" fmla="*/ 112 h 286"/>
                  <a:gd name="T20" fmla="*/ 86 w 192"/>
                  <a:gd name="T21" fmla="*/ 115 h 286"/>
                  <a:gd name="T22" fmla="*/ 73 w 192"/>
                  <a:gd name="T23" fmla="*/ 118 h 286"/>
                  <a:gd name="T24" fmla="*/ 69 w 192"/>
                  <a:gd name="T25" fmla="*/ 135 h 286"/>
                  <a:gd name="T26" fmla="*/ 55 w 192"/>
                  <a:gd name="T27" fmla="*/ 143 h 286"/>
                  <a:gd name="T28" fmla="*/ 43 w 192"/>
                  <a:gd name="T29" fmla="*/ 141 h 286"/>
                  <a:gd name="T30" fmla="*/ 32 w 192"/>
                  <a:gd name="T31" fmla="*/ 137 h 286"/>
                  <a:gd name="T32" fmla="*/ 30 w 192"/>
                  <a:gd name="T33" fmla="*/ 112 h 286"/>
                  <a:gd name="T34" fmla="*/ 18 w 192"/>
                  <a:gd name="T35" fmla="*/ 115 h 286"/>
                  <a:gd name="T36" fmla="*/ 0 w 192"/>
                  <a:gd name="T37" fmla="*/ 109 h 286"/>
                  <a:gd name="T38" fmla="*/ 14 w 192"/>
                  <a:gd name="T39" fmla="*/ 14 h 286"/>
                  <a:gd name="T40" fmla="*/ 57 w 192"/>
                  <a:gd name="T41" fmla="*/ 0 h 286"/>
                  <a:gd name="T42" fmla="*/ 57 w 192"/>
                  <a:gd name="T43" fmla="*/ 0 h 28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92" h="286">
                    <a:moveTo>
                      <a:pt x="114" y="0"/>
                    </a:moveTo>
                    <a:lnTo>
                      <a:pt x="121" y="56"/>
                    </a:lnTo>
                    <a:lnTo>
                      <a:pt x="133" y="94"/>
                    </a:lnTo>
                    <a:lnTo>
                      <a:pt x="127" y="113"/>
                    </a:lnTo>
                    <a:lnTo>
                      <a:pt x="116" y="118"/>
                    </a:lnTo>
                    <a:lnTo>
                      <a:pt x="123" y="137"/>
                    </a:lnTo>
                    <a:lnTo>
                      <a:pt x="154" y="156"/>
                    </a:lnTo>
                    <a:lnTo>
                      <a:pt x="150" y="172"/>
                    </a:lnTo>
                    <a:lnTo>
                      <a:pt x="161" y="208"/>
                    </a:lnTo>
                    <a:lnTo>
                      <a:pt x="192" y="223"/>
                    </a:lnTo>
                    <a:lnTo>
                      <a:pt x="171" y="229"/>
                    </a:lnTo>
                    <a:lnTo>
                      <a:pt x="146" y="236"/>
                    </a:lnTo>
                    <a:lnTo>
                      <a:pt x="138" y="270"/>
                    </a:lnTo>
                    <a:lnTo>
                      <a:pt x="110" y="286"/>
                    </a:lnTo>
                    <a:lnTo>
                      <a:pt x="85" y="282"/>
                    </a:lnTo>
                    <a:lnTo>
                      <a:pt x="64" y="274"/>
                    </a:lnTo>
                    <a:lnTo>
                      <a:pt x="60" y="223"/>
                    </a:lnTo>
                    <a:lnTo>
                      <a:pt x="36" y="229"/>
                    </a:lnTo>
                    <a:lnTo>
                      <a:pt x="0" y="217"/>
                    </a:lnTo>
                    <a:lnTo>
                      <a:pt x="28" y="27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2" name="Freeform 228"/>
              <p:cNvSpPr>
                <a:spLocks/>
              </p:cNvSpPr>
              <p:nvPr/>
            </p:nvSpPr>
            <p:spPr bwMode="auto">
              <a:xfrm>
                <a:off x="1625" y="2368"/>
                <a:ext cx="89" cy="147"/>
              </a:xfrm>
              <a:custGeom>
                <a:avLst/>
                <a:gdLst>
                  <a:gd name="T0" fmla="*/ 13 w 178"/>
                  <a:gd name="T1" fmla="*/ 36 h 293"/>
                  <a:gd name="T2" fmla="*/ 24 w 178"/>
                  <a:gd name="T3" fmla="*/ 49 h 293"/>
                  <a:gd name="T4" fmla="*/ 29 w 178"/>
                  <a:gd name="T5" fmla="*/ 71 h 293"/>
                  <a:gd name="T6" fmla="*/ 19 w 178"/>
                  <a:gd name="T7" fmla="*/ 81 h 293"/>
                  <a:gd name="T8" fmla="*/ 18 w 178"/>
                  <a:gd name="T9" fmla="*/ 82 h 293"/>
                  <a:gd name="T10" fmla="*/ 16 w 178"/>
                  <a:gd name="T11" fmla="*/ 87 h 293"/>
                  <a:gd name="T12" fmla="*/ 14 w 178"/>
                  <a:gd name="T13" fmla="*/ 92 h 293"/>
                  <a:gd name="T14" fmla="*/ 15 w 178"/>
                  <a:gd name="T15" fmla="*/ 95 h 293"/>
                  <a:gd name="T16" fmla="*/ 17 w 178"/>
                  <a:gd name="T17" fmla="*/ 95 h 293"/>
                  <a:gd name="T18" fmla="*/ 20 w 178"/>
                  <a:gd name="T19" fmla="*/ 94 h 293"/>
                  <a:gd name="T20" fmla="*/ 22 w 178"/>
                  <a:gd name="T21" fmla="*/ 93 h 293"/>
                  <a:gd name="T22" fmla="*/ 23 w 178"/>
                  <a:gd name="T23" fmla="*/ 92 h 293"/>
                  <a:gd name="T24" fmla="*/ 26 w 178"/>
                  <a:gd name="T25" fmla="*/ 94 h 293"/>
                  <a:gd name="T26" fmla="*/ 32 w 178"/>
                  <a:gd name="T27" fmla="*/ 99 h 293"/>
                  <a:gd name="T28" fmla="*/ 38 w 178"/>
                  <a:gd name="T29" fmla="*/ 104 h 293"/>
                  <a:gd name="T30" fmla="*/ 36 w 178"/>
                  <a:gd name="T31" fmla="*/ 105 h 293"/>
                  <a:gd name="T32" fmla="*/ 25 w 178"/>
                  <a:gd name="T33" fmla="*/ 106 h 293"/>
                  <a:gd name="T34" fmla="*/ 16 w 178"/>
                  <a:gd name="T35" fmla="*/ 98 h 293"/>
                  <a:gd name="T36" fmla="*/ 7 w 178"/>
                  <a:gd name="T37" fmla="*/ 102 h 293"/>
                  <a:gd name="T38" fmla="*/ 0 w 178"/>
                  <a:gd name="T39" fmla="*/ 116 h 293"/>
                  <a:gd name="T40" fmla="*/ 2 w 178"/>
                  <a:gd name="T41" fmla="*/ 127 h 293"/>
                  <a:gd name="T42" fmla="*/ 27 w 178"/>
                  <a:gd name="T43" fmla="*/ 147 h 293"/>
                  <a:gd name="T44" fmla="*/ 62 w 178"/>
                  <a:gd name="T45" fmla="*/ 136 h 293"/>
                  <a:gd name="T46" fmla="*/ 76 w 178"/>
                  <a:gd name="T47" fmla="*/ 137 h 293"/>
                  <a:gd name="T48" fmla="*/ 89 w 178"/>
                  <a:gd name="T49" fmla="*/ 131 h 293"/>
                  <a:gd name="T50" fmla="*/ 89 w 178"/>
                  <a:gd name="T51" fmla="*/ 129 h 293"/>
                  <a:gd name="T52" fmla="*/ 89 w 178"/>
                  <a:gd name="T53" fmla="*/ 125 h 293"/>
                  <a:gd name="T54" fmla="*/ 87 w 178"/>
                  <a:gd name="T55" fmla="*/ 122 h 293"/>
                  <a:gd name="T56" fmla="*/ 86 w 178"/>
                  <a:gd name="T57" fmla="*/ 120 h 293"/>
                  <a:gd name="T58" fmla="*/ 85 w 178"/>
                  <a:gd name="T59" fmla="*/ 121 h 293"/>
                  <a:gd name="T60" fmla="*/ 85 w 178"/>
                  <a:gd name="T61" fmla="*/ 123 h 293"/>
                  <a:gd name="T62" fmla="*/ 85 w 178"/>
                  <a:gd name="T63" fmla="*/ 125 h 293"/>
                  <a:gd name="T64" fmla="*/ 86 w 178"/>
                  <a:gd name="T65" fmla="*/ 126 h 293"/>
                  <a:gd name="T66" fmla="*/ 80 w 178"/>
                  <a:gd name="T67" fmla="*/ 133 h 293"/>
                  <a:gd name="T68" fmla="*/ 75 w 178"/>
                  <a:gd name="T69" fmla="*/ 131 h 293"/>
                  <a:gd name="T70" fmla="*/ 66 w 178"/>
                  <a:gd name="T71" fmla="*/ 129 h 293"/>
                  <a:gd name="T72" fmla="*/ 67 w 178"/>
                  <a:gd name="T73" fmla="*/ 105 h 293"/>
                  <a:gd name="T74" fmla="*/ 60 w 178"/>
                  <a:gd name="T75" fmla="*/ 105 h 293"/>
                  <a:gd name="T76" fmla="*/ 59 w 178"/>
                  <a:gd name="T77" fmla="*/ 104 h 293"/>
                  <a:gd name="T78" fmla="*/ 57 w 178"/>
                  <a:gd name="T79" fmla="*/ 102 h 293"/>
                  <a:gd name="T80" fmla="*/ 54 w 178"/>
                  <a:gd name="T81" fmla="*/ 97 h 293"/>
                  <a:gd name="T82" fmla="*/ 54 w 178"/>
                  <a:gd name="T83" fmla="*/ 92 h 293"/>
                  <a:gd name="T84" fmla="*/ 45 w 178"/>
                  <a:gd name="T85" fmla="*/ 79 h 293"/>
                  <a:gd name="T86" fmla="*/ 39 w 178"/>
                  <a:gd name="T87" fmla="*/ 78 h 293"/>
                  <a:gd name="T88" fmla="*/ 42 w 178"/>
                  <a:gd name="T89" fmla="*/ 72 h 293"/>
                  <a:gd name="T90" fmla="*/ 52 w 178"/>
                  <a:gd name="T91" fmla="*/ 71 h 293"/>
                  <a:gd name="T92" fmla="*/ 54 w 178"/>
                  <a:gd name="T93" fmla="*/ 58 h 293"/>
                  <a:gd name="T94" fmla="*/ 50 w 178"/>
                  <a:gd name="T95" fmla="*/ 47 h 293"/>
                  <a:gd name="T96" fmla="*/ 49 w 178"/>
                  <a:gd name="T97" fmla="*/ 19 h 293"/>
                  <a:gd name="T98" fmla="*/ 47 w 178"/>
                  <a:gd name="T99" fmla="*/ 14 h 293"/>
                  <a:gd name="T100" fmla="*/ 41 w 178"/>
                  <a:gd name="T101" fmla="*/ 2 h 293"/>
                  <a:gd name="T102" fmla="*/ 31 w 178"/>
                  <a:gd name="T103" fmla="*/ 0 h 293"/>
                  <a:gd name="T104" fmla="*/ 13 w 178"/>
                  <a:gd name="T105" fmla="*/ 36 h 293"/>
                  <a:gd name="T106" fmla="*/ 13 w 178"/>
                  <a:gd name="T107" fmla="*/ 36 h 293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0" t="0" r="r" b="b"/>
                <a:pathLst>
                  <a:path w="178" h="293">
                    <a:moveTo>
                      <a:pt x="26" y="71"/>
                    </a:moveTo>
                    <a:lnTo>
                      <a:pt x="47" y="97"/>
                    </a:lnTo>
                    <a:lnTo>
                      <a:pt x="57" y="141"/>
                    </a:lnTo>
                    <a:lnTo>
                      <a:pt x="38" y="162"/>
                    </a:lnTo>
                    <a:lnTo>
                      <a:pt x="36" y="164"/>
                    </a:lnTo>
                    <a:lnTo>
                      <a:pt x="32" y="173"/>
                    </a:lnTo>
                    <a:lnTo>
                      <a:pt x="28" y="183"/>
                    </a:lnTo>
                    <a:lnTo>
                      <a:pt x="30" y="189"/>
                    </a:lnTo>
                    <a:lnTo>
                      <a:pt x="34" y="189"/>
                    </a:lnTo>
                    <a:lnTo>
                      <a:pt x="40" y="187"/>
                    </a:lnTo>
                    <a:lnTo>
                      <a:pt x="43" y="185"/>
                    </a:lnTo>
                    <a:lnTo>
                      <a:pt x="45" y="183"/>
                    </a:lnTo>
                    <a:lnTo>
                      <a:pt x="51" y="187"/>
                    </a:lnTo>
                    <a:lnTo>
                      <a:pt x="64" y="198"/>
                    </a:lnTo>
                    <a:lnTo>
                      <a:pt x="76" y="208"/>
                    </a:lnTo>
                    <a:lnTo>
                      <a:pt x="72" y="210"/>
                    </a:lnTo>
                    <a:lnTo>
                      <a:pt x="49" y="212"/>
                    </a:lnTo>
                    <a:lnTo>
                      <a:pt x="32" y="196"/>
                    </a:lnTo>
                    <a:lnTo>
                      <a:pt x="13" y="204"/>
                    </a:lnTo>
                    <a:lnTo>
                      <a:pt x="0" y="231"/>
                    </a:lnTo>
                    <a:lnTo>
                      <a:pt x="4" y="253"/>
                    </a:lnTo>
                    <a:lnTo>
                      <a:pt x="53" y="293"/>
                    </a:lnTo>
                    <a:lnTo>
                      <a:pt x="123" y="272"/>
                    </a:lnTo>
                    <a:lnTo>
                      <a:pt x="152" y="274"/>
                    </a:lnTo>
                    <a:lnTo>
                      <a:pt x="178" y="261"/>
                    </a:lnTo>
                    <a:lnTo>
                      <a:pt x="178" y="257"/>
                    </a:lnTo>
                    <a:lnTo>
                      <a:pt x="177" y="250"/>
                    </a:lnTo>
                    <a:lnTo>
                      <a:pt x="173" y="244"/>
                    </a:lnTo>
                    <a:lnTo>
                      <a:pt x="171" y="240"/>
                    </a:lnTo>
                    <a:lnTo>
                      <a:pt x="169" y="242"/>
                    </a:lnTo>
                    <a:lnTo>
                      <a:pt x="169" y="246"/>
                    </a:lnTo>
                    <a:lnTo>
                      <a:pt x="169" y="250"/>
                    </a:lnTo>
                    <a:lnTo>
                      <a:pt x="171" y="251"/>
                    </a:lnTo>
                    <a:lnTo>
                      <a:pt x="159" y="265"/>
                    </a:lnTo>
                    <a:lnTo>
                      <a:pt x="150" y="261"/>
                    </a:lnTo>
                    <a:lnTo>
                      <a:pt x="131" y="257"/>
                    </a:lnTo>
                    <a:lnTo>
                      <a:pt x="133" y="210"/>
                    </a:lnTo>
                    <a:lnTo>
                      <a:pt x="119" y="210"/>
                    </a:lnTo>
                    <a:lnTo>
                      <a:pt x="118" y="208"/>
                    </a:lnTo>
                    <a:lnTo>
                      <a:pt x="114" y="204"/>
                    </a:lnTo>
                    <a:lnTo>
                      <a:pt x="108" y="194"/>
                    </a:lnTo>
                    <a:lnTo>
                      <a:pt x="108" y="183"/>
                    </a:lnTo>
                    <a:lnTo>
                      <a:pt x="89" y="158"/>
                    </a:lnTo>
                    <a:lnTo>
                      <a:pt x="78" y="156"/>
                    </a:lnTo>
                    <a:lnTo>
                      <a:pt x="83" y="143"/>
                    </a:lnTo>
                    <a:lnTo>
                      <a:pt x="104" y="141"/>
                    </a:lnTo>
                    <a:lnTo>
                      <a:pt x="108" y="115"/>
                    </a:lnTo>
                    <a:lnTo>
                      <a:pt x="99" y="94"/>
                    </a:lnTo>
                    <a:lnTo>
                      <a:pt x="97" y="38"/>
                    </a:lnTo>
                    <a:lnTo>
                      <a:pt x="93" y="27"/>
                    </a:lnTo>
                    <a:lnTo>
                      <a:pt x="81" y="4"/>
                    </a:lnTo>
                    <a:lnTo>
                      <a:pt x="62" y="0"/>
                    </a:lnTo>
                    <a:lnTo>
                      <a:pt x="26" y="71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3" name="Freeform 229"/>
              <p:cNvSpPr>
                <a:spLocks/>
              </p:cNvSpPr>
              <p:nvPr/>
            </p:nvSpPr>
            <p:spPr bwMode="auto">
              <a:xfrm>
                <a:off x="1630" y="2443"/>
                <a:ext cx="67" cy="61"/>
              </a:xfrm>
              <a:custGeom>
                <a:avLst/>
                <a:gdLst>
                  <a:gd name="T0" fmla="*/ 23 w 135"/>
                  <a:gd name="T1" fmla="*/ 0 h 121"/>
                  <a:gd name="T2" fmla="*/ 45 w 135"/>
                  <a:gd name="T3" fmla="*/ 13 h 121"/>
                  <a:gd name="T4" fmla="*/ 52 w 135"/>
                  <a:gd name="T5" fmla="*/ 32 h 121"/>
                  <a:gd name="T6" fmla="*/ 64 w 135"/>
                  <a:gd name="T7" fmla="*/ 42 h 121"/>
                  <a:gd name="T8" fmla="*/ 67 w 135"/>
                  <a:gd name="T9" fmla="*/ 58 h 121"/>
                  <a:gd name="T10" fmla="*/ 44 w 135"/>
                  <a:gd name="T11" fmla="*/ 61 h 121"/>
                  <a:gd name="T12" fmla="*/ 2 w 135"/>
                  <a:gd name="T13" fmla="*/ 42 h 121"/>
                  <a:gd name="T14" fmla="*/ 0 w 135"/>
                  <a:gd name="T15" fmla="*/ 33 h 121"/>
                  <a:gd name="T16" fmla="*/ 3 w 135"/>
                  <a:gd name="T17" fmla="*/ 30 h 121"/>
                  <a:gd name="T18" fmla="*/ 9 w 135"/>
                  <a:gd name="T19" fmla="*/ 26 h 121"/>
                  <a:gd name="T20" fmla="*/ 8 w 135"/>
                  <a:gd name="T21" fmla="*/ 32 h 121"/>
                  <a:gd name="T22" fmla="*/ 20 w 135"/>
                  <a:gd name="T23" fmla="*/ 33 h 121"/>
                  <a:gd name="T24" fmla="*/ 36 w 135"/>
                  <a:gd name="T25" fmla="*/ 38 h 121"/>
                  <a:gd name="T26" fmla="*/ 36 w 135"/>
                  <a:gd name="T27" fmla="*/ 25 h 121"/>
                  <a:gd name="T28" fmla="*/ 17 w 135"/>
                  <a:gd name="T29" fmla="*/ 13 h 121"/>
                  <a:gd name="T30" fmla="*/ 19 w 135"/>
                  <a:gd name="T31" fmla="*/ 8 h 121"/>
                  <a:gd name="T32" fmla="*/ 23 w 135"/>
                  <a:gd name="T33" fmla="*/ 0 h 121"/>
                  <a:gd name="T34" fmla="*/ 23 w 135"/>
                  <a:gd name="T35" fmla="*/ 0 h 12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135" h="121">
                    <a:moveTo>
                      <a:pt x="46" y="0"/>
                    </a:moveTo>
                    <a:lnTo>
                      <a:pt x="91" y="26"/>
                    </a:lnTo>
                    <a:lnTo>
                      <a:pt x="105" y="64"/>
                    </a:lnTo>
                    <a:lnTo>
                      <a:pt x="128" y="83"/>
                    </a:lnTo>
                    <a:lnTo>
                      <a:pt x="135" y="116"/>
                    </a:lnTo>
                    <a:lnTo>
                      <a:pt x="88" y="121"/>
                    </a:lnTo>
                    <a:lnTo>
                      <a:pt x="4" y="83"/>
                    </a:lnTo>
                    <a:lnTo>
                      <a:pt x="0" y="66"/>
                    </a:lnTo>
                    <a:lnTo>
                      <a:pt x="6" y="59"/>
                    </a:lnTo>
                    <a:lnTo>
                      <a:pt x="19" y="51"/>
                    </a:lnTo>
                    <a:lnTo>
                      <a:pt x="17" y="64"/>
                    </a:lnTo>
                    <a:lnTo>
                      <a:pt x="40" y="66"/>
                    </a:lnTo>
                    <a:lnTo>
                      <a:pt x="72" y="76"/>
                    </a:lnTo>
                    <a:lnTo>
                      <a:pt x="72" y="49"/>
                    </a:lnTo>
                    <a:lnTo>
                      <a:pt x="34" y="26"/>
                    </a:lnTo>
                    <a:lnTo>
                      <a:pt x="38" y="15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4" name="Freeform 230"/>
              <p:cNvSpPr>
                <a:spLocks/>
              </p:cNvSpPr>
              <p:nvPr/>
            </p:nvSpPr>
            <p:spPr bwMode="auto">
              <a:xfrm>
                <a:off x="1625" y="2449"/>
                <a:ext cx="68" cy="79"/>
              </a:xfrm>
              <a:custGeom>
                <a:avLst/>
                <a:gdLst>
                  <a:gd name="T0" fmla="*/ 28 w 137"/>
                  <a:gd name="T1" fmla="*/ 0 h 158"/>
                  <a:gd name="T2" fmla="*/ 23 w 137"/>
                  <a:gd name="T3" fmla="*/ 2 h 158"/>
                  <a:gd name="T4" fmla="*/ 21 w 137"/>
                  <a:gd name="T5" fmla="*/ 8 h 158"/>
                  <a:gd name="T6" fmla="*/ 28 w 137"/>
                  <a:gd name="T7" fmla="*/ 11 h 158"/>
                  <a:gd name="T8" fmla="*/ 29 w 137"/>
                  <a:gd name="T9" fmla="*/ 12 h 158"/>
                  <a:gd name="T10" fmla="*/ 34 w 137"/>
                  <a:gd name="T11" fmla="*/ 14 h 158"/>
                  <a:gd name="T12" fmla="*/ 40 w 137"/>
                  <a:gd name="T13" fmla="*/ 17 h 158"/>
                  <a:gd name="T14" fmla="*/ 43 w 137"/>
                  <a:gd name="T15" fmla="*/ 21 h 158"/>
                  <a:gd name="T16" fmla="*/ 44 w 137"/>
                  <a:gd name="T17" fmla="*/ 23 h 158"/>
                  <a:gd name="T18" fmla="*/ 44 w 137"/>
                  <a:gd name="T19" fmla="*/ 25 h 158"/>
                  <a:gd name="T20" fmla="*/ 43 w 137"/>
                  <a:gd name="T21" fmla="*/ 26 h 158"/>
                  <a:gd name="T22" fmla="*/ 43 w 137"/>
                  <a:gd name="T23" fmla="*/ 27 h 158"/>
                  <a:gd name="T24" fmla="*/ 24 w 137"/>
                  <a:gd name="T25" fmla="*/ 28 h 158"/>
                  <a:gd name="T26" fmla="*/ 8 w 137"/>
                  <a:gd name="T27" fmla="*/ 35 h 158"/>
                  <a:gd name="T28" fmla="*/ 9 w 137"/>
                  <a:gd name="T29" fmla="*/ 28 h 158"/>
                  <a:gd name="T30" fmla="*/ 4 w 137"/>
                  <a:gd name="T31" fmla="*/ 28 h 158"/>
                  <a:gd name="T32" fmla="*/ 0 w 137"/>
                  <a:gd name="T33" fmla="*/ 35 h 158"/>
                  <a:gd name="T34" fmla="*/ 2 w 137"/>
                  <a:gd name="T35" fmla="*/ 46 h 158"/>
                  <a:gd name="T36" fmla="*/ 11 w 137"/>
                  <a:gd name="T37" fmla="*/ 48 h 158"/>
                  <a:gd name="T38" fmla="*/ 24 w 137"/>
                  <a:gd name="T39" fmla="*/ 58 h 158"/>
                  <a:gd name="T40" fmla="*/ 24 w 137"/>
                  <a:gd name="T41" fmla="*/ 72 h 158"/>
                  <a:gd name="T42" fmla="*/ 34 w 137"/>
                  <a:gd name="T43" fmla="*/ 79 h 158"/>
                  <a:gd name="T44" fmla="*/ 55 w 137"/>
                  <a:gd name="T45" fmla="*/ 73 h 158"/>
                  <a:gd name="T46" fmla="*/ 62 w 137"/>
                  <a:gd name="T47" fmla="*/ 59 h 158"/>
                  <a:gd name="T48" fmla="*/ 68 w 137"/>
                  <a:gd name="T49" fmla="*/ 36 h 158"/>
                  <a:gd name="T50" fmla="*/ 55 w 137"/>
                  <a:gd name="T51" fmla="*/ 29 h 158"/>
                  <a:gd name="T52" fmla="*/ 48 w 137"/>
                  <a:gd name="T53" fmla="*/ 9 h 158"/>
                  <a:gd name="T54" fmla="*/ 28 w 137"/>
                  <a:gd name="T55" fmla="*/ 0 h 158"/>
                  <a:gd name="T56" fmla="*/ 28 w 137"/>
                  <a:gd name="T57" fmla="*/ 0 h 15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37" h="158">
                    <a:moveTo>
                      <a:pt x="57" y="0"/>
                    </a:moveTo>
                    <a:lnTo>
                      <a:pt x="47" y="4"/>
                    </a:lnTo>
                    <a:lnTo>
                      <a:pt x="43" y="15"/>
                    </a:lnTo>
                    <a:lnTo>
                      <a:pt x="57" y="21"/>
                    </a:lnTo>
                    <a:lnTo>
                      <a:pt x="59" y="23"/>
                    </a:lnTo>
                    <a:lnTo>
                      <a:pt x="68" y="27"/>
                    </a:lnTo>
                    <a:lnTo>
                      <a:pt x="80" y="34"/>
                    </a:lnTo>
                    <a:lnTo>
                      <a:pt x="87" y="42"/>
                    </a:lnTo>
                    <a:lnTo>
                      <a:pt x="89" y="46"/>
                    </a:lnTo>
                    <a:lnTo>
                      <a:pt x="89" y="50"/>
                    </a:lnTo>
                    <a:lnTo>
                      <a:pt x="87" y="51"/>
                    </a:lnTo>
                    <a:lnTo>
                      <a:pt x="87" y="53"/>
                    </a:lnTo>
                    <a:lnTo>
                      <a:pt x="49" y="55"/>
                    </a:lnTo>
                    <a:lnTo>
                      <a:pt x="17" y="69"/>
                    </a:lnTo>
                    <a:lnTo>
                      <a:pt x="19" y="55"/>
                    </a:lnTo>
                    <a:lnTo>
                      <a:pt x="9" y="55"/>
                    </a:lnTo>
                    <a:lnTo>
                      <a:pt x="0" y="69"/>
                    </a:lnTo>
                    <a:lnTo>
                      <a:pt x="4" y="91"/>
                    </a:lnTo>
                    <a:lnTo>
                      <a:pt x="23" y="95"/>
                    </a:lnTo>
                    <a:lnTo>
                      <a:pt x="49" y="116"/>
                    </a:lnTo>
                    <a:lnTo>
                      <a:pt x="49" y="143"/>
                    </a:lnTo>
                    <a:lnTo>
                      <a:pt x="68" y="158"/>
                    </a:lnTo>
                    <a:lnTo>
                      <a:pt x="110" y="146"/>
                    </a:lnTo>
                    <a:lnTo>
                      <a:pt x="125" y="118"/>
                    </a:lnTo>
                    <a:lnTo>
                      <a:pt x="137" y="72"/>
                    </a:lnTo>
                    <a:lnTo>
                      <a:pt x="110" y="57"/>
                    </a:lnTo>
                    <a:lnTo>
                      <a:pt x="97" y="17"/>
                    </a:lnTo>
                    <a:lnTo>
                      <a:pt x="57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5" name="Freeform 231"/>
              <p:cNvSpPr>
                <a:spLocks/>
              </p:cNvSpPr>
              <p:nvPr/>
            </p:nvSpPr>
            <p:spPr bwMode="auto">
              <a:xfrm>
                <a:off x="1629" y="2479"/>
                <a:ext cx="73" cy="48"/>
              </a:xfrm>
              <a:custGeom>
                <a:avLst/>
                <a:gdLst>
                  <a:gd name="T0" fmla="*/ 4 w 147"/>
                  <a:gd name="T1" fmla="*/ 16 h 95"/>
                  <a:gd name="T2" fmla="*/ 3 w 147"/>
                  <a:gd name="T3" fmla="*/ 14 h 95"/>
                  <a:gd name="T4" fmla="*/ 1 w 147"/>
                  <a:gd name="T5" fmla="*/ 12 h 95"/>
                  <a:gd name="T6" fmla="*/ 0 w 147"/>
                  <a:gd name="T7" fmla="*/ 8 h 95"/>
                  <a:gd name="T8" fmla="*/ 1 w 147"/>
                  <a:gd name="T9" fmla="*/ 6 h 95"/>
                  <a:gd name="T10" fmla="*/ 4 w 147"/>
                  <a:gd name="T11" fmla="*/ 8 h 95"/>
                  <a:gd name="T12" fmla="*/ 6 w 147"/>
                  <a:gd name="T13" fmla="*/ 9 h 95"/>
                  <a:gd name="T14" fmla="*/ 22 w 147"/>
                  <a:gd name="T15" fmla="*/ 0 h 95"/>
                  <a:gd name="T16" fmla="*/ 25 w 147"/>
                  <a:gd name="T17" fmla="*/ 0 h 95"/>
                  <a:gd name="T18" fmla="*/ 32 w 147"/>
                  <a:gd name="T19" fmla="*/ 0 h 95"/>
                  <a:gd name="T20" fmla="*/ 40 w 147"/>
                  <a:gd name="T21" fmla="*/ 1 h 95"/>
                  <a:gd name="T22" fmla="*/ 46 w 147"/>
                  <a:gd name="T23" fmla="*/ 2 h 95"/>
                  <a:gd name="T24" fmla="*/ 47 w 147"/>
                  <a:gd name="T25" fmla="*/ 3 h 95"/>
                  <a:gd name="T26" fmla="*/ 51 w 147"/>
                  <a:gd name="T27" fmla="*/ 2 h 95"/>
                  <a:gd name="T28" fmla="*/ 53 w 147"/>
                  <a:gd name="T29" fmla="*/ 1 h 95"/>
                  <a:gd name="T30" fmla="*/ 54 w 147"/>
                  <a:gd name="T31" fmla="*/ 1 h 95"/>
                  <a:gd name="T32" fmla="*/ 68 w 147"/>
                  <a:gd name="T33" fmla="*/ 22 h 95"/>
                  <a:gd name="T34" fmla="*/ 73 w 147"/>
                  <a:gd name="T35" fmla="*/ 22 h 95"/>
                  <a:gd name="T36" fmla="*/ 72 w 147"/>
                  <a:gd name="T37" fmla="*/ 26 h 95"/>
                  <a:gd name="T38" fmla="*/ 59 w 147"/>
                  <a:gd name="T39" fmla="*/ 29 h 95"/>
                  <a:gd name="T40" fmla="*/ 54 w 147"/>
                  <a:gd name="T41" fmla="*/ 32 h 95"/>
                  <a:gd name="T42" fmla="*/ 53 w 147"/>
                  <a:gd name="T43" fmla="*/ 33 h 95"/>
                  <a:gd name="T44" fmla="*/ 52 w 147"/>
                  <a:gd name="T45" fmla="*/ 35 h 95"/>
                  <a:gd name="T46" fmla="*/ 50 w 147"/>
                  <a:gd name="T47" fmla="*/ 39 h 95"/>
                  <a:gd name="T48" fmla="*/ 48 w 147"/>
                  <a:gd name="T49" fmla="*/ 41 h 95"/>
                  <a:gd name="T50" fmla="*/ 45 w 147"/>
                  <a:gd name="T51" fmla="*/ 42 h 95"/>
                  <a:gd name="T52" fmla="*/ 41 w 147"/>
                  <a:gd name="T53" fmla="*/ 45 h 95"/>
                  <a:gd name="T54" fmla="*/ 38 w 147"/>
                  <a:gd name="T55" fmla="*/ 47 h 95"/>
                  <a:gd name="T56" fmla="*/ 37 w 147"/>
                  <a:gd name="T57" fmla="*/ 48 h 95"/>
                  <a:gd name="T58" fmla="*/ 27 w 147"/>
                  <a:gd name="T59" fmla="*/ 41 h 95"/>
                  <a:gd name="T60" fmla="*/ 17 w 147"/>
                  <a:gd name="T61" fmla="*/ 28 h 95"/>
                  <a:gd name="T62" fmla="*/ 4 w 147"/>
                  <a:gd name="T63" fmla="*/ 16 h 95"/>
                  <a:gd name="T64" fmla="*/ 4 w 147"/>
                  <a:gd name="T65" fmla="*/ 16 h 95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47" h="95">
                    <a:moveTo>
                      <a:pt x="8" y="32"/>
                    </a:moveTo>
                    <a:lnTo>
                      <a:pt x="6" y="28"/>
                    </a:lnTo>
                    <a:lnTo>
                      <a:pt x="2" y="23"/>
                    </a:lnTo>
                    <a:lnTo>
                      <a:pt x="0" y="15"/>
                    </a:lnTo>
                    <a:lnTo>
                      <a:pt x="2" y="11"/>
                    </a:lnTo>
                    <a:lnTo>
                      <a:pt x="8" y="15"/>
                    </a:lnTo>
                    <a:lnTo>
                      <a:pt x="12" y="17"/>
                    </a:lnTo>
                    <a:lnTo>
                      <a:pt x="44" y="0"/>
                    </a:lnTo>
                    <a:lnTo>
                      <a:pt x="50" y="0"/>
                    </a:lnTo>
                    <a:lnTo>
                      <a:pt x="65" y="0"/>
                    </a:lnTo>
                    <a:lnTo>
                      <a:pt x="80" y="2"/>
                    </a:lnTo>
                    <a:lnTo>
                      <a:pt x="92" y="4"/>
                    </a:lnTo>
                    <a:lnTo>
                      <a:pt x="95" y="6"/>
                    </a:lnTo>
                    <a:lnTo>
                      <a:pt x="103" y="4"/>
                    </a:lnTo>
                    <a:lnTo>
                      <a:pt x="107" y="2"/>
                    </a:lnTo>
                    <a:lnTo>
                      <a:pt x="109" y="2"/>
                    </a:lnTo>
                    <a:lnTo>
                      <a:pt x="137" y="44"/>
                    </a:lnTo>
                    <a:lnTo>
                      <a:pt x="147" y="44"/>
                    </a:lnTo>
                    <a:lnTo>
                      <a:pt x="145" y="51"/>
                    </a:lnTo>
                    <a:lnTo>
                      <a:pt x="118" y="57"/>
                    </a:lnTo>
                    <a:lnTo>
                      <a:pt x="109" y="63"/>
                    </a:lnTo>
                    <a:lnTo>
                      <a:pt x="107" y="65"/>
                    </a:lnTo>
                    <a:lnTo>
                      <a:pt x="105" y="70"/>
                    </a:lnTo>
                    <a:lnTo>
                      <a:pt x="101" y="78"/>
                    </a:lnTo>
                    <a:lnTo>
                      <a:pt x="97" y="82"/>
                    </a:lnTo>
                    <a:lnTo>
                      <a:pt x="90" y="84"/>
                    </a:lnTo>
                    <a:lnTo>
                      <a:pt x="82" y="89"/>
                    </a:lnTo>
                    <a:lnTo>
                      <a:pt x="76" y="93"/>
                    </a:lnTo>
                    <a:lnTo>
                      <a:pt x="74" y="95"/>
                    </a:lnTo>
                    <a:lnTo>
                      <a:pt x="54" y="82"/>
                    </a:lnTo>
                    <a:lnTo>
                      <a:pt x="35" y="55"/>
                    </a:lnTo>
                    <a:lnTo>
                      <a:pt x="8" y="32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6" name="Freeform 232"/>
              <p:cNvSpPr>
                <a:spLocks/>
              </p:cNvSpPr>
              <p:nvPr/>
            </p:nvSpPr>
            <p:spPr bwMode="auto">
              <a:xfrm>
                <a:off x="1644" y="2398"/>
                <a:ext cx="33" cy="41"/>
              </a:xfrm>
              <a:custGeom>
                <a:avLst/>
                <a:gdLst>
                  <a:gd name="T0" fmla="*/ 0 w 66"/>
                  <a:gd name="T1" fmla="*/ 7 h 82"/>
                  <a:gd name="T2" fmla="*/ 8 w 66"/>
                  <a:gd name="T3" fmla="*/ 18 h 82"/>
                  <a:gd name="T4" fmla="*/ 14 w 66"/>
                  <a:gd name="T5" fmla="*/ 41 h 82"/>
                  <a:gd name="T6" fmla="*/ 26 w 66"/>
                  <a:gd name="T7" fmla="*/ 41 h 82"/>
                  <a:gd name="T8" fmla="*/ 33 w 66"/>
                  <a:gd name="T9" fmla="*/ 29 h 82"/>
                  <a:gd name="T10" fmla="*/ 32 w 66"/>
                  <a:gd name="T11" fmla="*/ 27 h 82"/>
                  <a:gd name="T12" fmla="*/ 31 w 66"/>
                  <a:gd name="T13" fmla="*/ 23 h 82"/>
                  <a:gd name="T14" fmla="*/ 28 w 66"/>
                  <a:gd name="T15" fmla="*/ 14 h 82"/>
                  <a:gd name="T16" fmla="*/ 28 w 66"/>
                  <a:gd name="T17" fmla="*/ 0 h 82"/>
                  <a:gd name="T18" fmla="*/ 0 w 66"/>
                  <a:gd name="T19" fmla="*/ 7 h 82"/>
                  <a:gd name="T20" fmla="*/ 0 w 66"/>
                  <a:gd name="T21" fmla="*/ 7 h 8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6" h="82">
                    <a:moveTo>
                      <a:pt x="0" y="14"/>
                    </a:moveTo>
                    <a:lnTo>
                      <a:pt x="15" y="35"/>
                    </a:lnTo>
                    <a:lnTo>
                      <a:pt x="28" y="82"/>
                    </a:lnTo>
                    <a:lnTo>
                      <a:pt x="51" y="82"/>
                    </a:lnTo>
                    <a:lnTo>
                      <a:pt x="66" y="57"/>
                    </a:lnTo>
                    <a:lnTo>
                      <a:pt x="64" y="54"/>
                    </a:lnTo>
                    <a:lnTo>
                      <a:pt x="61" y="46"/>
                    </a:lnTo>
                    <a:lnTo>
                      <a:pt x="55" y="27"/>
                    </a:lnTo>
                    <a:lnTo>
                      <a:pt x="55" y="0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7" name="Freeform 233"/>
              <p:cNvSpPr>
                <a:spLocks/>
              </p:cNvSpPr>
              <p:nvPr/>
            </p:nvSpPr>
            <p:spPr bwMode="auto">
              <a:xfrm>
                <a:off x="1457" y="2311"/>
                <a:ext cx="74" cy="179"/>
              </a:xfrm>
              <a:custGeom>
                <a:avLst/>
                <a:gdLst>
                  <a:gd name="T0" fmla="*/ 24 w 149"/>
                  <a:gd name="T1" fmla="*/ 157 h 358"/>
                  <a:gd name="T2" fmla="*/ 26 w 149"/>
                  <a:gd name="T3" fmla="*/ 154 h 358"/>
                  <a:gd name="T4" fmla="*/ 28 w 149"/>
                  <a:gd name="T5" fmla="*/ 152 h 358"/>
                  <a:gd name="T6" fmla="*/ 30 w 149"/>
                  <a:gd name="T7" fmla="*/ 149 h 358"/>
                  <a:gd name="T8" fmla="*/ 31 w 149"/>
                  <a:gd name="T9" fmla="*/ 148 h 358"/>
                  <a:gd name="T10" fmla="*/ 33 w 149"/>
                  <a:gd name="T11" fmla="*/ 159 h 358"/>
                  <a:gd name="T12" fmla="*/ 37 w 149"/>
                  <a:gd name="T13" fmla="*/ 165 h 358"/>
                  <a:gd name="T14" fmla="*/ 50 w 149"/>
                  <a:gd name="T15" fmla="*/ 155 h 358"/>
                  <a:gd name="T16" fmla="*/ 47 w 149"/>
                  <a:gd name="T17" fmla="*/ 169 h 358"/>
                  <a:gd name="T18" fmla="*/ 53 w 149"/>
                  <a:gd name="T19" fmla="*/ 179 h 358"/>
                  <a:gd name="T20" fmla="*/ 67 w 149"/>
                  <a:gd name="T21" fmla="*/ 171 h 358"/>
                  <a:gd name="T22" fmla="*/ 74 w 149"/>
                  <a:gd name="T23" fmla="*/ 148 h 358"/>
                  <a:gd name="T24" fmla="*/ 47 w 149"/>
                  <a:gd name="T25" fmla="*/ 0 h 358"/>
                  <a:gd name="T26" fmla="*/ 13 w 149"/>
                  <a:gd name="T27" fmla="*/ 17 h 358"/>
                  <a:gd name="T28" fmla="*/ 0 w 149"/>
                  <a:gd name="T29" fmla="*/ 102 h 358"/>
                  <a:gd name="T30" fmla="*/ 24 w 149"/>
                  <a:gd name="T31" fmla="*/ 157 h 358"/>
                  <a:gd name="T32" fmla="*/ 24 w 149"/>
                  <a:gd name="T33" fmla="*/ 157 h 358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49" h="358">
                    <a:moveTo>
                      <a:pt x="48" y="314"/>
                    </a:moveTo>
                    <a:lnTo>
                      <a:pt x="52" y="308"/>
                    </a:lnTo>
                    <a:lnTo>
                      <a:pt x="57" y="303"/>
                    </a:lnTo>
                    <a:lnTo>
                      <a:pt x="61" y="297"/>
                    </a:lnTo>
                    <a:lnTo>
                      <a:pt x="63" y="295"/>
                    </a:lnTo>
                    <a:lnTo>
                      <a:pt x="67" y="318"/>
                    </a:lnTo>
                    <a:lnTo>
                      <a:pt x="74" y="329"/>
                    </a:lnTo>
                    <a:lnTo>
                      <a:pt x="101" y="310"/>
                    </a:lnTo>
                    <a:lnTo>
                      <a:pt x="95" y="337"/>
                    </a:lnTo>
                    <a:lnTo>
                      <a:pt x="107" y="358"/>
                    </a:lnTo>
                    <a:lnTo>
                      <a:pt x="135" y="341"/>
                    </a:lnTo>
                    <a:lnTo>
                      <a:pt x="149" y="295"/>
                    </a:lnTo>
                    <a:lnTo>
                      <a:pt x="95" y="0"/>
                    </a:lnTo>
                    <a:lnTo>
                      <a:pt x="27" y="33"/>
                    </a:lnTo>
                    <a:lnTo>
                      <a:pt x="0" y="204"/>
                    </a:lnTo>
                    <a:lnTo>
                      <a:pt x="48" y="314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8" name="Freeform 234"/>
              <p:cNvSpPr>
                <a:spLocks/>
              </p:cNvSpPr>
              <p:nvPr/>
            </p:nvSpPr>
            <p:spPr bwMode="auto">
              <a:xfrm>
                <a:off x="1480" y="2363"/>
                <a:ext cx="23" cy="96"/>
              </a:xfrm>
              <a:custGeom>
                <a:avLst/>
                <a:gdLst>
                  <a:gd name="T0" fmla="*/ 2 w 45"/>
                  <a:gd name="T1" fmla="*/ 23 h 194"/>
                  <a:gd name="T2" fmla="*/ 0 w 45"/>
                  <a:gd name="T3" fmla="*/ 30 h 194"/>
                  <a:gd name="T4" fmla="*/ 4 w 45"/>
                  <a:gd name="T5" fmla="*/ 38 h 194"/>
                  <a:gd name="T6" fmla="*/ 3 w 45"/>
                  <a:gd name="T7" fmla="*/ 53 h 194"/>
                  <a:gd name="T8" fmla="*/ 3 w 45"/>
                  <a:gd name="T9" fmla="*/ 54 h 194"/>
                  <a:gd name="T10" fmla="*/ 5 w 45"/>
                  <a:gd name="T11" fmla="*/ 60 h 194"/>
                  <a:gd name="T12" fmla="*/ 6 w 45"/>
                  <a:gd name="T13" fmla="*/ 67 h 194"/>
                  <a:gd name="T14" fmla="*/ 5 w 45"/>
                  <a:gd name="T15" fmla="*/ 76 h 194"/>
                  <a:gd name="T16" fmla="*/ 5 w 45"/>
                  <a:gd name="T17" fmla="*/ 84 h 194"/>
                  <a:gd name="T18" fmla="*/ 9 w 45"/>
                  <a:gd name="T19" fmla="*/ 91 h 194"/>
                  <a:gd name="T20" fmla="*/ 13 w 45"/>
                  <a:gd name="T21" fmla="*/ 95 h 194"/>
                  <a:gd name="T22" fmla="*/ 15 w 45"/>
                  <a:gd name="T23" fmla="*/ 96 h 194"/>
                  <a:gd name="T24" fmla="*/ 13 w 45"/>
                  <a:gd name="T25" fmla="*/ 74 h 194"/>
                  <a:gd name="T26" fmla="*/ 23 w 45"/>
                  <a:gd name="T27" fmla="*/ 33 h 194"/>
                  <a:gd name="T28" fmla="*/ 15 w 45"/>
                  <a:gd name="T29" fmla="*/ 3 h 194"/>
                  <a:gd name="T30" fmla="*/ 7 w 45"/>
                  <a:gd name="T31" fmla="*/ 0 h 194"/>
                  <a:gd name="T32" fmla="*/ 13 w 45"/>
                  <a:gd name="T33" fmla="*/ 8 h 194"/>
                  <a:gd name="T34" fmla="*/ 19 w 45"/>
                  <a:gd name="T35" fmla="*/ 25 h 194"/>
                  <a:gd name="T36" fmla="*/ 2 w 45"/>
                  <a:gd name="T37" fmla="*/ 23 h 194"/>
                  <a:gd name="T38" fmla="*/ 2 w 45"/>
                  <a:gd name="T39" fmla="*/ 23 h 19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45" h="194">
                    <a:moveTo>
                      <a:pt x="4" y="46"/>
                    </a:moveTo>
                    <a:lnTo>
                      <a:pt x="0" y="61"/>
                    </a:lnTo>
                    <a:lnTo>
                      <a:pt x="7" y="76"/>
                    </a:lnTo>
                    <a:lnTo>
                      <a:pt x="5" y="108"/>
                    </a:lnTo>
                    <a:lnTo>
                      <a:pt x="5" y="110"/>
                    </a:lnTo>
                    <a:lnTo>
                      <a:pt x="9" y="122"/>
                    </a:lnTo>
                    <a:lnTo>
                      <a:pt x="11" y="135"/>
                    </a:lnTo>
                    <a:lnTo>
                      <a:pt x="9" y="154"/>
                    </a:lnTo>
                    <a:lnTo>
                      <a:pt x="9" y="169"/>
                    </a:lnTo>
                    <a:lnTo>
                      <a:pt x="17" y="184"/>
                    </a:lnTo>
                    <a:lnTo>
                      <a:pt x="26" y="192"/>
                    </a:lnTo>
                    <a:lnTo>
                      <a:pt x="30" y="194"/>
                    </a:lnTo>
                    <a:lnTo>
                      <a:pt x="26" y="150"/>
                    </a:lnTo>
                    <a:lnTo>
                      <a:pt x="45" y="67"/>
                    </a:lnTo>
                    <a:lnTo>
                      <a:pt x="30" y="6"/>
                    </a:lnTo>
                    <a:lnTo>
                      <a:pt x="13" y="0"/>
                    </a:lnTo>
                    <a:lnTo>
                      <a:pt x="26" y="17"/>
                    </a:lnTo>
                    <a:lnTo>
                      <a:pt x="38" y="5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49" name="Freeform 235"/>
              <p:cNvSpPr>
                <a:spLocks/>
              </p:cNvSpPr>
              <p:nvPr/>
            </p:nvSpPr>
            <p:spPr bwMode="auto">
              <a:xfrm>
                <a:off x="1542" y="2385"/>
                <a:ext cx="103" cy="118"/>
              </a:xfrm>
              <a:custGeom>
                <a:avLst/>
                <a:gdLst>
                  <a:gd name="T0" fmla="*/ 10 w 206"/>
                  <a:gd name="T1" fmla="*/ 0 h 235"/>
                  <a:gd name="T2" fmla="*/ 0 w 206"/>
                  <a:gd name="T3" fmla="*/ 32 h 235"/>
                  <a:gd name="T4" fmla="*/ 49 w 206"/>
                  <a:gd name="T5" fmla="*/ 117 h 235"/>
                  <a:gd name="T6" fmla="*/ 68 w 206"/>
                  <a:gd name="T7" fmla="*/ 118 h 235"/>
                  <a:gd name="T8" fmla="*/ 84 w 206"/>
                  <a:gd name="T9" fmla="*/ 113 h 235"/>
                  <a:gd name="T10" fmla="*/ 79 w 206"/>
                  <a:gd name="T11" fmla="*/ 96 h 235"/>
                  <a:gd name="T12" fmla="*/ 103 w 206"/>
                  <a:gd name="T13" fmla="*/ 52 h 235"/>
                  <a:gd name="T14" fmla="*/ 93 w 206"/>
                  <a:gd name="T15" fmla="*/ 16 h 235"/>
                  <a:gd name="T16" fmla="*/ 10 w 206"/>
                  <a:gd name="T17" fmla="*/ 0 h 235"/>
                  <a:gd name="T18" fmla="*/ 10 w 206"/>
                  <a:gd name="T19" fmla="*/ 0 h 23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06" h="235">
                    <a:moveTo>
                      <a:pt x="19" y="0"/>
                    </a:moveTo>
                    <a:lnTo>
                      <a:pt x="0" y="64"/>
                    </a:lnTo>
                    <a:lnTo>
                      <a:pt x="97" y="234"/>
                    </a:lnTo>
                    <a:lnTo>
                      <a:pt x="135" y="235"/>
                    </a:lnTo>
                    <a:lnTo>
                      <a:pt x="168" y="226"/>
                    </a:lnTo>
                    <a:lnTo>
                      <a:pt x="158" y="192"/>
                    </a:lnTo>
                    <a:lnTo>
                      <a:pt x="206" y="104"/>
                    </a:lnTo>
                    <a:lnTo>
                      <a:pt x="185" y="3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0" name="Freeform 236"/>
              <p:cNvSpPr>
                <a:spLocks/>
              </p:cNvSpPr>
              <p:nvPr/>
            </p:nvSpPr>
            <p:spPr bwMode="auto">
              <a:xfrm>
                <a:off x="1542" y="2387"/>
                <a:ext cx="109" cy="128"/>
              </a:xfrm>
              <a:custGeom>
                <a:avLst/>
                <a:gdLst>
                  <a:gd name="T0" fmla="*/ 49 w 217"/>
                  <a:gd name="T1" fmla="*/ 86 h 255"/>
                  <a:gd name="T2" fmla="*/ 45 w 217"/>
                  <a:gd name="T3" fmla="*/ 70 h 255"/>
                  <a:gd name="T4" fmla="*/ 49 w 217"/>
                  <a:gd name="T5" fmla="*/ 58 h 255"/>
                  <a:gd name="T6" fmla="*/ 48 w 217"/>
                  <a:gd name="T7" fmla="*/ 56 h 255"/>
                  <a:gd name="T8" fmla="*/ 46 w 217"/>
                  <a:gd name="T9" fmla="*/ 53 h 255"/>
                  <a:gd name="T10" fmla="*/ 41 w 217"/>
                  <a:gd name="T11" fmla="*/ 49 h 255"/>
                  <a:gd name="T12" fmla="*/ 36 w 217"/>
                  <a:gd name="T13" fmla="*/ 46 h 255"/>
                  <a:gd name="T14" fmla="*/ 31 w 217"/>
                  <a:gd name="T15" fmla="*/ 43 h 255"/>
                  <a:gd name="T16" fmla="*/ 30 w 217"/>
                  <a:gd name="T17" fmla="*/ 39 h 255"/>
                  <a:gd name="T18" fmla="*/ 30 w 217"/>
                  <a:gd name="T19" fmla="*/ 34 h 255"/>
                  <a:gd name="T20" fmla="*/ 31 w 217"/>
                  <a:gd name="T21" fmla="*/ 33 h 255"/>
                  <a:gd name="T22" fmla="*/ 12 w 217"/>
                  <a:gd name="T23" fmla="*/ 20 h 255"/>
                  <a:gd name="T24" fmla="*/ 13 w 217"/>
                  <a:gd name="T25" fmla="*/ 13 h 255"/>
                  <a:gd name="T26" fmla="*/ 28 w 217"/>
                  <a:gd name="T27" fmla="*/ 21 h 255"/>
                  <a:gd name="T28" fmla="*/ 35 w 217"/>
                  <a:gd name="T29" fmla="*/ 31 h 255"/>
                  <a:gd name="T30" fmla="*/ 61 w 217"/>
                  <a:gd name="T31" fmla="*/ 39 h 255"/>
                  <a:gd name="T32" fmla="*/ 78 w 217"/>
                  <a:gd name="T33" fmla="*/ 34 h 255"/>
                  <a:gd name="T34" fmla="*/ 82 w 217"/>
                  <a:gd name="T35" fmla="*/ 22 h 255"/>
                  <a:gd name="T36" fmla="*/ 93 w 217"/>
                  <a:gd name="T37" fmla="*/ 28 h 255"/>
                  <a:gd name="T38" fmla="*/ 91 w 217"/>
                  <a:gd name="T39" fmla="*/ 37 h 255"/>
                  <a:gd name="T40" fmla="*/ 93 w 217"/>
                  <a:gd name="T41" fmla="*/ 39 h 255"/>
                  <a:gd name="T42" fmla="*/ 95 w 217"/>
                  <a:gd name="T43" fmla="*/ 42 h 255"/>
                  <a:gd name="T44" fmla="*/ 97 w 217"/>
                  <a:gd name="T45" fmla="*/ 46 h 255"/>
                  <a:gd name="T46" fmla="*/ 95 w 217"/>
                  <a:gd name="T47" fmla="*/ 49 h 255"/>
                  <a:gd name="T48" fmla="*/ 92 w 217"/>
                  <a:gd name="T49" fmla="*/ 51 h 255"/>
                  <a:gd name="T50" fmla="*/ 92 w 217"/>
                  <a:gd name="T51" fmla="*/ 55 h 255"/>
                  <a:gd name="T52" fmla="*/ 94 w 217"/>
                  <a:gd name="T53" fmla="*/ 59 h 255"/>
                  <a:gd name="T54" fmla="*/ 95 w 217"/>
                  <a:gd name="T55" fmla="*/ 61 h 255"/>
                  <a:gd name="T56" fmla="*/ 85 w 217"/>
                  <a:gd name="T57" fmla="*/ 76 h 255"/>
                  <a:gd name="T58" fmla="*/ 87 w 217"/>
                  <a:gd name="T59" fmla="*/ 81 h 255"/>
                  <a:gd name="T60" fmla="*/ 78 w 217"/>
                  <a:gd name="T61" fmla="*/ 94 h 255"/>
                  <a:gd name="T62" fmla="*/ 82 w 217"/>
                  <a:gd name="T63" fmla="*/ 110 h 255"/>
                  <a:gd name="T64" fmla="*/ 79 w 217"/>
                  <a:gd name="T65" fmla="*/ 113 h 255"/>
                  <a:gd name="T66" fmla="*/ 67 w 217"/>
                  <a:gd name="T67" fmla="*/ 112 h 255"/>
                  <a:gd name="T68" fmla="*/ 59 w 217"/>
                  <a:gd name="T69" fmla="*/ 112 h 255"/>
                  <a:gd name="T70" fmla="*/ 57 w 217"/>
                  <a:gd name="T71" fmla="*/ 122 h 255"/>
                  <a:gd name="T72" fmla="*/ 63 w 217"/>
                  <a:gd name="T73" fmla="*/ 128 h 255"/>
                  <a:gd name="T74" fmla="*/ 74 w 217"/>
                  <a:gd name="T75" fmla="*/ 117 h 255"/>
                  <a:gd name="T76" fmla="*/ 93 w 217"/>
                  <a:gd name="T77" fmla="*/ 115 h 255"/>
                  <a:gd name="T78" fmla="*/ 84 w 217"/>
                  <a:gd name="T79" fmla="*/ 108 h 255"/>
                  <a:gd name="T80" fmla="*/ 82 w 217"/>
                  <a:gd name="T81" fmla="*/ 97 h 255"/>
                  <a:gd name="T82" fmla="*/ 90 w 217"/>
                  <a:gd name="T83" fmla="*/ 83 h 255"/>
                  <a:gd name="T84" fmla="*/ 92 w 217"/>
                  <a:gd name="T85" fmla="*/ 77 h 255"/>
                  <a:gd name="T86" fmla="*/ 109 w 217"/>
                  <a:gd name="T87" fmla="*/ 50 h 255"/>
                  <a:gd name="T88" fmla="*/ 99 w 217"/>
                  <a:gd name="T89" fmla="*/ 15 h 255"/>
                  <a:gd name="T90" fmla="*/ 64 w 217"/>
                  <a:gd name="T91" fmla="*/ 0 h 255"/>
                  <a:gd name="T92" fmla="*/ 7 w 217"/>
                  <a:gd name="T93" fmla="*/ 1 h 255"/>
                  <a:gd name="T94" fmla="*/ 0 w 217"/>
                  <a:gd name="T95" fmla="*/ 31 h 255"/>
                  <a:gd name="T96" fmla="*/ 5 w 217"/>
                  <a:gd name="T97" fmla="*/ 42 h 255"/>
                  <a:gd name="T98" fmla="*/ 18 w 217"/>
                  <a:gd name="T99" fmla="*/ 69 h 255"/>
                  <a:gd name="T100" fmla="*/ 31 w 217"/>
                  <a:gd name="T101" fmla="*/ 96 h 255"/>
                  <a:gd name="T102" fmla="*/ 37 w 217"/>
                  <a:gd name="T103" fmla="*/ 106 h 255"/>
                  <a:gd name="T104" fmla="*/ 39 w 217"/>
                  <a:gd name="T105" fmla="*/ 101 h 255"/>
                  <a:gd name="T106" fmla="*/ 44 w 217"/>
                  <a:gd name="T107" fmla="*/ 95 h 255"/>
                  <a:gd name="T108" fmla="*/ 47 w 217"/>
                  <a:gd name="T109" fmla="*/ 88 h 255"/>
                  <a:gd name="T110" fmla="*/ 49 w 217"/>
                  <a:gd name="T111" fmla="*/ 86 h 255"/>
                  <a:gd name="T112" fmla="*/ 49 w 217"/>
                  <a:gd name="T113" fmla="*/ 86 h 25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217" h="255">
                    <a:moveTo>
                      <a:pt x="97" y="172"/>
                    </a:moveTo>
                    <a:lnTo>
                      <a:pt x="90" y="139"/>
                    </a:lnTo>
                    <a:lnTo>
                      <a:pt x="97" y="115"/>
                    </a:lnTo>
                    <a:lnTo>
                      <a:pt x="95" y="111"/>
                    </a:lnTo>
                    <a:lnTo>
                      <a:pt x="92" y="105"/>
                    </a:lnTo>
                    <a:lnTo>
                      <a:pt x="82" y="97"/>
                    </a:lnTo>
                    <a:lnTo>
                      <a:pt x="71" y="92"/>
                    </a:lnTo>
                    <a:lnTo>
                      <a:pt x="61" y="86"/>
                    </a:lnTo>
                    <a:lnTo>
                      <a:pt x="59" y="77"/>
                    </a:lnTo>
                    <a:lnTo>
                      <a:pt x="59" y="67"/>
                    </a:lnTo>
                    <a:lnTo>
                      <a:pt x="61" y="65"/>
                    </a:lnTo>
                    <a:lnTo>
                      <a:pt x="23" y="40"/>
                    </a:lnTo>
                    <a:lnTo>
                      <a:pt x="25" y="25"/>
                    </a:lnTo>
                    <a:lnTo>
                      <a:pt x="55" y="42"/>
                    </a:lnTo>
                    <a:lnTo>
                      <a:pt x="69" y="61"/>
                    </a:lnTo>
                    <a:lnTo>
                      <a:pt x="122" y="77"/>
                    </a:lnTo>
                    <a:lnTo>
                      <a:pt x="156" y="67"/>
                    </a:lnTo>
                    <a:lnTo>
                      <a:pt x="164" y="44"/>
                    </a:lnTo>
                    <a:lnTo>
                      <a:pt x="185" y="56"/>
                    </a:lnTo>
                    <a:lnTo>
                      <a:pt x="181" y="73"/>
                    </a:lnTo>
                    <a:lnTo>
                      <a:pt x="185" y="77"/>
                    </a:lnTo>
                    <a:lnTo>
                      <a:pt x="190" y="84"/>
                    </a:lnTo>
                    <a:lnTo>
                      <a:pt x="194" y="92"/>
                    </a:lnTo>
                    <a:lnTo>
                      <a:pt x="190" y="97"/>
                    </a:lnTo>
                    <a:lnTo>
                      <a:pt x="183" y="101"/>
                    </a:lnTo>
                    <a:lnTo>
                      <a:pt x="183" y="109"/>
                    </a:lnTo>
                    <a:lnTo>
                      <a:pt x="187" y="118"/>
                    </a:lnTo>
                    <a:lnTo>
                      <a:pt x="189" y="122"/>
                    </a:lnTo>
                    <a:lnTo>
                      <a:pt x="170" y="151"/>
                    </a:lnTo>
                    <a:lnTo>
                      <a:pt x="173" y="162"/>
                    </a:lnTo>
                    <a:lnTo>
                      <a:pt x="156" y="187"/>
                    </a:lnTo>
                    <a:lnTo>
                      <a:pt x="164" y="219"/>
                    </a:lnTo>
                    <a:lnTo>
                      <a:pt x="158" y="225"/>
                    </a:lnTo>
                    <a:lnTo>
                      <a:pt x="133" y="223"/>
                    </a:lnTo>
                    <a:lnTo>
                      <a:pt x="118" y="223"/>
                    </a:lnTo>
                    <a:lnTo>
                      <a:pt x="114" y="244"/>
                    </a:lnTo>
                    <a:lnTo>
                      <a:pt x="126" y="255"/>
                    </a:lnTo>
                    <a:lnTo>
                      <a:pt x="147" y="234"/>
                    </a:lnTo>
                    <a:lnTo>
                      <a:pt x="185" y="229"/>
                    </a:lnTo>
                    <a:lnTo>
                      <a:pt x="168" y="215"/>
                    </a:lnTo>
                    <a:lnTo>
                      <a:pt x="164" y="193"/>
                    </a:lnTo>
                    <a:lnTo>
                      <a:pt x="179" y="166"/>
                    </a:lnTo>
                    <a:lnTo>
                      <a:pt x="183" y="153"/>
                    </a:lnTo>
                    <a:lnTo>
                      <a:pt x="217" y="99"/>
                    </a:lnTo>
                    <a:lnTo>
                      <a:pt x="198" y="29"/>
                    </a:lnTo>
                    <a:lnTo>
                      <a:pt x="128" y="0"/>
                    </a:lnTo>
                    <a:lnTo>
                      <a:pt x="14" y="2"/>
                    </a:lnTo>
                    <a:lnTo>
                      <a:pt x="0" y="61"/>
                    </a:lnTo>
                    <a:lnTo>
                      <a:pt x="10" y="84"/>
                    </a:lnTo>
                    <a:lnTo>
                      <a:pt x="35" y="137"/>
                    </a:lnTo>
                    <a:lnTo>
                      <a:pt x="61" y="191"/>
                    </a:lnTo>
                    <a:lnTo>
                      <a:pt x="74" y="212"/>
                    </a:lnTo>
                    <a:lnTo>
                      <a:pt x="78" y="202"/>
                    </a:lnTo>
                    <a:lnTo>
                      <a:pt x="88" y="189"/>
                    </a:lnTo>
                    <a:lnTo>
                      <a:pt x="94" y="175"/>
                    </a:lnTo>
                    <a:lnTo>
                      <a:pt x="97" y="172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1" name="Freeform 237"/>
              <p:cNvSpPr>
                <a:spLocks/>
              </p:cNvSpPr>
              <p:nvPr/>
            </p:nvSpPr>
            <p:spPr bwMode="auto">
              <a:xfrm>
                <a:off x="1531" y="2454"/>
                <a:ext cx="78" cy="72"/>
              </a:xfrm>
              <a:custGeom>
                <a:avLst/>
                <a:gdLst>
                  <a:gd name="T0" fmla="*/ 54 w 155"/>
                  <a:gd name="T1" fmla="*/ 18 h 144"/>
                  <a:gd name="T2" fmla="*/ 60 w 155"/>
                  <a:gd name="T3" fmla="*/ 19 h 144"/>
                  <a:gd name="T4" fmla="*/ 66 w 155"/>
                  <a:gd name="T5" fmla="*/ 22 h 144"/>
                  <a:gd name="T6" fmla="*/ 68 w 155"/>
                  <a:gd name="T7" fmla="*/ 30 h 144"/>
                  <a:gd name="T8" fmla="*/ 76 w 155"/>
                  <a:gd name="T9" fmla="*/ 33 h 144"/>
                  <a:gd name="T10" fmla="*/ 78 w 155"/>
                  <a:gd name="T11" fmla="*/ 45 h 144"/>
                  <a:gd name="T12" fmla="*/ 75 w 155"/>
                  <a:gd name="T13" fmla="*/ 48 h 144"/>
                  <a:gd name="T14" fmla="*/ 68 w 155"/>
                  <a:gd name="T15" fmla="*/ 56 h 144"/>
                  <a:gd name="T16" fmla="*/ 61 w 155"/>
                  <a:gd name="T17" fmla="*/ 63 h 144"/>
                  <a:gd name="T18" fmla="*/ 57 w 155"/>
                  <a:gd name="T19" fmla="*/ 67 h 144"/>
                  <a:gd name="T20" fmla="*/ 52 w 155"/>
                  <a:gd name="T21" fmla="*/ 68 h 144"/>
                  <a:gd name="T22" fmla="*/ 47 w 155"/>
                  <a:gd name="T23" fmla="*/ 69 h 144"/>
                  <a:gd name="T24" fmla="*/ 41 w 155"/>
                  <a:gd name="T25" fmla="*/ 71 h 144"/>
                  <a:gd name="T26" fmla="*/ 38 w 155"/>
                  <a:gd name="T27" fmla="*/ 72 h 144"/>
                  <a:gd name="T28" fmla="*/ 29 w 155"/>
                  <a:gd name="T29" fmla="*/ 64 h 144"/>
                  <a:gd name="T30" fmla="*/ 28 w 155"/>
                  <a:gd name="T31" fmla="*/ 65 h 144"/>
                  <a:gd name="T32" fmla="*/ 25 w 155"/>
                  <a:gd name="T33" fmla="*/ 68 h 144"/>
                  <a:gd name="T34" fmla="*/ 20 w 155"/>
                  <a:gd name="T35" fmla="*/ 69 h 144"/>
                  <a:gd name="T36" fmla="*/ 17 w 155"/>
                  <a:gd name="T37" fmla="*/ 68 h 144"/>
                  <a:gd name="T38" fmla="*/ 13 w 155"/>
                  <a:gd name="T39" fmla="*/ 64 h 144"/>
                  <a:gd name="T40" fmla="*/ 11 w 155"/>
                  <a:gd name="T41" fmla="*/ 59 h 144"/>
                  <a:gd name="T42" fmla="*/ 10 w 155"/>
                  <a:gd name="T43" fmla="*/ 55 h 144"/>
                  <a:gd name="T44" fmla="*/ 10 w 155"/>
                  <a:gd name="T45" fmla="*/ 53 h 144"/>
                  <a:gd name="T46" fmla="*/ 16 w 155"/>
                  <a:gd name="T47" fmla="*/ 47 h 144"/>
                  <a:gd name="T48" fmla="*/ 9 w 155"/>
                  <a:gd name="T49" fmla="*/ 40 h 144"/>
                  <a:gd name="T50" fmla="*/ 15 w 155"/>
                  <a:gd name="T51" fmla="*/ 33 h 144"/>
                  <a:gd name="T52" fmla="*/ 1 w 155"/>
                  <a:gd name="T53" fmla="*/ 24 h 144"/>
                  <a:gd name="T54" fmla="*/ 0 w 155"/>
                  <a:gd name="T55" fmla="*/ 0 h 144"/>
                  <a:gd name="T56" fmla="*/ 54 w 155"/>
                  <a:gd name="T57" fmla="*/ 18 h 144"/>
                  <a:gd name="T58" fmla="*/ 54 w 155"/>
                  <a:gd name="T59" fmla="*/ 18 h 144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55" h="144">
                    <a:moveTo>
                      <a:pt x="108" y="36"/>
                    </a:moveTo>
                    <a:lnTo>
                      <a:pt x="119" y="38"/>
                    </a:lnTo>
                    <a:lnTo>
                      <a:pt x="131" y="43"/>
                    </a:lnTo>
                    <a:lnTo>
                      <a:pt x="136" y="59"/>
                    </a:lnTo>
                    <a:lnTo>
                      <a:pt x="152" y="66"/>
                    </a:lnTo>
                    <a:lnTo>
                      <a:pt x="155" y="89"/>
                    </a:lnTo>
                    <a:lnTo>
                      <a:pt x="150" y="95"/>
                    </a:lnTo>
                    <a:lnTo>
                      <a:pt x="136" y="112"/>
                    </a:lnTo>
                    <a:lnTo>
                      <a:pt x="121" y="125"/>
                    </a:lnTo>
                    <a:lnTo>
                      <a:pt x="114" y="133"/>
                    </a:lnTo>
                    <a:lnTo>
                      <a:pt x="104" y="135"/>
                    </a:lnTo>
                    <a:lnTo>
                      <a:pt x="93" y="138"/>
                    </a:lnTo>
                    <a:lnTo>
                      <a:pt x="81" y="142"/>
                    </a:lnTo>
                    <a:lnTo>
                      <a:pt x="76" y="144"/>
                    </a:lnTo>
                    <a:lnTo>
                      <a:pt x="58" y="127"/>
                    </a:lnTo>
                    <a:lnTo>
                      <a:pt x="55" y="129"/>
                    </a:lnTo>
                    <a:lnTo>
                      <a:pt x="49" y="135"/>
                    </a:lnTo>
                    <a:lnTo>
                      <a:pt x="39" y="138"/>
                    </a:lnTo>
                    <a:lnTo>
                      <a:pt x="34" y="136"/>
                    </a:lnTo>
                    <a:lnTo>
                      <a:pt x="26" y="127"/>
                    </a:lnTo>
                    <a:lnTo>
                      <a:pt x="22" y="117"/>
                    </a:lnTo>
                    <a:lnTo>
                      <a:pt x="20" y="110"/>
                    </a:lnTo>
                    <a:lnTo>
                      <a:pt x="20" y="106"/>
                    </a:lnTo>
                    <a:lnTo>
                      <a:pt x="32" y="93"/>
                    </a:lnTo>
                    <a:lnTo>
                      <a:pt x="17" y="79"/>
                    </a:lnTo>
                    <a:lnTo>
                      <a:pt x="30" y="66"/>
                    </a:lnTo>
                    <a:lnTo>
                      <a:pt x="1" y="47"/>
                    </a:lnTo>
                    <a:lnTo>
                      <a:pt x="0" y="0"/>
                    </a:lnTo>
                    <a:lnTo>
                      <a:pt x="108" y="36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2" name="Freeform 238"/>
              <p:cNvSpPr>
                <a:spLocks/>
              </p:cNvSpPr>
              <p:nvPr/>
            </p:nvSpPr>
            <p:spPr bwMode="auto">
              <a:xfrm>
                <a:off x="1553" y="2476"/>
                <a:ext cx="39" cy="50"/>
              </a:xfrm>
              <a:custGeom>
                <a:avLst/>
                <a:gdLst>
                  <a:gd name="T0" fmla="*/ 7 w 78"/>
                  <a:gd name="T1" fmla="*/ 1 h 101"/>
                  <a:gd name="T2" fmla="*/ 0 w 78"/>
                  <a:gd name="T3" fmla="*/ 19 h 101"/>
                  <a:gd name="T4" fmla="*/ 14 w 78"/>
                  <a:gd name="T5" fmla="*/ 30 h 101"/>
                  <a:gd name="T6" fmla="*/ 11 w 78"/>
                  <a:gd name="T7" fmla="*/ 42 h 101"/>
                  <a:gd name="T8" fmla="*/ 12 w 78"/>
                  <a:gd name="T9" fmla="*/ 43 h 101"/>
                  <a:gd name="T10" fmla="*/ 13 w 78"/>
                  <a:gd name="T11" fmla="*/ 46 h 101"/>
                  <a:gd name="T12" fmla="*/ 15 w 78"/>
                  <a:gd name="T13" fmla="*/ 48 h 101"/>
                  <a:gd name="T14" fmla="*/ 17 w 78"/>
                  <a:gd name="T15" fmla="*/ 50 h 101"/>
                  <a:gd name="T16" fmla="*/ 17 w 78"/>
                  <a:gd name="T17" fmla="*/ 48 h 101"/>
                  <a:gd name="T18" fmla="*/ 17 w 78"/>
                  <a:gd name="T19" fmla="*/ 46 h 101"/>
                  <a:gd name="T20" fmla="*/ 17 w 78"/>
                  <a:gd name="T21" fmla="*/ 44 h 101"/>
                  <a:gd name="T22" fmla="*/ 17 w 78"/>
                  <a:gd name="T23" fmla="*/ 44 h 101"/>
                  <a:gd name="T24" fmla="*/ 28 w 78"/>
                  <a:gd name="T25" fmla="*/ 45 h 101"/>
                  <a:gd name="T26" fmla="*/ 30 w 78"/>
                  <a:gd name="T27" fmla="*/ 40 h 101"/>
                  <a:gd name="T28" fmla="*/ 28 w 78"/>
                  <a:gd name="T29" fmla="*/ 39 h 101"/>
                  <a:gd name="T30" fmla="*/ 26 w 78"/>
                  <a:gd name="T31" fmla="*/ 37 h 101"/>
                  <a:gd name="T32" fmla="*/ 24 w 78"/>
                  <a:gd name="T33" fmla="*/ 35 h 101"/>
                  <a:gd name="T34" fmla="*/ 24 w 78"/>
                  <a:gd name="T35" fmla="*/ 33 h 101"/>
                  <a:gd name="T36" fmla="*/ 26 w 78"/>
                  <a:gd name="T37" fmla="*/ 32 h 101"/>
                  <a:gd name="T38" fmla="*/ 30 w 78"/>
                  <a:gd name="T39" fmla="*/ 33 h 101"/>
                  <a:gd name="T40" fmla="*/ 33 w 78"/>
                  <a:gd name="T41" fmla="*/ 34 h 101"/>
                  <a:gd name="T42" fmla="*/ 35 w 78"/>
                  <a:gd name="T43" fmla="*/ 34 h 101"/>
                  <a:gd name="T44" fmla="*/ 36 w 78"/>
                  <a:gd name="T45" fmla="*/ 32 h 101"/>
                  <a:gd name="T46" fmla="*/ 37 w 78"/>
                  <a:gd name="T47" fmla="*/ 29 h 101"/>
                  <a:gd name="T48" fmla="*/ 39 w 78"/>
                  <a:gd name="T49" fmla="*/ 25 h 101"/>
                  <a:gd name="T50" fmla="*/ 38 w 78"/>
                  <a:gd name="T51" fmla="*/ 21 h 101"/>
                  <a:gd name="T52" fmla="*/ 37 w 78"/>
                  <a:gd name="T53" fmla="*/ 17 h 101"/>
                  <a:gd name="T54" fmla="*/ 34 w 78"/>
                  <a:gd name="T55" fmla="*/ 12 h 101"/>
                  <a:gd name="T56" fmla="*/ 33 w 78"/>
                  <a:gd name="T57" fmla="*/ 8 h 101"/>
                  <a:gd name="T58" fmla="*/ 33 w 78"/>
                  <a:gd name="T59" fmla="*/ 6 h 101"/>
                  <a:gd name="T60" fmla="*/ 32 w 78"/>
                  <a:gd name="T61" fmla="*/ 2 h 101"/>
                  <a:gd name="T62" fmla="*/ 27 w 78"/>
                  <a:gd name="T63" fmla="*/ 1 h 101"/>
                  <a:gd name="T64" fmla="*/ 22 w 78"/>
                  <a:gd name="T65" fmla="*/ 0 h 101"/>
                  <a:gd name="T66" fmla="*/ 20 w 78"/>
                  <a:gd name="T67" fmla="*/ 0 h 101"/>
                  <a:gd name="T68" fmla="*/ 7 w 78"/>
                  <a:gd name="T69" fmla="*/ 1 h 101"/>
                  <a:gd name="T70" fmla="*/ 7 w 78"/>
                  <a:gd name="T71" fmla="*/ 1 h 101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78" h="101">
                    <a:moveTo>
                      <a:pt x="14" y="2"/>
                    </a:moveTo>
                    <a:lnTo>
                      <a:pt x="0" y="38"/>
                    </a:lnTo>
                    <a:lnTo>
                      <a:pt x="27" y="61"/>
                    </a:lnTo>
                    <a:lnTo>
                      <a:pt x="21" y="84"/>
                    </a:lnTo>
                    <a:lnTo>
                      <a:pt x="23" y="86"/>
                    </a:lnTo>
                    <a:lnTo>
                      <a:pt x="25" y="92"/>
                    </a:lnTo>
                    <a:lnTo>
                      <a:pt x="29" y="97"/>
                    </a:lnTo>
                    <a:lnTo>
                      <a:pt x="33" y="101"/>
                    </a:lnTo>
                    <a:lnTo>
                      <a:pt x="34" y="97"/>
                    </a:lnTo>
                    <a:lnTo>
                      <a:pt x="34" y="93"/>
                    </a:lnTo>
                    <a:lnTo>
                      <a:pt x="34" y="88"/>
                    </a:lnTo>
                    <a:lnTo>
                      <a:pt x="55" y="90"/>
                    </a:lnTo>
                    <a:lnTo>
                      <a:pt x="59" y="80"/>
                    </a:lnTo>
                    <a:lnTo>
                      <a:pt x="55" y="78"/>
                    </a:lnTo>
                    <a:lnTo>
                      <a:pt x="52" y="74"/>
                    </a:lnTo>
                    <a:lnTo>
                      <a:pt x="48" y="71"/>
                    </a:lnTo>
                    <a:lnTo>
                      <a:pt x="48" y="67"/>
                    </a:lnTo>
                    <a:lnTo>
                      <a:pt x="52" y="65"/>
                    </a:lnTo>
                    <a:lnTo>
                      <a:pt x="59" y="67"/>
                    </a:lnTo>
                    <a:lnTo>
                      <a:pt x="65" y="69"/>
                    </a:lnTo>
                    <a:lnTo>
                      <a:pt x="69" y="69"/>
                    </a:lnTo>
                    <a:lnTo>
                      <a:pt x="71" y="65"/>
                    </a:lnTo>
                    <a:lnTo>
                      <a:pt x="74" y="59"/>
                    </a:lnTo>
                    <a:lnTo>
                      <a:pt x="78" y="50"/>
                    </a:lnTo>
                    <a:lnTo>
                      <a:pt x="76" y="42"/>
                    </a:lnTo>
                    <a:lnTo>
                      <a:pt x="73" y="35"/>
                    </a:lnTo>
                    <a:lnTo>
                      <a:pt x="67" y="25"/>
                    </a:lnTo>
                    <a:lnTo>
                      <a:pt x="65" y="17"/>
                    </a:lnTo>
                    <a:lnTo>
                      <a:pt x="65" y="12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4" y="0"/>
                    </a:lnTo>
                    <a:lnTo>
                      <a:pt x="40" y="0"/>
                    </a:lnTo>
                    <a:lnTo>
                      <a:pt x="14" y="2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3" name="Freeform 239"/>
              <p:cNvSpPr>
                <a:spLocks/>
              </p:cNvSpPr>
              <p:nvPr/>
            </p:nvSpPr>
            <p:spPr bwMode="auto">
              <a:xfrm>
                <a:off x="1557" y="2475"/>
                <a:ext cx="23" cy="42"/>
              </a:xfrm>
              <a:custGeom>
                <a:avLst/>
                <a:gdLst>
                  <a:gd name="T0" fmla="*/ 16 w 45"/>
                  <a:gd name="T1" fmla="*/ 4 h 86"/>
                  <a:gd name="T2" fmla="*/ 22 w 45"/>
                  <a:gd name="T3" fmla="*/ 7 h 86"/>
                  <a:gd name="T4" fmla="*/ 22 w 45"/>
                  <a:gd name="T5" fmla="*/ 8 h 86"/>
                  <a:gd name="T6" fmla="*/ 22 w 45"/>
                  <a:gd name="T7" fmla="*/ 12 h 86"/>
                  <a:gd name="T8" fmla="*/ 22 w 45"/>
                  <a:gd name="T9" fmla="*/ 17 h 86"/>
                  <a:gd name="T10" fmla="*/ 23 w 45"/>
                  <a:gd name="T11" fmla="*/ 21 h 86"/>
                  <a:gd name="T12" fmla="*/ 22 w 45"/>
                  <a:gd name="T13" fmla="*/ 23 h 86"/>
                  <a:gd name="T14" fmla="*/ 19 w 45"/>
                  <a:gd name="T15" fmla="*/ 27 h 86"/>
                  <a:gd name="T16" fmla="*/ 16 w 45"/>
                  <a:gd name="T17" fmla="*/ 30 h 86"/>
                  <a:gd name="T18" fmla="*/ 15 w 45"/>
                  <a:gd name="T19" fmla="*/ 32 h 86"/>
                  <a:gd name="T20" fmla="*/ 15 w 45"/>
                  <a:gd name="T21" fmla="*/ 40 h 86"/>
                  <a:gd name="T22" fmla="*/ 6 w 45"/>
                  <a:gd name="T23" fmla="*/ 42 h 86"/>
                  <a:gd name="T24" fmla="*/ 7 w 45"/>
                  <a:gd name="T25" fmla="*/ 27 h 86"/>
                  <a:gd name="T26" fmla="*/ 0 w 45"/>
                  <a:gd name="T27" fmla="*/ 16 h 86"/>
                  <a:gd name="T28" fmla="*/ 7 w 45"/>
                  <a:gd name="T29" fmla="*/ 0 h 86"/>
                  <a:gd name="T30" fmla="*/ 16 w 45"/>
                  <a:gd name="T31" fmla="*/ 4 h 86"/>
                  <a:gd name="T32" fmla="*/ 16 w 45"/>
                  <a:gd name="T33" fmla="*/ 4 h 8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45" h="86">
                    <a:moveTo>
                      <a:pt x="32" y="8"/>
                    </a:moveTo>
                    <a:lnTo>
                      <a:pt x="43" y="14"/>
                    </a:lnTo>
                    <a:lnTo>
                      <a:pt x="43" y="16"/>
                    </a:lnTo>
                    <a:lnTo>
                      <a:pt x="43" y="25"/>
                    </a:lnTo>
                    <a:lnTo>
                      <a:pt x="43" y="35"/>
                    </a:lnTo>
                    <a:lnTo>
                      <a:pt x="45" y="42"/>
                    </a:lnTo>
                    <a:lnTo>
                      <a:pt x="43" y="48"/>
                    </a:lnTo>
                    <a:lnTo>
                      <a:pt x="38" y="56"/>
                    </a:lnTo>
                    <a:lnTo>
                      <a:pt x="32" y="61"/>
                    </a:lnTo>
                    <a:lnTo>
                      <a:pt x="30" y="65"/>
                    </a:lnTo>
                    <a:lnTo>
                      <a:pt x="30" y="82"/>
                    </a:lnTo>
                    <a:lnTo>
                      <a:pt x="11" y="86"/>
                    </a:lnTo>
                    <a:lnTo>
                      <a:pt x="13" y="56"/>
                    </a:lnTo>
                    <a:lnTo>
                      <a:pt x="0" y="33"/>
                    </a:lnTo>
                    <a:lnTo>
                      <a:pt x="13" y="0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4" name="Freeform 240"/>
              <p:cNvSpPr>
                <a:spLocks/>
              </p:cNvSpPr>
              <p:nvPr/>
            </p:nvSpPr>
            <p:spPr bwMode="auto">
              <a:xfrm>
                <a:off x="1608" y="2377"/>
                <a:ext cx="23" cy="25"/>
              </a:xfrm>
              <a:custGeom>
                <a:avLst/>
                <a:gdLst>
                  <a:gd name="T0" fmla="*/ 2 w 45"/>
                  <a:gd name="T1" fmla="*/ 0 h 51"/>
                  <a:gd name="T2" fmla="*/ 0 w 45"/>
                  <a:gd name="T3" fmla="*/ 11 h 51"/>
                  <a:gd name="T4" fmla="*/ 13 w 45"/>
                  <a:gd name="T5" fmla="*/ 25 h 51"/>
                  <a:gd name="T6" fmla="*/ 23 w 45"/>
                  <a:gd name="T7" fmla="*/ 23 h 51"/>
                  <a:gd name="T8" fmla="*/ 19 w 45"/>
                  <a:gd name="T9" fmla="*/ 4 h 51"/>
                  <a:gd name="T10" fmla="*/ 2 w 45"/>
                  <a:gd name="T11" fmla="*/ 0 h 51"/>
                  <a:gd name="T12" fmla="*/ 2 w 45"/>
                  <a:gd name="T13" fmla="*/ 0 h 5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5" h="51">
                    <a:moveTo>
                      <a:pt x="3" y="0"/>
                    </a:moveTo>
                    <a:lnTo>
                      <a:pt x="0" y="22"/>
                    </a:lnTo>
                    <a:lnTo>
                      <a:pt x="26" y="51"/>
                    </a:lnTo>
                    <a:lnTo>
                      <a:pt x="45" y="47"/>
                    </a:lnTo>
                    <a:lnTo>
                      <a:pt x="38" y="9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5" name="Freeform 241"/>
              <p:cNvSpPr>
                <a:spLocks/>
              </p:cNvSpPr>
              <p:nvPr/>
            </p:nvSpPr>
            <p:spPr bwMode="auto">
              <a:xfrm>
                <a:off x="1532" y="2377"/>
                <a:ext cx="115" cy="102"/>
              </a:xfrm>
              <a:custGeom>
                <a:avLst/>
                <a:gdLst>
                  <a:gd name="T0" fmla="*/ 59 w 230"/>
                  <a:gd name="T1" fmla="*/ 96 h 203"/>
                  <a:gd name="T2" fmla="*/ 54 w 230"/>
                  <a:gd name="T3" fmla="*/ 87 h 203"/>
                  <a:gd name="T4" fmla="*/ 58 w 230"/>
                  <a:gd name="T5" fmla="*/ 69 h 203"/>
                  <a:gd name="T6" fmla="*/ 42 w 230"/>
                  <a:gd name="T7" fmla="*/ 60 h 203"/>
                  <a:gd name="T8" fmla="*/ 37 w 230"/>
                  <a:gd name="T9" fmla="*/ 55 h 203"/>
                  <a:gd name="T10" fmla="*/ 35 w 230"/>
                  <a:gd name="T11" fmla="*/ 50 h 203"/>
                  <a:gd name="T12" fmla="*/ 38 w 230"/>
                  <a:gd name="T13" fmla="*/ 47 h 203"/>
                  <a:gd name="T14" fmla="*/ 36 w 230"/>
                  <a:gd name="T15" fmla="*/ 44 h 203"/>
                  <a:gd name="T16" fmla="*/ 31 w 230"/>
                  <a:gd name="T17" fmla="*/ 39 h 203"/>
                  <a:gd name="T18" fmla="*/ 24 w 230"/>
                  <a:gd name="T19" fmla="*/ 34 h 203"/>
                  <a:gd name="T20" fmla="*/ 20 w 230"/>
                  <a:gd name="T21" fmla="*/ 28 h 203"/>
                  <a:gd name="T22" fmla="*/ 22 w 230"/>
                  <a:gd name="T23" fmla="*/ 20 h 203"/>
                  <a:gd name="T24" fmla="*/ 30 w 230"/>
                  <a:gd name="T25" fmla="*/ 22 h 203"/>
                  <a:gd name="T26" fmla="*/ 36 w 230"/>
                  <a:gd name="T27" fmla="*/ 27 h 203"/>
                  <a:gd name="T28" fmla="*/ 70 w 230"/>
                  <a:gd name="T29" fmla="*/ 47 h 203"/>
                  <a:gd name="T30" fmla="*/ 76 w 230"/>
                  <a:gd name="T31" fmla="*/ 47 h 203"/>
                  <a:gd name="T32" fmla="*/ 81 w 230"/>
                  <a:gd name="T33" fmla="*/ 44 h 203"/>
                  <a:gd name="T34" fmla="*/ 85 w 230"/>
                  <a:gd name="T35" fmla="*/ 39 h 203"/>
                  <a:gd name="T36" fmla="*/ 90 w 230"/>
                  <a:gd name="T37" fmla="*/ 35 h 203"/>
                  <a:gd name="T38" fmla="*/ 90 w 230"/>
                  <a:gd name="T39" fmla="*/ 30 h 203"/>
                  <a:gd name="T40" fmla="*/ 88 w 230"/>
                  <a:gd name="T41" fmla="*/ 30 h 203"/>
                  <a:gd name="T42" fmla="*/ 70 w 230"/>
                  <a:gd name="T43" fmla="*/ 29 h 203"/>
                  <a:gd name="T44" fmla="*/ 84 w 230"/>
                  <a:gd name="T45" fmla="*/ 30 h 203"/>
                  <a:gd name="T46" fmla="*/ 106 w 230"/>
                  <a:gd name="T47" fmla="*/ 35 h 203"/>
                  <a:gd name="T48" fmla="*/ 106 w 230"/>
                  <a:gd name="T49" fmla="*/ 51 h 203"/>
                  <a:gd name="T50" fmla="*/ 113 w 230"/>
                  <a:gd name="T51" fmla="*/ 36 h 203"/>
                  <a:gd name="T52" fmla="*/ 97 w 230"/>
                  <a:gd name="T53" fmla="*/ 26 h 203"/>
                  <a:gd name="T54" fmla="*/ 94 w 230"/>
                  <a:gd name="T55" fmla="*/ 0 h 203"/>
                  <a:gd name="T56" fmla="*/ 94 w 230"/>
                  <a:gd name="T57" fmla="*/ 10 h 203"/>
                  <a:gd name="T58" fmla="*/ 94 w 230"/>
                  <a:gd name="T59" fmla="*/ 17 h 203"/>
                  <a:gd name="T60" fmla="*/ 93 w 230"/>
                  <a:gd name="T61" fmla="*/ 23 h 203"/>
                  <a:gd name="T62" fmla="*/ 89 w 230"/>
                  <a:gd name="T63" fmla="*/ 16 h 203"/>
                  <a:gd name="T64" fmla="*/ 89 w 230"/>
                  <a:gd name="T65" fmla="*/ 13 h 203"/>
                  <a:gd name="T66" fmla="*/ 84 w 230"/>
                  <a:gd name="T67" fmla="*/ 13 h 203"/>
                  <a:gd name="T68" fmla="*/ 82 w 230"/>
                  <a:gd name="T69" fmla="*/ 11 h 203"/>
                  <a:gd name="T70" fmla="*/ 81 w 230"/>
                  <a:gd name="T71" fmla="*/ 9 h 203"/>
                  <a:gd name="T72" fmla="*/ 81 w 230"/>
                  <a:gd name="T73" fmla="*/ 2 h 203"/>
                  <a:gd name="T74" fmla="*/ 0 w 230"/>
                  <a:gd name="T75" fmla="*/ 46 h 203"/>
                  <a:gd name="T76" fmla="*/ 42 w 230"/>
                  <a:gd name="T77" fmla="*/ 102 h 203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230" h="203">
                    <a:moveTo>
                      <a:pt x="84" y="203"/>
                    </a:moveTo>
                    <a:lnTo>
                      <a:pt x="118" y="192"/>
                    </a:lnTo>
                    <a:lnTo>
                      <a:pt x="115" y="186"/>
                    </a:lnTo>
                    <a:lnTo>
                      <a:pt x="107" y="174"/>
                    </a:lnTo>
                    <a:lnTo>
                      <a:pt x="103" y="157"/>
                    </a:lnTo>
                    <a:lnTo>
                      <a:pt x="116" y="138"/>
                    </a:lnTo>
                    <a:lnTo>
                      <a:pt x="107" y="125"/>
                    </a:lnTo>
                    <a:lnTo>
                      <a:pt x="84" y="119"/>
                    </a:lnTo>
                    <a:lnTo>
                      <a:pt x="80" y="116"/>
                    </a:lnTo>
                    <a:lnTo>
                      <a:pt x="73" y="110"/>
                    </a:lnTo>
                    <a:lnTo>
                      <a:pt x="67" y="104"/>
                    </a:lnTo>
                    <a:lnTo>
                      <a:pt x="69" y="100"/>
                    </a:lnTo>
                    <a:lnTo>
                      <a:pt x="73" y="97"/>
                    </a:lnTo>
                    <a:lnTo>
                      <a:pt x="75" y="93"/>
                    </a:lnTo>
                    <a:lnTo>
                      <a:pt x="73" y="87"/>
                    </a:lnTo>
                    <a:lnTo>
                      <a:pt x="71" y="87"/>
                    </a:lnTo>
                    <a:lnTo>
                      <a:pt x="67" y="83"/>
                    </a:lnTo>
                    <a:lnTo>
                      <a:pt x="61" y="78"/>
                    </a:lnTo>
                    <a:lnTo>
                      <a:pt x="54" y="70"/>
                    </a:lnTo>
                    <a:lnTo>
                      <a:pt x="48" y="68"/>
                    </a:lnTo>
                    <a:lnTo>
                      <a:pt x="42" y="62"/>
                    </a:lnTo>
                    <a:lnTo>
                      <a:pt x="40" y="55"/>
                    </a:lnTo>
                    <a:lnTo>
                      <a:pt x="40" y="45"/>
                    </a:lnTo>
                    <a:lnTo>
                      <a:pt x="44" y="39"/>
                    </a:lnTo>
                    <a:lnTo>
                      <a:pt x="50" y="39"/>
                    </a:lnTo>
                    <a:lnTo>
                      <a:pt x="59" y="43"/>
                    </a:lnTo>
                    <a:lnTo>
                      <a:pt x="67" y="49"/>
                    </a:lnTo>
                    <a:lnTo>
                      <a:pt x="71" y="53"/>
                    </a:lnTo>
                    <a:lnTo>
                      <a:pt x="92" y="76"/>
                    </a:lnTo>
                    <a:lnTo>
                      <a:pt x="139" y="93"/>
                    </a:lnTo>
                    <a:lnTo>
                      <a:pt x="141" y="93"/>
                    </a:lnTo>
                    <a:lnTo>
                      <a:pt x="151" y="93"/>
                    </a:lnTo>
                    <a:lnTo>
                      <a:pt x="158" y="91"/>
                    </a:lnTo>
                    <a:lnTo>
                      <a:pt x="162" y="87"/>
                    </a:lnTo>
                    <a:lnTo>
                      <a:pt x="164" y="83"/>
                    </a:lnTo>
                    <a:lnTo>
                      <a:pt x="170" y="78"/>
                    </a:lnTo>
                    <a:lnTo>
                      <a:pt x="175" y="72"/>
                    </a:lnTo>
                    <a:lnTo>
                      <a:pt x="179" y="70"/>
                    </a:lnTo>
                    <a:lnTo>
                      <a:pt x="179" y="66"/>
                    </a:lnTo>
                    <a:lnTo>
                      <a:pt x="179" y="60"/>
                    </a:lnTo>
                    <a:lnTo>
                      <a:pt x="177" y="59"/>
                    </a:lnTo>
                    <a:lnTo>
                      <a:pt x="175" y="59"/>
                    </a:lnTo>
                    <a:lnTo>
                      <a:pt x="156" y="68"/>
                    </a:lnTo>
                    <a:lnTo>
                      <a:pt x="139" y="57"/>
                    </a:lnTo>
                    <a:lnTo>
                      <a:pt x="149" y="55"/>
                    </a:lnTo>
                    <a:lnTo>
                      <a:pt x="168" y="59"/>
                    </a:lnTo>
                    <a:lnTo>
                      <a:pt x="191" y="59"/>
                    </a:lnTo>
                    <a:lnTo>
                      <a:pt x="211" y="70"/>
                    </a:lnTo>
                    <a:lnTo>
                      <a:pt x="206" y="93"/>
                    </a:lnTo>
                    <a:lnTo>
                      <a:pt x="211" y="102"/>
                    </a:lnTo>
                    <a:lnTo>
                      <a:pt x="230" y="102"/>
                    </a:lnTo>
                    <a:lnTo>
                      <a:pt x="225" y="72"/>
                    </a:lnTo>
                    <a:lnTo>
                      <a:pt x="200" y="59"/>
                    </a:lnTo>
                    <a:lnTo>
                      <a:pt x="194" y="51"/>
                    </a:lnTo>
                    <a:lnTo>
                      <a:pt x="206" y="26"/>
                    </a:lnTo>
                    <a:lnTo>
                      <a:pt x="187" y="0"/>
                    </a:lnTo>
                    <a:lnTo>
                      <a:pt x="170" y="9"/>
                    </a:lnTo>
                    <a:lnTo>
                      <a:pt x="187" y="20"/>
                    </a:lnTo>
                    <a:lnTo>
                      <a:pt x="187" y="24"/>
                    </a:lnTo>
                    <a:lnTo>
                      <a:pt x="187" y="34"/>
                    </a:lnTo>
                    <a:lnTo>
                      <a:pt x="187" y="41"/>
                    </a:lnTo>
                    <a:lnTo>
                      <a:pt x="185" y="45"/>
                    </a:lnTo>
                    <a:lnTo>
                      <a:pt x="181" y="39"/>
                    </a:lnTo>
                    <a:lnTo>
                      <a:pt x="177" y="32"/>
                    </a:lnTo>
                    <a:lnTo>
                      <a:pt x="177" y="28"/>
                    </a:lnTo>
                    <a:lnTo>
                      <a:pt x="177" y="26"/>
                    </a:lnTo>
                    <a:lnTo>
                      <a:pt x="173" y="24"/>
                    </a:lnTo>
                    <a:lnTo>
                      <a:pt x="168" y="26"/>
                    </a:lnTo>
                    <a:lnTo>
                      <a:pt x="166" y="24"/>
                    </a:lnTo>
                    <a:lnTo>
                      <a:pt x="164" y="22"/>
                    </a:lnTo>
                    <a:lnTo>
                      <a:pt x="162" y="19"/>
                    </a:lnTo>
                    <a:lnTo>
                      <a:pt x="162" y="17"/>
                    </a:lnTo>
                    <a:lnTo>
                      <a:pt x="158" y="19"/>
                    </a:lnTo>
                    <a:lnTo>
                      <a:pt x="162" y="3"/>
                    </a:lnTo>
                    <a:lnTo>
                      <a:pt x="16" y="15"/>
                    </a:lnTo>
                    <a:lnTo>
                      <a:pt x="0" y="91"/>
                    </a:lnTo>
                    <a:lnTo>
                      <a:pt x="84" y="203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6" name="Freeform 242"/>
              <p:cNvSpPr>
                <a:spLocks/>
              </p:cNvSpPr>
              <p:nvPr/>
            </p:nvSpPr>
            <p:spPr bwMode="auto">
              <a:xfrm>
                <a:off x="1591" y="2376"/>
                <a:ext cx="34" cy="27"/>
              </a:xfrm>
              <a:custGeom>
                <a:avLst/>
                <a:gdLst>
                  <a:gd name="T0" fmla="*/ 7 w 69"/>
                  <a:gd name="T1" fmla="*/ 27 h 55"/>
                  <a:gd name="T2" fmla="*/ 23 w 69"/>
                  <a:gd name="T3" fmla="*/ 27 h 55"/>
                  <a:gd name="T4" fmla="*/ 25 w 69"/>
                  <a:gd name="T5" fmla="*/ 24 h 55"/>
                  <a:gd name="T6" fmla="*/ 22 w 69"/>
                  <a:gd name="T7" fmla="*/ 23 h 55"/>
                  <a:gd name="T8" fmla="*/ 20 w 69"/>
                  <a:gd name="T9" fmla="*/ 20 h 55"/>
                  <a:gd name="T10" fmla="*/ 16 w 69"/>
                  <a:gd name="T11" fmla="*/ 15 h 55"/>
                  <a:gd name="T12" fmla="*/ 13 w 69"/>
                  <a:gd name="T13" fmla="*/ 9 h 55"/>
                  <a:gd name="T14" fmla="*/ 13 w 69"/>
                  <a:gd name="T15" fmla="*/ 6 h 55"/>
                  <a:gd name="T16" fmla="*/ 14 w 69"/>
                  <a:gd name="T17" fmla="*/ 5 h 55"/>
                  <a:gd name="T18" fmla="*/ 17 w 69"/>
                  <a:gd name="T19" fmla="*/ 5 h 55"/>
                  <a:gd name="T20" fmla="*/ 19 w 69"/>
                  <a:gd name="T21" fmla="*/ 5 h 55"/>
                  <a:gd name="T22" fmla="*/ 20 w 69"/>
                  <a:gd name="T23" fmla="*/ 5 h 55"/>
                  <a:gd name="T24" fmla="*/ 26 w 69"/>
                  <a:gd name="T25" fmla="*/ 5 h 55"/>
                  <a:gd name="T26" fmla="*/ 27 w 69"/>
                  <a:gd name="T27" fmla="*/ 5 h 55"/>
                  <a:gd name="T28" fmla="*/ 30 w 69"/>
                  <a:gd name="T29" fmla="*/ 5 h 55"/>
                  <a:gd name="T30" fmla="*/ 33 w 69"/>
                  <a:gd name="T31" fmla="*/ 5 h 55"/>
                  <a:gd name="T32" fmla="*/ 34 w 69"/>
                  <a:gd name="T33" fmla="*/ 5 h 55"/>
                  <a:gd name="T34" fmla="*/ 33 w 69"/>
                  <a:gd name="T35" fmla="*/ 3 h 55"/>
                  <a:gd name="T36" fmla="*/ 32 w 69"/>
                  <a:gd name="T37" fmla="*/ 1 h 55"/>
                  <a:gd name="T38" fmla="*/ 31 w 69"/>
                  <a:gd name="T39" fmla="*/ 0 h 55"/>
                  <a:gd name="T40" fmla="*/ 30 w 69"/>
                  <a:gd name="T41" fmla="*/ 0 h 55"/>
                  <a:gd name="T42" fmla="*/ 3 w 69"/>
                  <a:gd name="T43" fmla="*/ 0 h 55"/>
                  <a:gd name="T44" fmla="*/ 0 w 69"/>
                  <a:gd name="T45" fmla="*/ 17 h 55"/>
                  <a:gd name="T46" fmla="*/ 7 w 69"/>
                  <a:gd name="T47" fmla="*/ 27 h 55"/>
                  <a:gd name="T48" fmla="*/ 7 w 69"/>
                  <a:gd name="T49" fmla="*/ 27 h 5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69" h="55">
                    <a:moveTo>
                      <a:pt x="14" y="55"/>
                    </a:moveTo>
                    <a:lnTo>
                      <a:pt x="46" y="55"/>
                    </a:lnTo>
                    <a:lnTo>
                      <a:pt x="50" y="49"/>
                    </a:lnTo>
                    <a:lnTo>
                      <a:pt x="44" y="47"/>
                    </a:lnTo>
                    <a:lnTo>
                      <a:pt x="40" y="41"/>
                    </a:lnTo>
                    <a:lnTo>
                      <a:pt x="33" y="30"/>
                    </a:lnTo>
                    <a:lnTo>
                      <a:pt x="27" y="19"/>
                    </a:lnTo>
                    <a:lnTo>
                      <a:pt x="27" y="13"/>
                    </a:lnTo>
                    <a:lnTo>
                      <a:pt x="29" y="11"/>
                    </a:lnTo>
                    <a:lnTo>
                      <a:pt x="35" y="11"/>
                    </a:lnTo>
                    <a:lnTo>
                      <a:pt x="38" y="11"/>
                    </a:lnTo>
                    <a:lnTo>
                      <a:pt x="40" y="11"/>
                    </a:lnTo>
                    <a:lnTo>
                      <a:pt x="52" y="11"/>
                    </a:lnTo>
                    <a:lnTo>
                      <a:pt x="54" y="11"/>
                    </a:lnTo>
                    <a:lnTo>
                      <a:pt x="61" y="11"/>
                    </a:lnTo>
                    <a:lnTo>
                      <a:pt x="67" y="11"/>
                    </a:lnTo>
                    <a:lnTo>
                      <a:pt x="69" y="11"/>
                    </a:lnTo>
                    <a:lnTo>
                      <a:pt x="67" y="7"/>
                    </a:lnTo>
                    <a:lnTo>
                      <a:pt x="65" y="3"/>
                    </a:lnTo>
                    <a:lnTo>
                      <a:pt x="63" y="0"/>
                    </a:lnTo>
                    <a:lnTo>
                      <a:pt x="61" y="0"/>
                    </a:lnTo>
                    <a:lnTo>
                      <a:pt x="6" y="0"/>
                    </a:lnTo>
                    <a:lnTo>
                      <a:pt x="0" y="34"/>
                    </a:lnTo>
                    <a:lnTo>
                      <a:pt x="14" y="55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7" name="Freeform 243"/>
              <p:cNvSpPr>
                <a:spLocks/>
              </p:cNvSpPr>
              <p:nvPr/>
            </p:nvSpPr>
            <p:spPr bwMode="auto">
              <a:xfrm>
                <a:off x="1529" y="2381"/>
                <a:ext cx="81" cy="100"/>
              </a:xfrm>
              <a:custGeom>
                <a:avLst/>
                <a:gdLst>
                  <a:gd name="T0" fmla="*/ 2 w 161"/>
                  <a:gd name="T1" fmla="*/ 84 h 202"/>
                  <a:gd name="T2" fmla="*/ 9 w 161"/>
                  <a:gd name="T3" fmla="*/ 84 h 202"/>
                  <a:gd name="T4" fmla="*/ 11 w 161"/>
                  <a:gd name="T5" fmla="*/ 86 h 202"/>
                  <a:gd name="T6" fmla="*/ 16 w 161"/>
                  <a:gd name="T7" fmla="*/ 91 h 202"/>
                  <a:gd name="T8" fmla="*/ 23 w 161"/>
                  <a:gd name="T9" fmla="*/ 96 h 202"/>
                  <a:gd name="T10" fmla="*/ 30 w 161"/>
                  <a:gd name="T11" fmla="*/ 100 h 202"/>
                  <a:gd name="T12" fmla="*/ 34 w 161"/>
                  <a:gd name="T13" fmla="*/ 98 h 202"/>
                  <a:gd name="T14" fmla="*/ 45 w 161"/>
                  <a:gd name="T15" fmla="*/ 97 h 202"/>
                  <a:gd name="T16" fmla="*/ 40 w 161"/>
                  <a:gd name="T17" fmla="*/ 87 h 202"/>
                  <a:gd name="T18" fmla="*/ 48 w 161"/>
                  <a:gd name="T19" fmla="*/ 75 h 202"/>
                  <a:gd name="T20" fmla="*/ 45 w 161"/>
                  <a:gd name="T21" fmla="*/ 72 h 202"/>
                  <a:gd name="T22" fmla="*/ 39 w 161"/>
                  <a:gd name="T23" fmla="*/ 62 h 202"/>
                  <a:gd name="T24" fmla="*/ 32 w 161"/>
                  <a:gd name="T25" fmla="*/ 52 h 202"/>
                  <a:gd name="T26" fmla="*/ 27 w 161"/>
                  <a:gd name="T27" fmla="*/ 45 h 202"/>
                  <a:gd name="T28" fmla="*/ 19 w 161"/>
                  <a:gd name="T29" fmla="*/ 35 h 202"/>
                  <a:gd name="T30" fmla="*/ 16 w 161"/>
                  <a:gd name="T31" fmla="*/ 35 h 202"/>
                  <a:gd name="T32" fmla="*/ 19 w 161"/>
                  <a:gd name="T33" fmla="*/ 13 h 202"/>
                  <a:gd name="T34" fmla="*/ 28 w 161"/>
                  <a:gd name="T35" fmla="*/ 13 h 202"/>
                  <a:gd name="T36" fmla="*/ 40 w 161"/>
                  <a:gd name="T37" fmla="*/ 18 h 202"/>
                  <a:gd name="T38" fmla="*/ 67 w 161"/>
                  <a:gd name="T39" fmla="*/ 38 h 202"/>
                  <a:gd name="T40" fmla="*/ 69 w 161"/>
                  <a:gd name="T41" fmla="*/ 38 h 202"/>
                  <a:gd name="T42" fmla="*/ 73 w 161"/>
                  <a:gd name="T43" fmla="*/ 39 h 202"/>
                  <a:gd name="T44" fmla="*/ 78 w 161"/>
                  <a:gd name="T45" fmla="*/ 39 h 202"/>
                  <a:gd name="T46" fmla="*/ 81 w 161"/>
                  <a:gd name="T47" fmla="*/ 38 h 202"/>
                  <a:gd name="T48" fmla="*/ 75 w 161"/>
                  <a:gd name="T49" fmla="*/ 29 h 202"/>
                  <a:gd name="T50" fmla="*/ 69 w 161"/>
                  <a:gd name="T51" fmla="*/ 23 h 202"/>
                  <a:gd name="T52" fmla="*/ 80 w 161"/>
                  <a:gd name="T53" fmla="*/ 20 h 202"/>
                  <a:gd name="T54" fmla="*/ 69 w 161"/>
                  <a:gd name="T55" fmla="*/ 0 h 202"/>
                  <a:gd name="T56" fmla="*/ 0 w 161"/>
                  <a:gd name="T57" fmla="*/ 5 h 202"/>
                  <a:gd name="T58" fmla="*/ 2 w 161"/>
                  <a:gd name="T59" fmla="*/ 84 h 202"/>
                  <a:gd name="T60" fmla="*/ 2 w 161"/>
                  <a:gd name="T61" fmla="*/ 84 h 20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61" h="202">
                    <a:moveTo>
                      <a:pt x="4" y="169"/>
                    </a:moveTo>
                    <a:lnTo>
                      <a:pt x="17" y="169"/>
                    </a:lnTo>
                    <a:lnTo>
                      <a:pt x="21" y="173"/>
                    </a:lnTo>
                    <a:lnTo>
                      <a:pt x="32" y="183"/>
                    </a:lnTo>
                    <a:lnTo>
                      <a:pt x="45" y="194"/>
                    </a:lnTo>
                    <a:lnTo>
                      <a:pt x="59" y="202"/>
                    </a:lnTo>
                    <a:lnTo>
                      <a:pt x="68" y="198"/>
                    </a:lnTo>
                    <a:lnTo>
                      <a:pt x="89" y="196"/>
                    </a:lnTo>
                    <a:lnTo>
                      <a:pt x="80" y="175"/>
                    </a:lnTo>
                    <a:lnTo>
                      <a:pt x="95" y="152"/>
                    </a:lnTo>
                    <a:lnTo>
                      <a:pt x="89" y="145"/>
                    </a:lnTo>
                    <a:lnTo>
                      <a:pt x="78" y="126"/>
                    </a:lnTo>
                    <a:lnTo>
                      <a:pt x="64" y="105"/>
                    </a:lnTo>
                    <a:lnTo>
                      <a:pt x="53" y="90"/>
                    </a:lnTo>
                    <a:lnTo>
                      <a:pt x="38" y="71"/>
                    </a:lnTo>
                    <a:lnTo>
                      <a:pt x="32" y="71"/>
                    </a:lnTo>
                    <a:lnTo>
                      <a:pt x="38" y="27"/>
                    </a:lnTo>
                    <a:lnTo>
                      <a:pt x="55" y="27"/>
                    </a:lnTo>
                    <a:lnTo>
                      <a:pt x="80" y="36"/>
                    </a:lnTo>
                    <a:lnTo>
                      <a:pt x="133" y="76"/>
                    </a:lnTo>
                    <a:lnTo>
                      <a:pt x="137" y="76"/>
                    </a:lnTo>
                    <a:lnTo>
                      <a:pt x="146" y="78"/>
                    </a:lnTo>
                    <a:lnTo>
                      <a:pt x="156" y="78"/>
                    </a:lnTo>
                    <a:lnTo>
                      <a:pt x="161" y="76"/>
                    </a:lnTo>
                    <a:lnTo>
                      <a:pt x="150" y="59"/>
                    </a:lnTo>
                    <a:lnTo>
                      <a:pt x="137" y="46"/>
                    </a:lnTo>
                    <a:lnTo>
                      <a:pt x="159" y="40"/>
                    </a:lnTo>
                    <a:lnTo>
                      <a:pt x="137" y="0"/>
                    </a:lnTo>
                    <a:lnTo>
                      <a:pt x="0" y="10"/>
                    </a:lnTo>
                    <a:lnTo>
                      <a:pt x="4" y="169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8" name="Freeform 244"/>
              <p:cNvSpPr>
                <a:spLocks/>
              </p:cNvSpPr>
              <p:nvPr/>
            </p:nvSpPr>
            <p:spPr bwMode="auto">
              <a:xfrm>
                <a:off x="1473" y="2324"/>
                <a:ext cx="150" cy="168"/>
              </a:xfrm>
              <a:custGeom>
                <a:avLst/>
                <a:gdLst>
                  <a:gd name="T0" fmla="*/ 10 w 300"/>
                  <a:gd name="T1" fmla="*/ 10 h 337"/>
                  <a:gd name="T2" fmla="*/ 1 w 300"/>
                  <a:gd name="T3" fmla="*/ 21 h 337"/>
                  <a:gd name="T4" fmla="*/ 14 w 300"/>
                  <a:gd name="T5" fmla="*/ 35 h 337"/>
                  <a:gd name="T6" fmla="*/ 26 w 300"/>
                  <a:gd name="T7" fmla="*/ 44 h 337"/>
                  <a:gd name="T8" fmla="*/ 31 w 300"/>
                  <a:gd name="T9" fmla="*/ 71 h 337"/>
                  <a:gd name="T10" fmla="*/ 30 w 300"/>
                  <a:gd name="T11" fmla="*/ 84 h 337"/>
                  <a:gd name="T12" fmla="*/ 27 w 300"/>
                  <a:gd name="T13" fmla="*/ 95 h 337"/>
                  <a:gd name="T14" fmla="*/ 42 w 300"/>
                  <a:gd name="T15" fmla="*/ 130 h 337"/>
                  <a:gd name="T16" fmla="*/ 53 w 300"/>
                  <a:gd name="T17" fmla="*/ 153 h 337"/>
                  <a:gd name="T18" fmla="*/ 45 w 300"/>
                  <a:gd name="T19" fmla="*/ 152 h 337"/>
                  <a:gd name="T20" fmla="*/ 39 w 300"/>
                  <a:gd name="T21" fmla="*/ 168 h 337"/>
                  <a:gd name="T22" fmla="*/ 59 w 300"/>
                  <a:gd name="T23" fmla="*/ 147 h 337"/>
                  <a:gd name="T24" fmla="*/ 60 w 300"/>
                  <a:gd name="T25" fmla="*/ 140 h 337"/>
                  <a:gd name="T26" fmla="*/ 65 w 300"/>
                  <a:gd name="T27" fmla="*/ 138 h 337"/>
                  <a:gd name="T28" fmla="*/ 68 w 300"/>
                  <a:gd name="T29" fmla="*/ 142 h 337"/>
                  <a:gd name="T30" fmla="*/ 70 w 300"/>
                  <a:gd name="T31" fmla="*/ 145 h 337"/>
                  <a:gd name="T32" fmla="*/ 74 w 300"/>
                  <a:gd name="T33" fmla="*/ 141 h 337"/>
                  <a:gd name="T34" fmla="*/ 78 w 300"/>
                  <a:gd name="T35" fmla="*/ 144 h 337"/>
                  <a:gd name="T36" fmla="*/ 83 w 300"/>
                  <a:gd name="T37" fmla="*/ 151 h 337"/>
                  <a:gd name="T38" fmla="*/ 85 w 300"/>
                  <a:gd name="T39" fmla="*/ 154 h 337"/>
                  <a:gd name="T40" fmla="*/ 87 w 300"/>
                  <a:gd name="T41" fmla="*/ 153 h 337"/>
                  <a:gd name="T42" fmla="*/ 92 w 300"/>
                  <a:gd name="T43" fmla="*/ 121 h 337"/>
                  <a:gd name="T44" fmla="*/ 86 w 300"/>
                  <a:gd name="T45" fmla="*/ 111 h 337"/>
                  <a:gd name="T46" fmla="*/ 78 w 300"/>
                  <a:gd name="T47" fmla="*/ 100 h 337"/>
                  <a:gd name="T48" fmla="*/ 72 w 300"/>
                  <a:gd name="T49" fmla="*/ 97 h 337"/>
                  <a:gd name="T50" fmla="*/ 68 w 300"/>
                  <a:gd name="T51" fmla="*/ 96 h 337"/>
                  <a:gd name="T52" fmla="*/ 76 w 300"/>
                  <a:gd name="T53" fmla="*/ 66 h 337"/>
                  <a:gd name="T54" fmla="*/ 101 w 300"/>
                  <a:gd name="T55" fmla="*/ 83 h 337"/>
                  <a:gd name="T56" fmla="*/ 109 w 300"/>
                  <a:gd name="T57" fmla="*/ 88 h 337"/>
                  <a:gd name="T58" fmla="*/ 123 w 300"/>
                  <a:gd name="T59" fmla="*/ 95 h 337"/>
                  <a:gd name="T60" fmla="*/ 126 w 300"/>
                  <a:gd name="T61" fmla="*/ 89 h 337"/>
                  <a:gd name="T62" fmla="*/ 126 w 300"/>
                  <a:gd name="T63" fmla="*/ 83 h 337"/>
                  <a:gd name="T64" fmla="*/ 112 w 300"/>
                  <a:gd name="T65" fmla="*/ 74 h 337"/>
                  <a:gd name="T66" fmla="*/ 119 w 300"/>
                  <a:gd name="T67" fmla="*/ 76 h 337"/>
                  <a:gd name="T68" fmla="*/ 129 w 300"/>
                  <a:gd name="T69" fmla="*/ 77 h 337"/>
                  <a:gd name="T70" fmla="*/ 131 w 300"/>
                  <a:gd name="T71" fmla="*/ 74 h 337"/>
                  <a:gd name="T72" fmla="*/ 127 w 300"/>
                  <a:gd name="T73" fmla="*/ 61 h 337"/>
                  <a:gd name="T74" fmla="*/ 136 w 300"/>
                  <a:gd name="T75" fmla="*/ 55 h 337"/>
                  <a:gd name="T76" fmla="*/ 150 w 300"/>
                  <a:gd name="T77" fmla="*/ 47 h 337"/>
                  <a:gd name="T78" fmla="*/ 30 w 300"/>
                  <a:gd name="T79" fmla="*/ 29 h 337"/>
                  <a:gd name="T80" fmla="*/ 6 w 300"/>
                  <a:gd name="T81" fmla="*/ 7 h 33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300" h="337">
                    <a:moveTo>
                      <a:pt x="11" y="15"/>
                    </a:moveTo>
                    <a:lnTo>
                      <a:pt x="20" y="21"/>
                    </a:lnTo>
                    <a:lnTo>
                      <a:pt x="0" y="36"/>
                    </a:lnTo>
                    <a:lnTo>
                      <a:pt x="1" y="42"/>
                    </a:lnTo>
                    <a:lnTo>
                      <a:pt x="19" y="36"/>
                    </a:lnTo>
                    <a:lnTo>
                      <a:pt x="28" y="70"/>
                    </a:lnTo>
                    <a:lnTo>
                      <a:pt x="49" y="78"/>
                    </a:lnTo>
                    <a:lnTo>
                      <a:pt x="51" y="89"/>
                    </a:lnTo>
                    <a:lnTo>
                      <a:pt x="57" y="116"/>
                    </a:lnTo>
                    <a:lnTo>
                      <a:pt x="62" y="143"/>
                    </a:lnTo>
                    <a:lnTo>
                      <a:pt x="62" y="160"/>
                    </a:lnTo>
                    <a:lnTo>
                      <a:pt x="59" y="169"/>
                    </a:lnTo>
                    <a:lnTo>
                      <a:pt x="55" y="181"/>
                    </a:lnTo>
                    <a:lnTo>
                      <a:pt x="53" y="190"/>
                    </a:lnTo>
                    <a:lnTo>
                      <a:pt x="53" y="194"/>
                    </a:lnTo>
                    <a:lnTo>
                      <a:pt x="83" y="261"/>
                    </a:lnTo>
                    <a:lnTo>
                      <a:pt x="106" y="276"/>
                    </a:lnTo>
                    <a:lnTo>
                      <a:pt x="106" y="306"/>
                    </a:lnTo>
                    <a:lnTo>
                      <a:pt x="95" y="312"/>
                    </a:lnTo>
                    <a:lnTo>
                      <a:pt x="89" y="304"/>
                    </a:lnTo>
                    <a:lnTo>
                      <a:pt x="74" y="333"/>
                    </a:lnTo>
                    <a:lnTo>
                      <a:pt x="78" y="337"/>
                    </a:lnTo>
                    <a:lnTo>
                      <a:pt x="100" y="333"/>
                    </a:lnTo>
                    <a:lnTo>
                      <a:pt x="117" y="295"/>
                    </a:lnTo>
                    <a:lnTo>
                      <a:pt x="117" y="283"/>
                    </a:lnTo>
                    <a:lnTo>
                      <a:pt x="119" y="281"/>
                    </a:lnTo>
                    <a:lnTo>
                      <a:pt x="125" y="278"/>
                    </a:lnTo>
                    <a:lnTo>
                      <a:pt x="129" y="276"/>
                    </a:lnTo>
                    <a:lnTo>
                      <a:pt x="133" y="280"/>
                    </a:lnTo>
                    <a:lnTo>
                      <a:pt x="135" y="285"/>
                    </a:lnTo>
                    <a:lnTo>
                      <a:pt x="138" y="289"/>
                    </a:lnTo>
                    <a:lnTo>
                      <a:pt x="140" y="291"/>
                    </a:lnTo>
                    <a:lnTo>
                      <a:pt x="142" y="291"/>
                    </a:lnTo>
                    <a:lnTo>
                      <a:pt x="148" y="283"/>
                    </a:lnTo>
                    <a:lnTo>
                      <a:pt x="150" y="285"/>
                    </a:lnTo>
                    <a:lnTo>
                      <a:pt x="155" y="289"/>
                    </a:lnTo>
                    <a:lnTo>
                      <a:pt x="161" y="295"/>
                    </a:lnTo>
                    <a:lnTo>
                      <a:pt x="165" y="302"/>
                    </a:lnTo>
                    <a:lnTo>
                      <a:pt x="167" y="306"/>
                    </a:lnTo>
                    <a:lnTo>
                      <a:pt x="169" y="308"/>
                    </a:lnTo>
                    <a:lnTo>
                      <a:pt x="171" y="306"/>
                    </a:lnTo>
                    <a:lnTo>
                      <a:pt x="173" y="306"/>
                    </a:lnTo>
                    <a:lnTo>
                      <a:pt x="184" y="283"/>
                    </a:lnTo>
                    <a:lnTo>
                      <a:pt x="184" y="242"/>
                    </a:lnTo>
                    <a:lnTo>
                      <a:pt x="178" y="236"/>
                    </a:lnTo>
                    <a:lnTo>
                      <a:pt x="171" y="223"/>
                    </a:lnTo>
                    <a:lnTo>
                      <a:pt x="161" y="209"/>
                    </a:lnTo>
                    <a:lnTo>
                      <a:pt x="155" y="200"/>
                    </a:lnTo>
                    <a:lnTo>
                      <a:pt x="152" y="196"/>
                    </a:lnTo>
                    <a:lnTo>
                      <a:pt x="144" y="194"/>
                    </a:lnTo>
                    <a:lnTo>
                      <a:pt x="138" y="192"/>
                    </a:lnTo>
                    <a:lnTo>
                      <a:pt x="135" y="192"/>
                    </a:lnTo>
                    <a:lnTo>
                      <a:pt x="123" y="167"/>
                    </a:lnTo>
                    <a:lnTo>
                      <a:pt x="152" y="133"/>
                    </a:lnTo>
                    <a:lnTo>
                      <a:pt x="180" y="145"/>
                    </a:lnTo>
                    <a:lnTo>
                      <a:pt x="201" y="166"/>
                    </a:lnTo>
                    <a:lnTo>
                      <a:pt x="205" y="169"/>
                    </a:lnTo>
                    <a:lnTo>
                      <a:pt x="218" y="177"/>
                    </a:lnTo>
                    <a:lnTo>
                      <a:pt x="233" y="186"/>
                    </a:lnTo>
                    <a:lnTo>
                      <a:pt x="245" y="190"/>
                    </a:lnTo>
                    <a:lnTo>
                      <a:pt x="249" y="186"/>
                    </a:lnTo>
                    <a:lnTo>
                      <a:pt x="251" y="179"/>
                    </a:lnTo>
                    <a:lnTo>
                      <a:pt x="251" y="171"/>
                    </a:lnTo>
                    <a:lnTo>
                      <a:pt x="251" y="167"/>
                    </a:lnTo>
                    <a:lnTo>
                      <a:pt x="224" y="152"/>
                    </a:lnTo>
                    <a:lnTo>
                      <a:pt x="224" y="148"/>
                    </a:lnTo>
                    <a:lnTo>
                      <a:pt x="228" y="148"/>
                    </a:lnTo>
                    <a:lnTo>
                      <a:pt x="237" y="152"/>
                    </a:lnTo>
                    <a:lnTo>
                      <a:pt x="249" y="154"/>
                    </a:lnTo>
                    <a:lnTo>
                      <a:pt x="258" y="154"/>
                    </a:lnTo>
                    <a:lnTo>
                      <a:pt x="262" y="150"/>
                    </a:lnTo>
                    <a:lnTo>
                      <a:pt x="262" y="148"/>
                    </a:lnTo>
                    <a:lnTo>
                      <a:pt x="249" y="127"/>
                    </a:lnTo>
                    <a:lnTo>
                      <a:pt x="254" y="122"/>
                    </a:lnTo>
                    <a:lnTo>
                      <a:pt x="254" y="118"/>
                    </a:lnTo>
                    <a:lnTo>
                      <a:pt x="271" y="110"/>
                    </a:lnTo>
                    <a:lnTo>
                      <a:pt x="298" y="114"/>
                    </a:lnTo>
                    <a:lnTo>
                      <a:pt x="300" y="95"/>
                    </a:lnTo>
                    <a:lnTo>
                      <a:pt x="161" y="99"/>
                    </a:lnTo>
                    <a:lnTo>
                      <a:pt x="59" y="59"/>
                    </a:lnTo>
                    <a:lnTo>
                      <a:pt x="41" y="0"/>
                    </a:lnTo>
                    <a:lnTo>
                      <a:pt x="11" y="15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59" name="Freeform 245"/>
              <p:cNvSpPr>
                <a:spLocks/>
              </p:cNvSpPr>
              <p:nvPr/>
            </p:nvSpPr>
            <p:spPr bwMode="auto">
              <a:xfrm>
                <a:off x="1498" y="2362"/>
                <a:ext cx="98" cy="125"/>
              </a:xfrm>
              <a:custGeom>
                <a:avLst/>
                <a:gdLst>
                  <a:gd name="T0" fmla="*/ 4 w 196"/>
                  <a:gd name="T1" fmla="*/ 14 h 251"/>
                  <a:gd name="T2" fmla="*/ 14 w 196"/>
                  <a:gd name="T3" fmla="*/ 35 h 251"/>
                  <a:gd name="T4" fmla="*/ 13 w 196"/>
                  <a:gd name="T5" fmla="*/ 41 h 251"/>
                  <a:gd name="T6" fmla="*/ 14 w 196"/>
                  <a:gd name="T7" fmla="*/ 45 h 251"/>
                  <a:gd name="T8" fmla="*/ 9 w 196"/>
                  <a:gd name="T9" fmla="*/ 45 h 251"/>
                  <a:gd name="T10" fmla="*/ 9 w 196"/>
                  <a:gd name="T11" fmla="*/ 46 h 251"/>
                  <a:gd name="T12" fmla="*/ 1 w 196"/>
                  <a:gd name="T13" fmla="*/ 59 h 251"/>
                  <a:gd name="T14" fmla="*/ 14 w 196"/>
                  <a:gd name="T15" fmla="*/ 97 h 251"/>
                  <a:gd name="T16" fmla="*/ 25 w 196"/>
                  <a:gd name="T17" fmla="*/ 100 h 251"/>
                  <a:gd name="T18" fmla="*/ 26 w 196"/>
                  <a:gd name="T19" fmla="*/ 107 h 251"/>
                  <a:gd name="T20" fmla="*/ 25 w 196"/>
                  <a:gd name="T21" fmla="*/ 117 h 251"/>
                  <a:gd name="T22" fmla="*/ 27 w 196"/>
                  <a:gd name="T23" fmla="*/ 125 h 251"/>
                  <a:gd name="T24" fmla="*/ 33 w 196"/>
                  <a:gd name="T25" fmla="*/ 103 h 251"/>
                  <a:gd name="T26" fmla="*/ 35 w 196"/>
                  <a:gd name="T27" fmla="*/ 100 h 251"/>
                  <a:gd name="T28" fmla="*/ 39 w 196"/>
                  <a:gd name="T29" fmla="*/ 99 h 251"/>
                  <a:gd name="T30" fmla="*/ 46 w 196"/>
                  <a:gd name="T31" fmla="*/ 102 h 251"/>
                  <a:gd name="T32" fmla="*/ 53 w 196"/>
                  <a:gd name="T33" fmla="*/ 101 h 251"/>
                  <a:gd name="T34" fmla="*/ 54 w 196"/>
                  <a:gd name="T35" fmla="*/ 98 h 251"/>
                  <a:gd name="T36" fmla="*/ 56 w 196"/>
                  <a:gd name="T37" fmla="*/ 106 h 251"/>
                  <a:gd name="T38" fmla="*/ 59 w 196"/>
                  <a:gd name="T39" fmla="*/ 107 h 251"/>
                  <a:gd name="T40" fmla="*/ 63 w 196"/>
                  <a:gd name="T41" fmla="*/ 106 h 251"/>
                  <a:gd name="T42" fmla="*/ 52 w 196"/>
                  <a:gd name="T43" fmla="*/ 75 h 251"/>
                  <a:gd name="T44" fmla="*/ 37 w 196"/>
                  <a:gd name="T45" fmla="*/ 61 h 251"/>
                  <a:gd name="T46" fmla="*/ 36 w 196"/>
                  <a:gd name="T47" fmla="*/ 56 h 251"/>
                  <a:gd name="T48" fmla="*/ 33 w 196"/>
                  <a:gd name="T49" fmla="*/ 50 h 251"/>
                  <a:gd name="T50" fmla="*/ 32 w 196"/>
                  <a:gd name="T51" fmla="*/ 42 h 251"/>
                  <a:gd name="T52" fmla="*/ 33 w 196"/>
                  <a:gd name="T53" fmla="*/ 36 h 251"/>
                  <a:gd name="T54" fmla="*/ 47 w 196"/>
                  <a:gd name="T55" fmla="*/ 31 h 251"/>
                  <a:gd name="T56" fmla="*/ 62 w 196"/>
                  <a:gd name="T57" fmla="*/ 32 h 251"/>
                  <a:gd name="T58" fmla="*/ 68 w 196"/>
                  <a:gd name="T59" fmla="*/ 37 h 251"/>
                  <a:gd name="T60" fmla="*/ 74 w 196"/>
                  <a:gd name="T61" fmla="*/ 42 h 251"/>
                  <a:gd name="T62" fmla="*/ 95 w 196"/>
                  <a:gd name="T63" fmla="*/ 55 h 251"/>
                  <a:gd name="T64" fmla="*/ 92 w 196"/>
                  <a:gd name="T65" fmla="*/ 42 h 251"/>
                  <a:gd name="T66" fmla="*/ 16 w 196"/>
                  <a:gd name="T67" fmla="*/ 0 h 251"/>
                  <a:gd name="T68" fmla="*/ 3 w 196"/>
                  <a:gd name="T69" fmla="*/ 6 h 251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96" h="251">
                    <a:moveTo>
                      <a:pt x="6" y="13"/>
                    </a:moveTo>
                    <a:lnTo>
                      <a:pt x="8" y="29"/>
                    </a:lnTo>
                    <a:lnTo>
                      <a:pt x="13" y="51"/>
                    </a:lnTo>
                    <a:lnTo>
                      <a:pt x="27" y="70"/>
                    </a:lnTo>
                    <a:lnTo>
                      <a:pt x="25" y="80"/>
                    </a:lnTo>
                    <a:lnTo>
                      <a:pt x="25" y="82"/>
                    </a:lnTo>
                    <a:lnTo>
                      <a:pt x="28" y="86"/>
                    </a:lnTo>
                    <a:lnTo>
                      <a:pt x="28" y="90"/>
                    </a:lnTo>
                    <a:lnTo>
                      <a:pt x="25" y="91"/>
                    </a:lnTo>
                    <a:lnTo>
                      <a:pt x="17" y="90"/>
                    </a:lnTo>
                    <a:lnTo>
                      <a:pt x="15" y="91"/>
                    </a:lnTo>
                    <a:lnTo>
                      <a:pt x="17" y="93"/>
                    </a:lnTo>
                    <a:lnTo>
                      <a:pt x="17" y="95"/>
                    </a:lnTo>
                    <a:lnTo>
                      <a:pt x="2" y="118"/>
                    </a:lnTo>
                    <a:lnTo>
                      <a:pt x="0" y="171"/>
                    </a:lnTo>
                    <a:lnTo>
                      <a:pt x="27" y="194"/>
                    </a:lnTo>
                    <a:lnTo>
                      <a:pt x="34" y="198"/>
                    </a:lnTo>
                    <a:lnTo>
                      <a:pt x="49" y="200"/>
                    </a:lnTo>
                    <a:lnTo>
                      <a:pt x="49" y="204"/>
                    </a:lnTo>
                    <a:lnTo>
                      <a:pt x="51" y="215"/>
                    </a:lnTo>
                    <a:lnTo>
                      <a:pt x="51" y="226"/>
                    </a:lnTo>
                    <a:lnTo>
                      <a:pt x="49" y="234"/>
                    </a:lnTo>
                    <a:lnTo>
                      <a:pt x="44" y="251"/>
                    </a:lnTo>
                    <a:lnTo>
                      <a:pt x="53" y="251"/>
                    </a:lnTo>
                    <a:lnTo>
                      <a:pt x="66" y="217"/>
                    </a:lnTo>
                    <a:lnTo>
                      <a:pt x="65" y="207"/>
                    </a:lnTo>
                    <a:lnTo>
                      <a:pt x="65" y="205"/>
                    </a:lnTo>
                    <a:lnTo>
                      <a:pt x="70" y="200"/>
                    </a:lnTo>
                    <a:lnTo>
                      <a:pt x="74" y="196"/>
                    </a:lnTo>
                    <a:lnTo>
                      <a:pt x="78" y="198"/>
                    </a:lnTo>
                    <a:lnTo>
                      <a:pt x="84" y="202"/>
                    </a:lnTo>
                    <a:lnTo>
                      <a:pt x="91" y="204"/>
                    </a:lnTo>
                    <a:lnTo>
                      <a:pt x="101" y="204"/>
                    </a:lnTo>
                    <a:lnTo>
                      <a:pt x="106" y="202"/>
                    </a:lnTo>
                    <a:lnTo>
                      <a:pt x="108" y="198"/>
                    </a:lnTo>
                    <a:lnTo>
                      <a:pt x="108" y="196"/>
                    </a:lnTo>
                    <a:lnTo>
                      <a:pt x="114" y="198"/>
                    </a:lnTo>
                    <a:lnTo>
                      <a:pt x="112" y="213"/>
                    </a:lnTo>
                    <a:lnTo>
                      <a:pt x="114" y="213"/>
                    </a:lnTo>
                    <a:lnTo>
                      <a:pt x="118" y="215"/>
                    </a:lnTo>
                    <a:lnTo>
                      <a:pt x="122" y="213"/>
                    </a:lnTo>
                    <a:lnTo>
                      <a:pt x="125" y="213"/>
                    </a:lnTo>
                    <a:lnTo>
                      <a:pt x="122" y="160"/>
                    </a:lnTo>
                    <a:lnTo>
                      <a:pt x="104" y="150"/>
                    </a:lnTo>
                    <a:lnTo>
                      <a:pt x="99" y="129"/>
                    </a:lnTo>
                    <a:lnTo>
                      <a:pt x="74" y="122"/>
                    </a:lnTo>
                    <a:lnTo>
                      <a:pt x="74" y="118"/>
                    </a:lnTo>
                    <a:lnTo>
                      <a:pt x="72" y="112"/>
                    </a:lnTo>
                    <a:lnTo>
                      <a:pt x="68" y="105"/>
                    </a:lnTo>
                    <a:lnTo>
                      <a:pt x="66" y="101"/>
                    </a:lnTo>
                    <a:lnTo>
                      <a:pt x="63" y="93"/>
                    </a:lnTo>
                    <a:lnTo>
                      <a:pt x="63" y="84"/>
                    </a:lnTo>
                    <a:lnTo>
                      <a:pt x="63" y="76"/>
                    </a:lnTo>
                    <a:lnTo>
                      <a:pt x="65" y="72"/>
                    </a:lnTo>
                    <a:lnTo>
                      <a:pt x="87" y="63"/>
                    </a:lnTo>
                    <a:lnTo>
                      <a:pt x="93" y="63"/>
                    </a:lnTo>
                    <a:lnTo>
                      <a:pt x="108" y="63"/>
                    </a:lnTo>
                    <a:lnTo>
                      <a:pt x="123" y="65"/>
                    </a:lnTo>
                    <a:lnTo>
                      <a:pt x="133" y="69"/>
                    </a:lnTo>
                    <a:lnTo>
                      <a:pt x="135" y="74"/>
                    </a:lnTo>
                    <a:lnTo>
                      <a:pt x="142" y="80"/>
                    </a:lnTo>
                    <a:lnTo>
                      <a:pt x="148" y="84"/>
                    </a:lnTo>
                    <a:lnTo>
                      <a:pt x="150" y="88"/>
                    </a:lnTo>
                    <a:lnTo>
                      <a:pt x="190" y="110"/>
                    </a:lnTo>
                    <a:lnTo>
                      <a:pt x="196" y="103"/>
                    </a:lnTo>
                    <a:lnTo>
                      <a:pt x="184" y="84"/>
                    </a:lnTo>
                    <a:lnTo>
                      <a:pt x="156" y="70"/>
                    </a:lnTo>
                    <a:lnTo>
                      <a:pt x="32" y="0"/>
                    </a:lnTo>
                    <a:lnTo>
                      <a:pt x="6" y="13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0" name="Freeform 246"/>
              <p:cNvSpPr>
                <a:spLocks/>
              </p:cNvSpPr>
              <p:nvPr/>
            </p:nvSpPr>
            <p:spPr bwMode="auto">
              <a:xfrm>
                <a:off x="1499" y="2412"/>
                <a:ext cx="60" cy="55"/>
              </a:xfrm>
              <a:custGeom>
                <a:avLst/>
                <a:gdLst>
                  <a:gd name="T0" fmla="*/ 8 w 120"/>
                  <a:gd name="T1" fmla="*/ 0 h 110"/>
                  <a:gd name="T2" fmla="*/ 3 w 120"/>
                  <a:gd name="T3" fmla="*/ 13 h 110"/>
                  <a:gd name="T4" fmla="*/ 4 w 120"/>
                  <a:gd name="T5" fmla="*/ 14 h 110"/>
                  <a:gd name="T6" fmla="*/ 6 w 120"/>
                  <a:gd name="T7" fmla="*/ 16 h 110"/>
                  <a:gd name="T8" fmla="*/ 8 w 120"/>
                  <a:gd name="T9" fmla="*/ 19 h 110"/>
                  <a:gd name="T10" fmla="*/ 8 w 120"/>
                  <a:gd name="T11" fmla="*/ 22 h 110"/>
                  <a:gd name="T12" fmla="*/ 7 w 120"/>
                  <a:gd name="T13" fmla="*/ 24 h 110"/>
                  <a:gd name="T14" fmla="*/ 8 w 120"/>
                  <a:gd name="T15" fmla="*/ 27 h 110"/>
                  <a:gd name="T16" fmla="*/ 8 w 120"/>
                  <a:gd name="T17" fmla="*/ 29 h 110"/>
                  <a:gd name="T18" fmla="*/ 9 w 120"/>
                  <a:gd name="T19" fmla="*/ 31 h 110"/>
                  <a:gd name="T20" fmla="*/ 8 w 120"/>
                  <a:gd name="T21" fmla="*/ 33 h 110"/>
                  <a:gd name="T22" fmla="*/ 7 w 120"/>
                  <a:gd name="T23" fmla="*/ 32 h 110"/>
                  <a:gd name="T24" fmla="*/ 4 w 120"/>
                  <a:gd name="T25" fmla="*/ 31 h 110"/>
                  <a:gd name="T26" fmla="*/ 2 w 120"/>
                  <a:gd name="T27" fmla="*/ 31 h 110"/>
                  <a:gd name="T28" fmla="*/ 0 w 120"/>
                  <a:gd name="T29" fmla="*/ 32 h 110"/>
                  <a:gd name="T30" fmla="*/ 1 w 120"/>
                  <a:gd name="T31" fmla="*/ 34 h 110"/>
                  <a:gd name="T32" fmla="*/ 4 w 120"/>
                  <a:gd name="T33" fmla="*/ 37 h 110"/>
                  <a:gd name="T34" fmla="*/ 7 w 120"/>
                  <a:gd name="T35" fmla="*/ 39 h 110"/>
                  <a:gd name="T36" fmla="*/ 9 w 120"/>
                  <a:gd name="T37" fmla="*/ 41 h 110"/>
                  <a:gd name="T38" fmla="*/ 13 w 120"/>
                  <a:gd name="T39" fmla="*/ 47 h 110"/>
                  <a:gd name="T40" fmla="*/ 14 w 120"/>
                  <a:gd name="T41" fmla="*/ 48 h 110"/>
                  <a:gd name="T42" fmla="*/ 14 w 120"/>
                  <a:gd name="T43" fmla="*/ 47 h 110"/>
                  <a:gd name="T44" fmla="*/ 16 w 120"/>
                  <a:gd name="T45" fmla="*/ 45 h 110"/>
                  <a:gd name="T46" fmla="*/ 19 w 120"/>
                  <a:gd name="T47" fmla="*/ 43 h 110"/>
                  <a:gd name="T48" fmla="*/ 21 w 120"/>
                  <a:gd name="T49" fmla="*/ 42 h 110"/>
                  <a:gd name="T50" fmla="*/ 22 w 120"/>
                  <a:gd name="T51" fmla="*/ 44 h 110"/>
                  <a:gd name="T52" fmla="*/ 24 w 120"/>
                  <a:gd name="T53" fmla="*/ 47 h 110"/>
                  <a:gd name="T54" fmla="*/ 25 w 120"/>
                  <a:gd name="T55" fmla="*/ 50 h 110"/>
                  <a:gd name="T56" fmla="*/ 26 w 120"/>
                  <a:gd name="T57" fmla="*/ 52 h 110"/>
                  <a:gd name="T58" fmla="*/ 30 w 120"/>
                  <a:gd name="T59" fmla="*/ 55 h 110"/>
                  <a:gd name="T60" fmla="*/ 32 w 120"/>
                  <a:gd name="T61" fmla="*/ 52 h 110"/>
                  <a:gd name="T62" fmla="*/ 40 w 120"/>
                  <a:gd name="T63" fmla="*/ 46 h 110"/>
                  <a:gd name="T64" fmla="*/ 41 w 120"/>
                  <a:gd name="T65" fmla="*/ 47 h 110"/>
                  <a:gd name="T66" fmla="*/ 45 w 120"/>
                  <a:gd name="T67" fmla="*/ 49 h 110"/>
                  <a:gd name="T68" fmla="*/ 49 w 120"/>
                  <a:gd name="T69" fmla="*/ 49 h 110"/>
                  <a:gd name="T70" fmla="*/ 51 w 120"/>
                  <a:gd name="T71" fmla="*/ 48 h 110"/>
                  <a:gd name="T72" fmla="*/ 51 w 120"/>
                  <a:gd name="T73" fmla="*/ 46 h 110"/>
                  <a:gd name="T74" fmla="*/ 46 w 120"/>
                  <a:gd name="T75" fmla="*/ 45 h 110"/>
                  <a:gd name="T76" fmla="*/ 50 w 120"/>
                  <a:gd name="T77" fmla="*/ 40 h 110"/>
                  <a:gd name="T78" fmla="*/ 58 w 120"/>
                  <a:gd name="T79" fmla="*/ 48 h 110"/>
                  <a:gd name="T80" fmla="*/ 60 w 120"/>
                  <a:gd name="T81" fmla="*/ 47 h 110"/>
                  <a:gd name="T82" fmla="*/ 55 w 120"/>
                  <a:gd name="T83" fmla="*/ 39 h 110"/>
                  <a:gd name="T84" fmla="*/ 56 w 120"/>
                  <a:gd name="T85" fmla="*/ 38 h 110"/>
                  <a:gd name="T86" fmla="*/ 58 w 120"/>
                  <a:gd name="T87" fmla="*/ 38 h 110"/>
                  <a:gd name="T88" fmla="*/ 60 w 120"/>
                  <a:gd name="T89" fmla="*/ 37 h 110"/>
                  <a:gd name="T90" fmla="*/ 60 w 120"/>
                  <a:gd name="T91" fmla="*/ 36 h 110"/>
                  <a:gd name="T92" fmla="*/ 58 w 120"/>
                  <a:gd name="T93" fmla="*/ 33 h 110"/>
                  <a:gd name="T94" fmla="*/ 56 w 120"/>
                  <a:gd name="T95" fmla="*/ 32 h 110"/>
                  <a:gd name="T96" fmla="*/ 54 w 120"/>
                  <a:gd name="T97" fmla="*/ 31 h 110"/>
                  <a:gd name="T98" fmla="*/ 53 w 120"/>
                  <a:gd name="T99" fmla="*/ 31 h 110"/>
                  <a:gd name="T100" fmla="*/ 46 w 120"/>
                  <a:gd name="T101" fmla="*/ 17 h 110"/>
                  <a:gd name="T102" fmla="*/ 38 w 120"/>
                  <a:gd name="T103" fmla="*/ 16 h 110"/>
                  <a:gd name="T104" fmla="*/ 31 w 120"/>
                  <a:gd name="T105" fmla="*/ 8 h 110"/>
                  <a:gd name="T106" fmla="*/ 19 w 120"/>
                  <a:gd name="T107" fmla="*/ 0 h 110"/>
                  <a:gd name="T108" fmla="*/ 8 w 120"/>
                  <a:gd name="T109" fmla="*/ 0 h 110"/>
                  <a:gd name="T110" fmla="*/ 8 w 120"/>
                  <a:gd name="T111" fmla="*/ 0 h 11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0" t="0" r="r" b="b"/>
                <a:pathLst>
                  <a:path w="120" h="110">
                    <a:moveTo>
                      <a:pt x="15" y="0"/>
                    </a:moveTo>
                    <a:lnTo>
                      <a:pt x="6" y="25"/>
                    </a:lnTo>
                    <a:lnTo>
                      <a:pt x="7" y="27"/>
                    </a:lnTo>
                    <a:lnTo>
                      <a:pt x="11" y="32"/>
                    </a:lnTo>
                    <a:lnTo>
                      <a:pt x="15" y="38"/>
                    </a:lnTo>
                    <a:lnTo>
                      <a:pt x="15" y="44"/>
                    </a:lnTo>
                    <a:lnTo>
                      <a:pt x="13" y="47"/>
                    </a:lnTo>
                    <a:lnTo>
                      <a:pt x="15" y="53"/>
                    </a:lnTo>
                    <a:lnTo>
                      <a:pt x="15" y="57"/>
                    </a:lnTo>
                    <a:lnTo>
                      <a:pt x="17" y="61"/>
                    </a:lnTo>
                    <a:lnTo>
                      <a:pt x="15" y="65"/>
                    </a:lnTo>
                    <a:lnTo>
                      <a:pt x="13" y="63"/>
                    </a:lnTo>
                    <a:lnTo>
                      <a:pt x="7" y="61"/>
                    </a:lnTo>
                    <a:lnTo>
                      <a:pt x="4" y="61"/>
                    </a:lnTo>
                    <a:lnTo>
                      <a:pt x="0" y="63"/>
                    </a:lnTo>
                    <a:lnTo>
                      <a:pt x="2" y="68"/>
                    </a:lnTo>
                    <a:lnTo>
                      <a:pt x="7" y="74"/>
                    </a:lnTo>
                    <a:lnTo>
                      <a:pt x="13" y="78"/>
                    </a:lnTo>
                    <a:lnTo>
                      <a:pt x="17" y="82"/>
                    </a:lnTo>
                    <a:lnTo>
                      <a:pt x="25" y="93"/>
                    </a:lnTo>
                    <a:lnTo>
                      <a:pt x="28" y="95"/>
                    </a:lnTo>
                    <a:lnTo>
                      <a:pt x="28" y="93"/>
                    </a:lnTo>
                    <a:lnTo>
                      <a:pt x="32" y="89"/>
                    </a:lnTo>
                    <a:lnTo>
                      <a:pt x="38" y="85"/>
                    </a:lnTo>
                    <a:lnTo>
                      <a:pt x="42" y="84"/>
                    </a:lnTo>
                    <a:lnTo>
                      <a:pt x="44" y="87"/>
                    </a:lnTo>
                    <a:lnTo>
                      <a:pt x="47" y="93"/>
                    </a:lnTo>
                    <a:lnTo>
                      <a:pt x="49" y="99"/>
                    </a:lnTo>
                    <a:lnTo>
                      <a:pt x="51" y="103"/>
                    </a:lnTo>
                    <a:lnTo>
                      <a:pt x="59" y="110"/>
                    </a:lnTo>
                    <a:lnTo>
                      <a:pt x="63" y="103"/>
                    </a:lnTo>
                    <a:lnTo>
                      <a:pt x="80" y="91"/>
                    </a:lnTo>
                    <a:lnTo>
                      <a:pt x="82" y="93"/>
                    </a:lnTo>
                    <a:lnTo>
                      <a:pt x="89" y="97"/>
                    </a:lnTo>
                    <a:lnTo>
                      <a:pt x="97" y="97"/>
                    </a:lnTo>
                    <a:lnTo>
                      <a:pt x="102" y="95"/>
                    </a:lnTo>
                    <a:lnTo>
                      <a:pt x="102" y="91"/>
                    </a:lnTo>
                    <a:lnTo>
                      <a:pt x="91" y="89"/>
                    </a:lnTo>
                    <a:lnTo>
                      <a:pt x="99" y="80"/>
                    </a:lnTo>
                    <a:lnTo>
                      <a:pt x="116" y="95"/>
                    </a:lnTo>
                    <a:lnTo>
                      <a:pt x="120" y="93"/>
                    </a:lnTo>
                    <a:lnTo>
                      <a:pt x="110" y="78"/>
                    </a:lnTo>
                    <a:lnTo>
                      <a:pt x="112" y="76"/>
                    </a:lnTo>
                    <a:lnTo>
                      <a:pt x="116" y="76"/>
                    </a:lnTo>
                    <a:lnTo>
                      <a:pt x="120" y="74"/>
                    </a:lnTo>
                    <a:lnTo>
                      <a:pt x="120" y="72"/>
                    </a:lnTo>
                    <a:lnTo>
                      <a:pt x="116" y="66"/>
                    </a:lnTo>
                    <a:lnTo>
                      <a:pt x="112" y="63"/>
                    </a:lnTo>
                    <a:lnTo>
                      <a:pt x="108" y="61"/>
                    </a:lnTo>
                    <a:lnTo>
                      <a:pt x="106" y="61"/>
                    </a:lnTo>
                    <a:lnTo>
                      <a:pt x="91" y="34"/>
                    </a:lnTo>
                    <a:lnTo>
                      <a:pt x="76" y="32"/>
                    </a:lnTo>
                    <a:lnTo>
                      <a:pt x="61" y="15"/>
                    </a:lnTo>
                    <a:lnTo>
                      <a:pt x="38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1" name="Freeform 247"/>
              <p:cNvSpPr>
                <a:spLocks/>
              </p:cNvSpPr>
              <p:nvPr/>
            </p:nvSpPr>
            <p:spPr bwMode="auto">
              <a:xfrm>
                <a:off x="1440" y="2382"/>
                <a:ext cx="44" cy="100"/>
              </a:xfrm>
              <a:custGeom>
                <a:avLst/>
                <a:gdLst>
                  <a:gd name="T0" fmla="*/ 36 w 87"/>
                  <a:gd name="T1" fmla="*/ 9 h 202"/>
                  <a:gd name="T2" fmla="*/ 40 w 87"/>
                  <a:gd name="T3" fmla="*/ 18 h 202"/>
                  <a:gd name="T4" fmla="*/ 42 w 87"/>
                  <a:gd name="T5" fmla="*/ 50 h 202"/>
                  <a:gd name="T6" fmla="*/ 40 w 87"/>
                  <a:gd name="T7" fmla="*/ 63 h 202"/>
                  <a:gd name="T8" fmla="*/ 44 w 87"/>
                  <a:gd name="T9" fmla="*/ 79 h 202"/>
                  <a:gd name="T10" fmla="*/ 44 w 87"/>
                  <a:gd name="T11" fmla="*/ 85 h 202"/>
                  <a:gd name="T12" fmla="*/ 42 w 87"/>
                  <a:gd name="T13" fmla="*/ 100 h 202"/>
                  <a:gd name="T14" fmla="*/ 37 w 87"/>
                  <a:gd name="T15" fmla="*/ 99 h 202"/>
                  <a:gd name="T16" fmla="*/ 27 w 87"/>
                  <a:gd name="T17" fmla="*/ 95 h 202"/>
                  <a:gd name="T18" fmla="*/ 17 w 87"/>
                  <a:gd name="T19" fmla="*/ 92 h 202"/>
                  <a:gd name="T20" fmla="*/ 13 w 87"/>
                  <a:gd name="T21" fmla="*/ 91 h 202"/>
                  <a:gd name="T22" fmla="*/ 11 w 87"/>
                  <a:gd name="T23" fmla="*/ 75 h 202"/>
                  <a:gd name="T24" fmla="*/ 6 w 87"/>
                  <a:gd name="T25" fmla="*/ 44 h 202"/>
                  <a:gd name="T26" fmla="*/ 2 w 87"/>
                  <a:gd name="T27" fmla="*/ 14 h 202"/>
                  <a:gd name="T28" fmla="*/ 0 w 87"/>
                  <a:gd name="T29" fmla="*/ 0 h 202"/>
                  <a:gd name="T30" fmla="*/ 21 w 87"/>
                  <a:gd name="T31" fmla="*/ 3 h 202"/>
                  <a:gd name="T32" fmla="*/ 36 w 87"/>
                  <a:gd name="T33" fmla="*/ 9 h 202"/>
                  <a:gd name="T34" fmla="*/ 36 w 87"/>
                  <a:gd name="T35" fmla="*/ 9 h 20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87" h="202">
                    <a:moveTo>
                      <a:pt x="72" y="19"/>
                    </a:moveTo>
                    <a:lnTo>
                      <a:pt x="80" y="36"/>
                    </a:lnTo>
                    <a:lnTo>
                      <a:pt x="84" y="101"/>
                    </a:lnTo>
                    <a:lnTo>
                      <a:pt x="80" y="127"/>
                    </a:lnTo>
                    <a:lnTo>
                      <a:pt x="87" y="160"/>
                    </a:lnTo>
                    <a:lnTo>
                      <a:pt x="87" y="171"/>
                    </a:lnTo>
                    <a:lnTo>
                      <a:pt x="84" y="202"/>
                    </a:lnTo>
                    <a:lnTo>
                      <a:pt x="74" y="200"/>
                    </a:lnTo>
                    <a:lnTo>
                      <a:pt x="53" y="192"/>
                    </a:lnTo>
                    <a:lnTo>
                      <a:pt x="34" y="186"/>
                    </a:lnTo>
                    <a:lnTo>
                      <a:pt x="25" y="183"/>
                    </a:lnTo>
                    <a:lnTo>
                      <a:pt x="21" y="152"/>
                    </a:lnTo>
                    <a:lnTo>
                      <a:pt x="11" y="89"/>
                    </a:lnTo>
                    <a:lnTo>
                      <a:pt x="4" y="29"/>
                    </a:lnTo>
                    <a:lnTo>
                      <a:pt x="0" y="0"/>
                    </a:lnTo>
                    <a:lnTo>
                      <a:pt x="42" y="6"/>
                    </a:lnTo>
                    <a:lnTo>
                      <a:pt x="72" y="19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2" name="Freeform 248"/>
              <p:cNvSpPr>
                <a:spLocks/>
              </p:cNvSpPr>
              <p:nvPr/>
            </p:nvSpPr>
            <p:spPr bwMode="auto">
              <a:xfrm>
                <a:off x="1452" y="2390"/>
                <a:ext cx="15" cy="51"/>
              </a:xfrm>
              <a:custGeom>
                <a:avLst/>
                <a:gdLst>
                  <a:gd name="T0" fmla="*/ 7 w 30"/>
                  <a:gd name="T1" fmla="*/ 4 h 103"/>
                  <a:gd name="T2" fmla="*/ 6 w 30"/>
                  <a:gd name="T3" fmla="*/ 3 h 103"/>
                  <a:gd name="T4" fmla="*/ 5 w 30"/>
                  <a:gd name="T5" fmla="*/ 2 h 103"/>
                  <a:gd name="T6" fmla="*/ 2 w 30"/>
                  <a:gd name="T7" fmla="*/ 0 h 103"/>
                  <a:gd name="T8" fmla="*/ 1 w 30"/>
                  <a:gd name="T9" fmla="*/ 0 h 103"/>
                  <a:gd name="T10" fmla="*/ 0 w 30"/>
                  <a:gd name="T11" fmla="*/ 3 h 103"/>
                  <a:gd name="T12" fmla="*/ 2 w 30"/>
                  <a:gd name="T13" fmla="*/ 7 h 103"/>
                  <a:gd name="T14" fmla="*/ 3 w 30"/>
                  <a:gd name="T15" fmla="*/ 12 h 103"/>
                  <a:gd name="T16" fmla="*/ 4 w 30"/>
                  <a:gd name="T17" fmla="*/ 15 h 103"/>
                  <a:gd name="T18" fmla="*/ 10 w 30"/>
                  <a:gd name="T19" fmla="*/ 51 h 103"/>
                  <a:gd name="T20" fmla="*/ 12 w 30"/>
                  <a:gd name="T21" fmla="*/ 46 h 103"/>
                  <a:gd name="T22" fmla="*/ 15 w 30"/>
                  <a:gd name="T23" fmla="*/ 25 h 103"/>
                  <a:gd name="T24" fmla="*/ 12 w 30"/>
                  <a:gd name="T25" fmla="*/ 9 h 103"/>
                  <a:gd name="T26" fmla="*/ 7 w 30"/>
                  <a:gd name="T27" fmla="*/ 4 h 103"/>
                  <a:gd name="T28" fmla="*/ 7 w 30"/>
                  <a:gd name="T29" fmla="*/ 4 h 10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0" h="103">
                    <a:moveTo>
                      <a:pt x="13" y="8"/>
                    </a:moveTo>
                    <a:lnTo>
                      <a:pt x="11" y="6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2" y="0"/>
                    </a:lnTo>
                    <a:lnTo>
                      <a:pt x="0" y="6"/>
                    </a:lnTo>
                    <a:lnTo>
                      <a:pt x="4" y="15"/>
                    </a:lnTo>
                    <a:lnTo>
                      <a:pt x="5" y="25"/>
                    </a:lnTo>
                    <a:lnTo>
                      <a:pt x="7" y="31"/>
                    </a:lnTo>
                    <a:lnTo>
                      <a:pt x="19" y="103"/>
                    </a:lnTo>
                    <a:lnTo>
                      <a:pt x="24" y="93"/>
                    </a:lnTo>
                    <a:lnTo>
                      <a:pt x="30" y="50"/>
                    </a:lnTo>
                    <a:lnTo>
                      <a:pt x="23" y="19"/>
                    </a:lnTo>
                    <a:lnTo>
                      <a:pt x="13" y="8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3" name="Freeform 249"/>
              <p:cNvSpPr>
                <a:spLocks/>
              </p:cNvSpPr>
              <p:nvPr/>
            </p:nvSpPr>
            <p:spPr bwMode="auto">
              <a:xfrm>
                <a:off x="1440" y="2382"/>
                <a:ext cx="48" cy="113"/>
              </a:xfrm>
              <a:custGeom>
                <a:avLst/>
                <a:gdLst>
                  <a:gd name="T0" fmla="*/ 37 w 97"/>
                  <a:gd name="T1" fmla="*/ 13 h 226"/>
                  <a:gd name="T2" fmla="*/ 39 w 97"/>
                  <a:gd name="T3" fmla="*/ 16 h 226"/>
                  <a:gd name="T4" fmla="*/ 39 w 97"/>
                  <a:gd name="T5" fmla="*/ 18 h 226"/>
                  <a:gd name="T6" fmla="*/ 39 w 97"/>
                  <a:gd name="T7" fmla="*/ 21 h 226"/>
                  <a:gd name="T8" fmla="*/ 39 w 97"/>
                  <a:gd name="T9" fmla="*/ 24 h 226"/>
                  <a:gd name="T10" fmla="*/ 37 w 97"/>
                  <a:gd name="T11" fmla="*/ 26 h 226"/>
                  <a:gd name="T12" fmla="*/ 35 w 97"/>
                  <a:gd name="T13" fmla="*/ 18 h 226"/>
                  <a:gd name="T14" fmla="*/ 31 w 97"/>
                  <a:gd name="T15" fmla="*/ 10 h 226"/>
                  <a:gd name="T16" fmla="*/ 24 w 97"/>
                  <a:gd name="T17" fmla="*/ 10 h 226"/>
                  <a:gd name="T18" fmla="*/ 27 w 97"/>
                  <a:gd name="T19" fmla="*/ 18 h 226"/>
                  <a:gd name="T20" fmla="*/ 27 w 97"/>
                  <a:gd name="T21" fmla="*/ 27 h 226"/>
                  <a:gd name="T22" fmla="*/ 25 w 97"/>
                  <a:gd name="T23" fmla="*/ 25 h 226"/>
                  <a:gd name="T24" fmla="*/ 24 w 97"/>
                  <a:gd name="T25" fmla="*/ 16 h 226"/>
                  <a:gd name="T26" fmla="*/ 23 w 97"/>
                  <a:gd name="T27" fmla="*/ 15 h 226"/>
                  <a:gd name="T28" fmla="*/ 20 w 97"/>
                  <a:gd name="T29" fmla="*/ 12 h 226"/>
                  <a:gd name="T30" fmla="*/ 15 w 97"/>
                  <a:gd name="T31" fmla="*/ 8 h 226"/>
                  <a:gd name="T32" fmla="*/ 12 w 97"/>
                  <a:gd name="T33" fmla="*/ 7 h 226"/>
                  <a:gd name="T34" fmla="*/ 10 w 97"/>
                  <a:gd name="T35" fmla="*/ 9 h 226"/>
                  <a:gd name="T36" fmla="*/ 12 w 97"/>
                  <a:gd name="T37" fmla="*/ 15 h 226"/>
                  <a:gd name="T38" fmla="*/ 14 w 97"/>
                  <a:gd name="T39" fmla="*/ 20 h 226"/>
                  <a:gd name="T40" fmla="*/ 16 w 97"/>
                  <a:gd name="T41" fmla="*/ 22 h 226"/>
                  <a:gd name="T42" fmla="*/ 19 w 97"/>
                  <a:gd name="T43" fmla="*/ 46 h 226"/>
                  <a:gd name="T44" fmla="*/ 19 w 97"/>
                  <a:gd name="T45" fmla="*/ 49 h 226"/>
                  <a:gd name="T46" fmla="*/ 19 w 97"/>
                  <a:gd name="T47" fmla="*/ 56 h 226"/>
                  <a:gd name="T48" fmla="*/ 20 w 97"/>
                  <a:gd name="T49" fmla="*/ 64 h 226"/>
                  <a:gd name="T50" fmla="*/ 22 w 97"/>
                  <a:gd name="T51" fmla="*/ 68 h 226"/>
                  <a:gd name="T52" fmla="*/ 23 w 97"/>
                  <a:gd name="T53" fmla="*/ 67 h 226"/>
                  <a:gd name="T54" fmla="*/ 24 w 97"/>
                  <a:gd name="T55" fmla="*/ 65 h 226"/>
                  <a:gd name="T56" fmla="*/ 24 w 97"/>
                  <a:gd name="T57" fmla="*/ 63 h 226"/>
                  <a:gd name="T58" fmla="*/ 25 w 97"/>
                  <a:gd name="T59" fmla="*/ 63 h 226"/>
                  <a:gd name="T60" fmla="*/ 28 w 97"/>
                  <a:gd name="T61" fmla="*/ 39 h 226"/>
                  <a:gd name="T62" fmla="*/ 31 w 97"/>
                  <a:gd name="T63" fmla="*/ 39 h 226"/>
                  <a:gd name="T64" fmla="*/ 31 w 97"/>
                  <a:gd name="T65" fmla="*/ 47 h 226"/>
                  <a:gd name="T66" fmla="*/ 37 w 97"/>
                  <a:gd name="T67" fmla="*/ 45 h 226"/>
                  <a:gd name="T68" fmla="*/ 40 w 97"/>
                  <a:gd name="T69" fmla="*/ 49 h 226"/>
                  <a:gd name="T70" fmla="*/ 39 w 97"/>
                  <a:gd name="T71" fmla="*/ 51 h 226"/>
                  <a:gd name="T72" fmla="*/ 38 w 97"/>
                  <a:gd name="T73" fmla="*/ 57 h 226"/>
                  <a:gd name="T74" fmla="*/ 37 w 97"/>
                  <a:gd name="T75" fmla="*/ 65 h 226"/>
                  <a:gd name="T76" fmla="*/ 39 w 97"/>
                  <a:gd name="T77" fmla="*/ 70 h 226"/>
                  <a:gd name="T78" fmla="*/ 40 w 97"/>
                  <a:gd name="T79" fmla="*/ 73 h 226"/>
                  <a:gd name="T80" fmla="*/ 41 w 97"/>
                  <a:gd name="T81" fmla="*/ 78 h 226"/>
                  <a:gd name="T82" fmla="*/ 41 w 97"/>
                  <a:gd name="T83" fmla="*/ 84 h 226"/>
                  <a:gd name="T84" fmla="*/ 40 w 97"/>
                  <a:gd name="T85" fmla="*/ 89 h 226"/>
                  <a:gd name="T86" fmla="*/ 37 w 97"/>
                  <a:gd name="T87" fmla="*/ 91 h 226"/>
                  <a:gd name="T88" fmla="*/ 39 w 97"/>
                  <a:gd name="T89" fmla="*/ 92 h 226"/>
                  <a:gd name="T90" fmla="*/ 40 w 97"/>
                  <a:gd name="T91" fmla="*/ 92 h 226"/>
                  <a:gd name="T92" fmla="*/ 41 w 97"/>
                  <a:gd name="T93" fmla="*/ 93 h 226"/>
                  <a:gd name="T94" fmla="*/ 44 w 97"/>
                  <a:gd name="T95" fmla="*/ 86 h 226"/>
                  <a:gd name="T96" fmla="*/ 45 w 97"/>
                  <a:gd name="T97" fmla="*/ 95 h 226"/>
                  <a:gd name="T98" fmla="*/ 48 w 97"/>
                  <a:gd name="T99" fmla="*/ 101 h 226"/>
                  <a:gd name="T100" fmla="*/ 48 w 97"/>
                  <a:gd name="T101" fmla="*/ 112 h 226"/>
                  <a:gd name="T102" fmla="*/ 43 w 97"/>
                  <a:gd name="T103" fmla="*/ 113 h 226"/>
                  <a:gd name="T104" fmla="*/ 3 w 97"/>
                  <a:gd name="T105" fmla="*/ 58 h 226"/>
                  <a:gd name="T106" fmla="*/ 0 w 97"/>
                  <a:gd name="T107" fmla="*/ 9 h 226"/>
                  <a:gd name="T108" fmla="*/ 8 w 97"/>
                  <a:gd name="T109" fmla="*/ 0 h 226"/>
                  <a:gd name="T110" fmla="*/ 36 w 97"/>
                  <a:gd name="T111" fmla="*/ 6 h 226"/>
                  <a:gd name="T112" fmla="*/ 37 w 97"/>
                  <a:gd name="T113" fmla="*/ 13 h 226"/>
                  <a:gd name="T114" fmla="*/ 37 w 97"/>
                  <a:gd name="T115" fmla="*/ 13 h 22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97" h="226">
                    <a:moveTo>
                      <a:pt x="74" y="25"/>
                    </a:moveTo>
                    <a:lnTo>
                      <a:pt x="78" y="32"/>
                    </a:lnTo>
                    <a:lnTo>
                      <a:pt x="78" y="36"/>
                    </a:lnTo>
                    <a:lnTo>
                      <a:pt x="78" y="42"/>
                    </a:lnTo>
                    <a:lnTo>
                      <a:pt x="78" y="48"/>
                    </a:lnTo>
                    <a:lnTo>
                      <a:pt x="74" y="51"/>
                    </a:lnTo>
                    <a:lnTo>
                      <a:pt x="70" y="36"/>
                    </a:lnTo>
                    <a:lnTo>
                      <a:pt x="63" y="19"/>
                    </a:lnTo>
                    <a:lnTo>
                      <a:pt x="49" y="19"/>
                    </a:lnTo>
                    <a:lnTo>
                      <a:pt x="55" y="36"/>
                    </a:lnTo>
                    <a:lnTo>
                      <a:pt x="55" y="53"/>
                    </a:lnTo>
                    <a:lnTo>
                      <a:pt x="51" y="50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0" y="23"/>
                    </a:lnTo>
                    <a:lnTo>
                      <a:pt x="30" y="15"/>
                    </a:lnTo>
                    <a:lnTo>
                      <a:pt x="25" y="13"/>
                    </a:lnTo>
                    <a:lnTo>
                      <a:pt x="21" y="17"/>
                    </a:lnTo>
                    <a:lnTo>
                      <a:pt x="25" y="29"/>
                    </a:lnTo>
                    <a:lnTo>
                      <a:pt x="29" y="40"/>
                    </a:lnTo>
                    <a:lnTo>
                      <a:pt x="32" y="44"/>
                    </a:lnTo>
                    <a:lnTo>
                      <a:pt x="38" y="91"/>
                    </a:lnTo>
                    <a:lnTo>
                      <a:pt x="38" y="97"/>
                    </a:lnTo>
                    <a:lnTo>
                      <a:pt x="38" y="112"/>
                    </a:lnTo>
                    <a:lnTo>
                      <a:pt x="40" y="127"/>
                    </a:lnTo>
                    <a:lnTo>
                      <a:pt x="44" y="135"/>
                    </a:lnTo>
                    <a:lnTo>
                      <a:pt x="46" y="133"/>
                    </a:lnTo>
                    <a:lnTo>
                      <a:pt x="49" y="129"/>
                    </a:lnTo>
                    <a:lnTo>
                      <a:pt x="49" y="126"/>
                    </a:lnTo>
                    <a:lnTo>
                      <a:pt x="51" y="126"/>
                    </a:lnTo>
                    <a:lnTo>
                      <a:pt x="57" y="78"/>
                    </a:lnTo>
                    <a:lnTo>
                      <a:pt x="63" y="78"/>
                    </a:lnTo>
                    <a:lnTo>
                      <a:pt x="63" y="93"/>
                    </a:lnTo>
                    <a:lnTo>
                      <a:pt x="74" y="89"/>
                    </a:lnTo>
                    <a:lnTo>
                      <a:pt x="80" y="97"/>
                    </a:lnTo>
                    <a:lnTo>
                      <a:pt x="78" y="101"/>
                    </a:lnTo>
                    <a:lnTo>
                      <a:pt x="76" y="114"/>
                    </a:lnTo>
                    <a:lnTo>
                      <a:pt x="74" y="129"/>
                    </a:lnTo>
                    <a:lnTo>
                      <a:pt x="78" y="139"/>
                    </a:lnTo>
                    <a:lnTo>
                      <a:pt x="80" y="146"/>
                    </a:lnTo>
                    <a:lnTo>
                      <a:pt x="82" y="156"/>
                    </a:lnTo>
                    <a:lnTo>
                      <a:pt x="82" y="167"/>
                    </a:lnTo>
                    <a:lnTo>
                      <a:pt x="80" y="177"/>
                    </a:lnTo>
                    <a:lnTo>
                      <a:pt x="74" y="181"/>
                    </a:lnTo>
                    <a:lnTo>
                      <a:pt x="78" y="183"/>
                    </a:lnTo>
                    <a:lnTo>
                      <a:pt x="80" y="183"/>
                    </a:lnTo>
                    <a:lnTo>
                      <a:pt x="82" y="185"/>
                    </a:lnTo>
                    <a:lnTo>
                      <a:pt x="89" y="171"/>
                    </a:lnTo>
                    <a:lnTo>
                      <a:pt x="91" y="190"/>
                    </a:lnTo>
                    <a:lnTo>
                      <a:pt x="97" y="202"/>
                    </a:lnTo>
                    <a:lnTo>
                      <a:pt x="97" y="224"/>
                    </a:lnTo>
                    <a:lnTo>
                      <a:pt x="86" y="226"/>
                    </a:lnTo>
                    <a:lnTo>
                      <a:pt x="6" y="116"/>
                    </a:lnTo>
                    <a:lnTo>
                      <a:pt x="0" y="17"/>
                    </a:lnTo>
                    <a:lnTo>
                      <a:pt x="17" y="0"/>
                    </a:lnTo>
                    <a:lnTo>
                      <a:pt x="72" y="11"/>
                    </a:lnTo>
                    <a:lnTo>
                      <a:pt x="74" y="25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4" name="Freeform 250"/>
              <p:cNvSpPr>
                <a:spLocks/>
              </p:cNvSpPr>
              <p:nvPr/>
            </p:nvSpPr>
            <p:spPr bwMode="auto">
              <a:xfrm>
                <a:off x="1434" y="2273"/>
                <a:ext cx="83" cy="114"/>
              </a:xfrm>
              <a:custGeom>
                <a:avLst/>
                <a:gdLst>
                  <a:gd name="T0" fmla="*/ 50 w 167"/>
                  <a:gd name="T1" fmla="*/ 4 h 228"/>
                  <a:gd name="T2" fmla="*/ 15 w 167"/>
                  <a:gd name="T3" fmla="*/ 24 h 228"/>
                  <a:gd name="T4" fmla="*/ 0 w 167"/>
                  <a:gd name="T5" fmla="*/ 83 h 228"/>
                  <a:gd name="T6" fmla="*/ 30 w 167"/>
                  <a:gd name="T7" fmla="*/ 114 h 228"/>
                  <a:gd name="T8" fmla="*/ 40 w 167"/>
                  <a:gd name="T9" fmla="*/ 114 h 228"/>
                  <a:gd name="T10" fmla="*/ 42 w 167"/>
                  <a:gd name="T11" fmla="*/ 106 h 228"/>
                  <a:gd name="T12" fmla="*/ 30 w 167"/>
                  <a:gd name="T13" fmla="*/ 75 h 228"/>
                  <a:gd name="T14" fmla="*/ 39 w 167"/>
                  <a:gd name="T15" fmla="*/ 55 h 228"/>
                  <a:gd name="T16" fmla="*/ 63 w 167"/>
                  <a:gd name="T17" fmla="*/ 56 h 228"/>
                  <a:gd name="T18" fmla="*/ 83 w 167"/>
                  <a:gd name="T19" fmla="*/ 32 h 228"/>
                  <a:gd name="T20" fmla="*/ 74 w 167"/>
                  <a:gd name="T21" fmla="*/ 0 h 228"/>
                  <a:gd name="T22" fmla="*/ 50 w 167"/>
                  <a:gd name="T23" fmla="*/ 4 h 228"/>
                  <a:gd name="T24" fmla="*/ 50 w 167"/>
                  <a:gd name="T25" fmla="*/ 4 h 22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7" h="228">
                    <a:moveTo>
                      <a:pt x="100" y="8"/>
                    </a:moveTo>
                    <a:lnTo>
                      <a:pt x="30" y="48"/>
                    </a:lnTo>
                    <a:lnTo>
                      <a:pt x="0" y="166"/>
                    </a:lnTo>
                    <a:lnTo>
                      <a:pt x="60" y="228"/>
                    </a:lnTo>
                    <a:lnTo>
                      <a:pt x="81" y="228"/>
                    </a:lnTo>
                    <a:lnTo>
                      <a:pt x="85" y="211"/>
                    </a:lnTo>
                    <a:lnTo>
                      <a:pt x="60" y="149"/>
                    </a:lnTo>
                    <a:lnTo>
                      <a:pt x="79" y="109"/>
                    </a:lnTo>
                    <a:lnTo>
                      <a:pt x="127" y="111"/>
                    </a:lnTo>
                    <a:lnTo>
                      <a:pt x="167" y="63"/>
                    </a:lnTo>
                    <a:lnTo>
                      <a:pt x="148" y="0"/>
                    </a:lnTo>
                    <a:lnTo>
                      <a:pt x="100" y="8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5" name="Freeform 251"/>
              <p:cNvSpPr>
                <a:spLocks/>
              </p:cNvSpPr>
              <p:nvPr/>
            </p:nvSpPr>
            <p:spPr bwMode="auto">
              <a:xfrm>
                <a:off x="1446" y="2295"/>
                <a:ext cx="29" cy="87"/>
              </a:xfrm>
              <a:custGeom>
                <a:avLst/>
                <a:gdLst>
                  <a:gd name="T0" fmla="*/ 13 w 57"/>
                  <a:gd name="T1" fmla="*/ 28 h 173"/>
                  <a:gd name="T2" fmla="*/ 11 w 57"/>
                  <a:gd name="T3" fmla="*/ 27 h 173"/>
                  <a:gd name="T4" fmla="*/ 9 w 57"/>
                  <a:gd name="T5" fmla="*/ 28 h 173"/>
                  <a:gd name="T6" fmla="*/ 7 w 57"/>
                  <a:gd name="T7" fmla="*/ 31 h 173"/>
                  <a:gd name="T8" fmla="*/ 5 w 57"/>
                  <a:gd name="T9" fmla="*/ 34 h 173"/>
                  <a:gd name="T10" fmla="*/ 3 w 57"/>
                  <a:gd name="T11" fmla="*/ 37 h 173"/>
                  <a:gd name="T12" fmla="*/ 3 w 57"/>
                  <a:gd name="T13" fmla="*/ 39 h 173"/>
                  <a:gd name="T14" fmla="*/ 0 w 57"/>
                  <a:gd name="T15" fmla="*/ 62 h 173"/>
                  <a:gd name="T16" fmla="*/ 16 w 57"/>
                  <a:gd name="T17" fmla="*/ 84 h 173"/>
                  <a:gd name="T18" fmla="*/ 17 w 57"/>
                  <a:gd name="T19" fmla="*/ 85 h 173"/>
                  <a:gd name="T20" fmla="*/ 19 w 57"/>
                  <a:gd name="T21" fmla="*/ 86 h 173"/>
                  <a:gd name="T22" fmla="*/ 22 w 57"/>
                  <a:gd name="T23" fmla="*/ 87 h 173"/>
                  <a:gd name="T24" fmla="*/ 25 w 57"/>
                  <a:gd name="T25" fmla="*/ 87 h 173"/>
                  <a:gd name="T26" fmla="*/ 25 w 57"/>
                  <a:gd name="T27" fmla="*/ 86 h 173"/>
                  <a:gd name="T28" fmla="*/ 23 w 57"/>
                  <a:gd name="T29" fmla="*/ 85 h 173"/>
                  <a:gd name="T30" fmla="*/ 19 w 57"/>
                  <a:gd name="T31" fmla="*/ 83 h 173"/>
                  <a:gd name="T32" fmla="*/ 18 w 57"/>
                  <a:gd name="T33" fmla="*/ 83 h 173"/>
                  <a:gd name="T34" fmla="*/ 16 w 57"/>
                  <a:gd name="T35" fmla="*/ 79 h 173"/>
                  <a:gd name="T36" fmla="*/ 11 w 57"/>
                  <a:gd name="T37" fmla="*/ 73 h 173"/>
                  <a:gd name="T38" fmla="*/ 7 w 57"/>
                  <a:gd name="T39" fmla="*/ 66 h 173"/>
                  <a:gd name="T40" fmla="*/ 6 w 57"/>
                  <a:gd name="T41" fmla="*/ 63 h 173"/>
                  <a:gd name="T42" fmla="*/ 16 w 57"/>
                  <a:gd name="T43" fmla="*/ 31 h 173"/>
                  <a:gd name="T44" fmla="*/ 19 w 57"/>
                  <a:gd name="T45" fmla="*/ 28 h 173"/>
                  <a:gd name="T46" fmla="*/ 29 w 57"/>
                  <a:gd name="T47" fmla="*/ 12 h 173"/>
                  <a:gd name="T48" fmla="*/ 28 w 57"/>
                  <a:gd name="T49" fmla="*/ 10 h 173"/>
                  <a:gd name="T50" fmla="*/ 27 w 57"/>
                  <a:gd name="T51" fmla="*/ 5 h 173"/>
                  <a:gd name="T52" fmla="*/ 25 w 57"/>
                  <a:gd name="T53" fmla="*/ 1 h 173"/>
                  <a:gd name="T54" fmla="*/ 24 w 57"/>
                  <a:gd name="T55" fmla="*/ 0 h 173"/>
                  <a:gd name="T56" fmla="*/ 21 w 57"/>
                  <a:gd name="T57" fmla="*/ 0 h 173"/>
                  <a:gd name="T58" fmla="*/ 20 w 57"/>
                  <a:gd name="T59" fmla="*/ 2 h 173"/>
                  <a:gd name="T60" fmla="*/ 18 w 57"/>
                  <a:gd name="T61" fmla="*/ 3 h 173"/>
                  <a:gd name="T62" fmla="*/ 18 w 57"/>
                  <a:gd name="T63" fmla="*/ 4 h 173"/>
                  <a:gd name="T64" fmla="*/ 21 w 57"/>
                  <a:gd name="T65" fmla="*/ 15 h 173"/>
                  <a:gd name="T66" fmla="*/ 18 w 57"/>
                  <a:gd name="T67" fmla="*/ 27 h 173"/>
                  <a:gd name="T68" fmla="*/ 16 w 57"/>
                  <a:gd name="T69" fmla="*/ 28 h 173"/>
                  <a:gd name="T70" fmla="*/ 13 w 57"/>
                  <a:gd name="T71" fmla="*/ 28 h 173"/>
                  <a:gd name="T72" fmla="*/ 13 w 57"/>
                  <a:gd name="T73" fmla="*/ 28 h 173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</a:gdLst>
                <a:ahLst/>
                <a:cxnLst>
                  <a:cxn ang="T74">
                    <a:pos x="T0" y="T1"/>
                  </a:cxn>
                  <a:cxn ang="T75">
                    <a:pos x="T2" y="T3"/>
                  </a:cxn>
                  <a:cxn ang="T76">
                    <a:pos x="T4" y="T5"/>
                  </a:cxn>
                  <a:cxn ang="T77">
                    <a:pos x="T6" y="T7"/>
                  </a:cxn>
                  <a:cxn ang="T78">
                    <a:pos x="T8" y="T9"/>
                  </a:cxn>
                  <a:cxn ang="T79">
                    <a:pos x="T10" y="T11"/>
                  </a:cxn>
                  <a:cxn ang="T80">
                    <a:pos x="T12" y="T13"/>
                  </a:cxn>
                  <a:cxn ang="T81">
                    <a:pos x="T14" y="T15"/>
                  </a:cxn>
                  <a:cxn ang="T82">
                    <a:pos x="T16" y="T17"/>
                  </a:cxn>
                  <a:cxn ang="T83">
                    <a:pos x="T18" y="T19"/>
                  </a:cxn>
                  <a:cxn ang="T84">
                    <a:pos x="T20" y="T21"/>
                  </a:cxn>
                  <a:cxn ang="T85">
                    <a:pos x="T22" y="T23"/>
                  </a:cxn>
                  <a:cxn ang="T86">
                    <a:pos x="T24" y="T25"/>
                  </a:cxn>
                  <a:cxn ang="T87">
                    <a:pos x="T26" y="T27"/>
                  </a:cxn>
                  <a:cxn ang="T88">
                    <a:pos x="T28" y="T29"/>
                  </a:cxn>
                  <a:cxn ang="T89">
                    <a:pos x="T30" y="T31"/>
                  </a:cxn>
                  <a:cxn ang="T90">
                    <a:pos x="T32" y="T33"/>
                  </a:cxn>
                  <a:cxn ang="T91">
                    <a:pos x="T34" y="T35"/>
                  </a:cxn>
                  <a:cxn ang="T92">
                    <a:pos x="T36" y="T37"/>
                  </a:cxn>
                  <a:cxn ang="T93">
                    <a:pos x="T38" y="T39"/>
                  </a:cxn>
                  <a:cxn ang="T94">
                    <a:pos x="T40" y="T41"/>
                  </a:cxn>
                  <a:cxn ang="T95">
                    <a:pos x="T42" y="T43"/>
                  </a:cxn>
                  <a:cxn ang="T96">
                    <a:pos x="T44" y="T45"/>
                  </a:cxn>
                  <a:cxn ang="T97">
                    <a:pos x="T46" y="T47"/>
                  </a:cxn>
                  <a:cxn ang="T98">
                    <a:pos x="T48" y="T49"/>
                  </a:cxn>
                  <a:cxn ang="T99">
                    <a:pos x="T50" y="T51"/>
                  </a:cxn>
                  <a:cxn ang="T100">
                    <a:pos x="T52" y="T53"/>
                  </a:cxn>
                  <a:cxn ang="T101">
                    <a:pos x="T54" y="T55"/>
                  </a:cxn>
                  <a:cxn ang="T102">
                    <a:pos x="T56" y="T57"/>
                  </a:cxn>
                  <a:cxn ang="T103">
                    <a:pos x="T58" y="T59"/>
                  </a:cxn>
                  <a:cxn ang="T104">
                    <a:pos x="T60" y="T61"/>
                  </a:cxn>
                  <a:cxn ang="T105">
                    <a:pos x="T62" y="T63"/>
                  </a:cxn>
                  <a:cxn ang="T106">
                    <a:pos x="T64" y="T65"/>
                  </a:cxn>
                  <a:cxn ang="T107">
                    <a:pos x="T66" y="T67"/>
                  </a:cxn>
                  <a:cxn ang="T108">
                    <a:pos x="T68" y="T69"/>
                  </a:cxn>
                  <a:cxn ang="T109">
                    <a:pos x="T70" y="T71"/>
                  </a:cxn>
                  <a:cxn ang="T110">
                    <a:pos x="T72" y="T73"/>
                  </a:cxn>
                </a:cxnLst>
                <a:rect l="0" t="0" r="r" b="b"/>
                <a:pathLst>
                  <a:path w="57" h="173">
                    <a:moveTo>
                      <a:pt x="25" y="55"/>
                    </a:moveTo>
                    <a:lnTo>
                      <a:pt x="21" y="53"/>
                    </a:lnTo>
                    <a:lnTo>
                      <a:pt x="17" y="55"/>
                    </a:lnTo>
                    <a:lnTo>
                      <a:pt x="14" y="61"/>
                    </a:lnTo>
                    <a:lnTo>
                      <a:pt x="10" y="68"/>
                    </a:lnTo>
                    <a:lnTo>
                      <a:pt x="6" y="74"/>
                    </a:lnTo>
                    <a:lnTo>
                      <a:pt x="6" y="78"/>
                    </a:lnTo>
                    <a:lnTo>
                      <a:pt x="0" y="124"/>
                    </a:lnTo>
                    <a:lnTo>
                      <a:pt x="31" y="167"/>
                    </a:lnTo>
                    <a:lnTo>
                      <a:pt x="33" y="169"/>
                    </a:lnTo>
                    <a:lnTo>
                      <a:pt x="38" y="171"/>
                    </a:lnTo>
                    <a:lnTo>
                      <a:pt x="44" y="173"/>
                    </a:lnTo>
                    <a:lnTo>
                      <a:pt x="50" y="173"/>
                    </a:lnTo>
                    <a:lnTo>
                      <a:pt x="50" y="171"/>
                    </a:lnTo>
                    <a:lnTo>
                      <a:pt x="46" y="169"/>
                    </a:lnTo>
                    <a:lnTo>
                      <a:pt x="38" y="165"/>
                    </a:lnTo>
                    <a:lnTo>
                      <a:pt x="36" y="165"/>
                    </a:lnTo>
                    <a:lnTo>
                      <a:pt x="31" y="158"/>
                    </a:lnTo>
                    <a:lnTo>
                      <a:pt x="21" y="145"/>
                    </a:lnTo>
                    <a:lnTo>
                      <a:pt x="14" y="131"/>
                    </a:lnTo>
                    <a:lnTo>
                      <a:pt x="12" y="126"/>
                    </a:lnTo>
                    <a:lnTo>
                      <a:pt x="31" y="61"/>
                    </a:lnTo>
                    <a:lnTo>
                      <a:pt x="38" y="55"/>
                    </a:lnTo>
                    <a:lnTo>
                      <a:pt x="57" y="23"/>
                    </a:lnTo>
                    <a:lnTo>
                      <a:pt x="55" y="19"/>
                    </a:lnTo>
                    <a:lnTo>
                      <a:pt x="54" y="10"/>
                    </a:lnTo>
                    <a:lnTo>
                      <a:pt x="50" y="2"/>
                    </a:lnTo>
                    <a:lnTo>
                      <a:pt x="48" y="0"/>
                    </a:lnTo>
                    <a:lnTo>
                      <a:pt x="42" y="0"/>
                    </a:lnTo>
                    <a:lnTo>
                      <a:pt x="40" y="4"/>
                    </a:lnTo>
                    <a:lnTo>
                      <a:pt x="36" y="6"/>
                    </a:lnTo>
                    <a:lnTo>
                      <a:pt x="36" y="8"/>
                    </a:lnTo>
                    <a:lnTo>
                      <a:pt x="42" y="30"/>
                    </a:lnTo>
                    <a:lnTo>
                      <a:pt x="36" y="53"/>
                    </a:lnTo>
                    <a:lnTo>
                      <a:pt x="31" y="55"/>
                    </a:lnTo>
                    <a:lnTo>
                      <a:pt x="25" y="55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6" name="Freeform 252"/>
              <p:cNvSpPr>
                <a:spLocks/>
              </p:cNvSpPr>
              <p:nvPr/>
            </p:nvSpPr>
            <p:spPr bwMode="auto">
              <a:xfrm>
                <a:off x="1428" y="2285"/>
                <a:ext cx="52" cy="109"/>
              </a:xfrm>
              <a:custGeom>
                <a:avLst/>
                <a:gdLst>
                  <a:gd name="T0" fmla="*/ 44 w 105"/>
                  <a:gd name="T1" fmla="*/ 102 h 219"/>
                  <a:gd name="T2" fmla="*/ 48 w 105"/>
                  <a:gd name="T3" fmla="*/ 109 h 219"/>
                  <a:gd name="T4" fmla="*/ 52 w 105"/>
                  <a:gd name="T5" fmla="*/ 101 h 219"/>
                  <a:gd name="T6" fmla="*/ 45 w 105"/>
                  <a:gd name="T7" fmla="*/ 99 h 219"/>
                  <a:gd name="T8" fmla="*/ 43 w 105"/>
                  <a:gd name="T9" fmla="*/ 98 h 219"/>
                  <a:gd name="T10" fmla="*/ 38 w 105"/>
                  <a:gd name="T11" fmla="*/ 98 h 219"/>
                  <a:gd name="T12" fmla="*/ 33 w 105"/>
                  <a:gd name="T13" fmla="*/ 96 h 219"/>
                  <a:gd name="T14" fmla="*/ 30 w 105"/>
                  <a:gd name="T15" fmla="*/ 92 h 219"/>
                  <a:gd name="T16" fmla="*/ 26 w 105"/>
                  <a:gd name="T17" fmla="*/ 86 h 219"/>
                  <a:gd name="T18" fmla="*/ 23 w 105"/>
                  <a:gd name="T19" fmla="*/ 81 h 219"/>
                  <a:gd name="T20" fmla="*/ 19 w 105"/>
                  <a:gd name="T21" fmla="*/ 75 h 219"/>
                  <a:gd name="T22" fmla="*/ 17 w 105"/>
                  <a:gd name="T23" fmla="*/ 73 h 219"/>
                  <a:gd name="T24" fmla="*/ 17 w 105"/>
                  <a:gd name="T25" fmla="*/ 68 h 219"/>
                  <a:gd name="T26" fmla="*/ 18 w 105"/>
                  <a:gd name="T27" fmla="*/ 57 h 219"/>
                  <a:gd name="T28" fmla="*/ 20 w 105"/>
                  <a:gd name="T29" fmla="*/ 44 h 219"/>
                  <a:gd name="T30" fmla="*/ 23 w 105"/>
                  <a:gd name="T31" fmla="*/ 38 h 219"/>
                  <a:gd name="T32" fmla="*/ 26 w 105"/>
                  <a:gd name="T33" fmla="*/ 35 h 219"/>
                  <a:gd name="T34" fmla="*/ 30 w 105"/>
                  <a:gd name="T35" fmla="*/ 35 h 219"/>
                  <a:gd name="T36" fmla="*/ 33 w 105"/>
                  <a:gd name="T37" fmla="*/ 37 h 219"/>
                  <a:gd name="T38" fmla="*/ 35 w 105"/>
                  <a:gd name="T39" fmla="*/ 38 h 219"/>
                  <a:gd name="T40" fmla="*/ 37 w 105"/>
                  <a:gd name="T41" fmla="*/ 25 h 219"/>
                  <a:gd name="T42" fmla="*/ 36 w 105"/>
                  <a:gd name="T43" fmla="*/ 13 h 219"/>
                  <a:gd name="T44" fmla="*/ 45 w 105"/>
                  <a:gd name="T45" fmla="*/ 7 h 219"/>
                  <a:gd name="T46" fmla="*/ 40 w 105"/>
                  <a:gd name="T47" fmla="*/ 0 h 219"/>
                  <a:gd name="T48" fmla="*/ 17 w 105"/>
                  <a:gd name="T49" fmla="*/ 19 h 219"/>
                  <a:gd name="T50" fmla="*/ 0 w 105"/>
                  <a:gd name="T51" fmla="*/ 65 h 219"/>
                  <a:gd name="T52" fmla="*/ 20 w 105"/>
                  <a:gd name="T53" fmla="*/ 100 h 219"/>
                  <a:gd name="T54" fmla="*/ 44 w 105"/>
                  <a:gd name="T55" fmla="*/ 102 h 219"/>
                  <a:gd name="T56" fmla="*/ 44 w 105"/>
                  <a:gd name="T57" fmla="*/ 102 h 219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105" h="219">
                    <a:moveTo>
                      <a:pt x="88" y="205"/>
                    </a:moveTo>
                    <a:lnTo>
                      <a:pt x="97" y="219"/>
                    </a:lnTo>
                    <a:lnTo>
                      <a:pt x="105" y="202"/>
                    </a:lnTo>
                    <a:lnTo>
                      <a:pt x="90" y="198"/>
                    </a:lnTo>
                    <a:lnTo>
                      <a:pt x="86" y="196"/>
                    </a:lnTo>
                    <a:lnTo>
                      <a:pt x="76" y="196"/>
                    </a:lnTo>
                    <a:lnTo>
                      <a:pt x="67" y="192"/>
                    </a:lnTo>
                    <a:lnTo>
                      <a:pt x="61" y="185"/>
                    </a:lnTo>
                    <a:lnTo>
                      <a:pt x="53" y="173"/>
                    </a:lnTo>
                    <a:lnTo>
                      <a:pt x="46" y="162"/>
                    </a:lnTo>
                    <a:lnTo>
                      <a:pt x="38" y="150"/>
                    </a:lnTo>
                    <a:lnTo>
                      <a:pt x="34" y="147"/>
                    </a:lnTo>
                    <a:lnTo>
                      <a:pt x="34" y="137"/>
                    </a:lnTo>
                    <a:lnTo>
                      <a:pt x="36" y="114"/>
                    </a:lnTo>
                    <a:lnTo>
                      <a:pt x="40" y="89"/>
                    </a:lnTo>
                    <a:lnTo>
                      <a:pt x="46" y="76"/>
                    </a:lnTo>
                    <a:lnTo>
                      <a:pt x="53" y="70"/>
                    </a:lnTo>
                    <a:lnTo>
                      <a:pt x="61" y="70"/>
                    </a:lnTo>
                    <a:lnTo>
                      <a:pt x="67" y="74"/>
                    </a:lnTo>
                    <a:lnTo>
                      <a:pt x="71" y="76"/>
                    </a:lnTo>
                    <a:lnTo>
                      <a:pt x="74" y="50"/>
                    </a:lnTo>
                    <a:lnTo>
                      <a:pt x="72" y="27"/>
                    </a:lnTo>
                    <a:lnTo>
                      <a:pt x="90" y="15"/>
                    </a:lnTo>
                    <a:lnTo>
                      <a:pt x="80" y="0"/>
                    </a:lnTo>
                    <a:lnTo>
                      <a:pt x="34" y="38"/>
                    </a:lnTo>
                    <a:lnTo>
                      <a:pt x="0" y="131"/>
                    </a:lnTo>
                    <a:lnTo>
                      <a:pt x="40" y="200"/>
                    </a:lnTo>
                    <a:lnTo>
                      <a:pt x="88" y="205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7" name="Freeform 253"/>
              <p:cNvSpPr>
                <a:spLocks/>
              </p:cNvSpPr>
              <p:nvPr/>
            </p:nvSpPr>
            <p:spPr bwMode="auto">
              <a:xfrm>
                <a:off x="1455" y="2306"/>
                <a:ext cx="59" cy="76"/>
              </a:xfrm>
              <a:custGeom>
                <a:avLst/>
                <a:gdLst>
                  <a:gd name="T0" fmla="*/ 19 w 118"/>
                  <a:gd name="T1" fmla="*/ 13 h 152"/>
                  <a:gd name="T2" fmla="*/ 10 w 118"/>
                  <a:gd name="T3" fmla="*/ 19 h 152"/>
                  <a:gd name="T4" fmla="*/ 1 w 118"/>
                  <a:gd name="T5" fmla="*/ 43 h 152"/>
                  <a:gd name="T6" fmla="*/ 0 w 118"/>
                  <a:gd name="T7" fmla="*/ 53 h 152"/>
                  <a:gd name="T8" fmla="*/ 22 w 118"/>
                  <a:gd name="T9" fmla="*/ 75 h 152"/>
                  <a:gd name="T10" fmla="*/ 42 w 118"/>
                  <a:gd name="T11" fmla="*/ 76 h 152"/>
                  <a:gd name="T12" fmla="*/ 39 w 118"/>
                  <a:gd name="T13" fmla="*/ 68 h 152"/>
                  <a:gd name="T14" fmla="*/ 37 w 118"/>
                  <a:gd name="T15" fmla="*/ 66 h 152"/>
                  <a:gd name="T16" fmla="*/ 34 w 118"/>
                  <a:gd name="T17" fmla="*/ 61 h 152"/>
                  <a:gd name="T18" fmla="*/ 30 w 118"/>
                  <a:gd name="T19" fmla="*/ 56 h 152"/>
                  <a:gd name="T20" fmla="*/ 28 w 118"/>
                  <a:gd name="T21" fmla="*/ 52 h 152"/>
                  <a:gd name="T22" fmla="*/ 26 w 118"/>
                  <a:gd name="T23" fmla="*/ 49 h 152"/>
                  <a:gd name="T24" fmla="*/ 22 w 118"/>
                  <a:gd name="T25" fmla="*/ 48 h 152"/>
                  <a:gd name="T26" fmla="*/ 19 w 118"/>
                  <a:gd name="T27" fmla="*/ 46 h 152"/>
                  <a:gd name="T28" fmla="*/ 19 w 118"/>
                  <a:gd name="T29" fmla="*/ 44 h 152"/>
                  <a:gd name="T30" fmla="*/ 20 w 118"/>
                  <a:gd name="T31" fmla="*/ 40 h 152"/>
                  <a:gd name="T32" fmla="*/ 22 w 118"/>
                  <a:gd name="T33" fmla="*/ 38 h 152"/>
                  <a:gd name="T34" fmla="*/ 23 w 118"/>
                  <a:gd name="T35" fmla="*/ 35 h 152"/>
                  <a:gd name="T36" fmla="*/ 24 w 118"/>
                  <a:gd name="T37" fmla="*/ 35 h 152"/>
                  <a:gd name="T38" fmla="*/ 17 w 118"/>
                  <a:gd name="T39" fmla="*/ 35 h 152"/>
                  <a:gd name="T40" fmla="*/ 17 w 118"/>
                  <a:gd name="T41" fmla="*/ 30 h 152"/>
                  <a:gd name="T42" fmla="*/ 39 w 118"/>
                  <a:gd name="T43" fmla="*/ 24 h 152"/>
                  <a:gd name="T44" fmla="*/ 37 w 118"/>
                  <a:gd name="T45" fmla="*/ 27 h 152"/>
                  <a:gd name="T46" fmla="*/ 31 w 118"/>
                  <a:gd name="T47" fmla="*/ 30 h 152"/>
                  <a:gd name="T48" fmla="*/ 32 w 118"/>
                  <a:gd name="T49" fmla="*/ 41 h 152"/>
                  <a:gd name="T50" fmla="*/ 36 w 118"/>
                  <a:gd name="T51" fmla="*/ 52 h 152"/>
                  <a:gd name="T52" fmla="*/ 49 w 118"/>
                  <a:gd name="T53" fmla="*/ 57 h 152"/>
                  <a:gd name="T54" fmla="*/ 50 w 118"/>
                  <a:gd name="T55" fmla="*/ 52 h 152"/>
                  <a:gd name="T56" fmla="*/ 54 w 118"/>
                  <a:gd name="T57" fmla="*/ 39 h 152"/>
                  <a:gd name="T58" fmla="*/ 58 w 118"/>
                  <a:gd name="T59" fmla="*/ 26 h 152"/>
                  <a:gd name="T60" fmla="*/ 59 w 118"/>
                  <a:gd name="T61" fmla="*/ 19 h 152"/>
                  <a:gd name="T62" fmla="*/ 58 w 118"/>
                  <a:gd name="T63" fmla="*/ 15 h 152"/>
                  <a:gd name="T64" fmla="*/ 57 w 118"/>
                  <a:gd name="T65" fmla="*/ 10 h 152"/>
                  <a:gd name="T66" fmla="*/ 54 w 118"/>
                  <a:gd name="T67" fmla="*/ 3 h 152"/>
                  <a:gd name="T68" fmla="*/ 53 w 118"/>
                  <a:gd name="T69" fmla="*/ 0 h 152"/>
                  <a:gd name="T70" fmla="*/ 44 w 118"/>
                  <a:gd name="T71" fmla="*/ 10 h 152"/>
                  <a:gd name="T72" fmla="*/ 39 w 118"/>
                  <a:gd name="T73" fmla="*/ 8 h 152"/>
                  <a:gd name="T74" fmla="*/ 36 w 118"/>
                  <a:gd name="T75" fmla="*/ 11 h 152"/>
                  <a:gd name="T76" fmla="*/ 39 w 118"/>
                  <a:gd name="T77" fmla="*/ 19 h 152"/>
                  <a:gd name="T78" fmla="*/ 19 w 118"/>
                  <a:gd name="T79" fmla="*/ 13 h 152"/>
                  <a:gd name="T80" fmla="*/ 19 w 118"/>
                  <a:gd name="T81" fmla="*/ 13 h 152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0" t="0" r="r" b="b"/>
                <a:pathLst>
                  <a:path w="118" h="152">
                    <a:moveTo>
                      <a:pt x="38" y="26"/>
                    </a:moveTo>
                    <a:lnTo>
                      <a:pt x="19" y="38"/>
                    </a:lnTo>
                    <a:lnTo>
                      <a:pt x="2" y="85"/>
                    </a:lnTo>
                    <a:lnTo>
                      <a:pt x="0" y="106"/>
                    </a:lnTo>
                    <a:lnTo>
                      <a:pt x="44" y="150"/>
                    </a:lnTo>
                    <a:lnTo>
                      <a:pt x="84" y="152"/>
                    </a:lnTo>
                    <a:lnTo>
                      <a:pt x="77" y="135"/>
                    </a:lnTo>
                    <a:lnTo>
                      <a:pt x="73" y="131"/>
                    </a:lnTo>
                    <a:lnTo>
                      <a:pt x="67" y="122"/>
                    </a:lnTo>
                    <a:lnTo>
                      <a:pt x="59" y="112"/>
                    </a:lnTo>
                    <a:lnTo>
                      <a:pt x="56" y="104"/>
                    </a:lnTo>
                    <a:lnTo>
                      <a:pt x="52" y="97"/>
                    </a:lnTo>
                    <a:lnTo>
                      <a:pt x="44" y="95"/>
                    </a:lnTo>
                    <a:lnTo>
                      <a:pt x="38" y="91"/>
                    </a:lnTo>
                    <a:lnTo>
                      <a:pt x="38" y="87"/>
                    </a:lnTo>
                    <a:lnTo>
                      <a:pt x="40" y="80"/>
                    </a:lnTo>
                    <a:lnTo>
                      <a:pt x="44" y="76"/>
                    </a:lnTo>
                    <a:lnTo>
                      <a:pt x="46" y="70"/>
                    </a:lnTo>
                    <a:lnTo>
                      <a:pt x="48" y="70"/>
                    </a:lnTo>
                    <a:lnTo>
                      <a:pt x="33" y="70"/>
                    </a:lnTo>
                    <a:lnTo>
                      <a:pt x="33" y="59"/>
                    </a:lnTo>
                    <a:lnTo>
                      <a:pt x="77" y="47"/>
                    </a:lnTo>
                    <a:lnTo>
                      <a:pt x="73" y="53"/>
                    </a:lnTo>
                    <a:lnTo>
                      <a:pt x="61" y="59"/>
                    </a:lnTo>
                    <a:lnTo>
                      <a:pt x="63" y="82"/>
                    </a:lnTo>
                    <a:lnTo>
                      <a:pt x="71" y="104"/>
                    </a:lnTo>
                    <a:lnTo>
                      <a:pt x="97" y="114"/>
                    </a:lnTo>
                    <a:lnTo>
                      <a:pt x="99" y="103"/>
                    </a:lnTo>
                    <a:lnTo>
                      <a:pt x="107" y="78"/>
                    </a:lnTo>
                    <a:lnTo>
                      <a:pt x="115" y="51"/>
                    </a:lnTo>
                    <a:lnTo>
                      <a:pt x="118" y="38"/>
                    </a:lnTo>
                    <a:lnTo>
                      <a:pt x="116" y="30"/>
                    </a:lnTo>
                    <a:lnTo>
                      <a:pt x="113" y="19"/>
                    </a:lnTo>
                    <a:lnTo>
                      <a:pt x="107" y="6"/>
                    </a:lnTo>
                    <a:lnTo>
                      <a:pt x="105" y="0"/>
                    </a:lnTo>
                    <a:lnTo>
                      <a:pt x="88" y="19"/>
                    </a:lnTo>
                    <a:lnTo>
                      <a:pt x="77" y="15"/>
                    </a:lnTo>
                    <a:lnTo>
                      <a:pt x="71" y="21"/>
                    </a:lnTo>
                    <a:lnTo>
                      <a:pt x="78" y="38"/>
                    </a:lnTo>
                    <a:lnTo>
                      <a:pt x="38" y="26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8" name="Freeform 254"/>
              <p:cNvSpPr>
                <a:spLocks/>
              </p:cNvSpPr>
              <p:nvPr/>
            </p:nvSpPr>
            <p:spPr bwMode="auto">
              <a:xfrm>
                <a:off x="1455" y="2323"/>
                <a:ext cx="42" cy="64"/>
              </a:xfrm>
              <a:custGeom>
                <a:avLst/>
                <a:gdLst>
                  <a:gd name="T0" fmla="*/ 16 w 84"/>
                  <a:gd name="T1" fmla="*/ 5 h 129"/>
                  <a:gd name="T2" fmla="*/ 16 w 84"/>
                  <a:gd name="T3" fmla="*/ 5 h 129"/>
                  <a:gd name="T4" fmla="*/ 18 w 84"/>
                  <a:gd name="T5" fmla="*/ 6 h 129"/>
                  <a:gd name="T6" fmla="*/ 20 w 84"/>
                  <a:gd name="T7" fmla="*/ 6 h 129"/>
                  <a:gd name="T8" fmla="*/ 22 w 84"/>
                  <a:gd name="T9" fmla="*/ 6 h 129"/>
                  <a:gd name="T10" fmla="*/ 22 w 84"/>
                  <a:gd name="T11" fmla="*/ 5 h 129"/>
                  <a:gd name="T12" fmla="*/ 22 w 84"/>
                  <a:gd name="T13" fmla="*/ 3 h 129"/>
                  <a:gd name="T14" fmla="*/ 22 w 84"/>
                  <a:gd name="T15" fmla="*/ 1 h 129"/>
                  <a:gd name="T16" fmla="*/ 22 w 84"/>
                  <a:gd name="T17" fmla="*/ 0 h 129"/>
                  <a:gd name="T18" fmla="*/ 24 w 84"/>
                  <a:gd name="T19" fmla="*/ 0 h 129"/>
                  <a:gd name="T20" fmla="*/ 29 w 84"/>
                  <a:gd name="T21" fmla="*/ 2 h 129"/>
                  <a:gd name="T22" fmla="*/ 33 w 84"/>
                  <a:gd name="T23" fmla="*/ 3 h 129"/>
                  <a:gd name="T24" fmla="*/ 35 w 84"/>
                  <a:gd name="T25" fmla="*/ 5 h 129"/>
                  <a:gd name="T26" fmla="*/ 33 w 84"/>
                  <a:gd name="T27" fmla="*/ 6 h 129"/>
                  <a:gd name="T28" fmla="*/ 31 w 84"/>
                  <a:gd name="T29" fmla="*/ 7 h 129"/>
                  <a:gd name="T30" fmla="*/ 27 w 84"/>
                  <a:gd name="T31" fmla="*/ 8 h 129"/>
                  <a:gd name="T32" fmla="*/ 22 w 84"/>
                  <a:gd name="T33" fmla="*/ 8 h 129"/>
                  <a:gd name="T34" fmla="*/ 19 w 84"/>
                  <a:gd name="T35" fmla="*/ 9 h 129"/>
                  <a:gd name="T36" fmla="*/ 16 w 84"/>
                  <a:gd name="T37" fmla="*/ 10 h 129"/>
                  <a:gd name="T38" fmla="*/ 14 w 84"/>
                  <a:gd name="T39" fmla="*/ 12 h 129"/>
                  <a:gd name="T40" fmla="*/ 13 w 84"/>
                  <a:gd name="T41" fmla="*/ 14 h 129"/>
                  <a:gd name="T42" fmla="*/ 14 w 84"/>
                  <a:gd name="T43" fmla="*/ 17 h 129"/>
                  <a:gd name="T44" fmla="*/ 15 w 84"/>
                  <a:gd name="T45" fmla="*/ 23 h 129"/>
                  <a:gd name="T46" fmla="*/ 16 w 84"/>
                  <a:gd name="T47" fmla="*/ 27 h 129"/>
                  <a:gd name="T48" fmla="*/ 17 w 84"/>
                  <a:gd name="T49" fmla="*/ 30 h 129"/>
                  <a:gd name="T50" fmla="*/ 29 w 84"/>
                  <a:gd name="T51" fmla="*/ 43 h 129"/>
                  <a:gd name="T52" fmla="*/ 31 w 84"/>
                  <a:gd name="T53" fmla="*/ 45 h 129"/>
                  <a:gd name="T54" fmla="*/ 36 w 84"/>
                  <a:gd name="T55" fmla="*/ 50 h 129"/>
                  <a:gd name="T56" fmla="*/ 40 w 84"/>
                  <a:gd name="T57" fmla="*/ 56 h 129"/>
                  <a:gd name="T58" fmla="*/ 42 w 84"/>
                  <a:gd name="T59" fmla="*/ 60 h 129"/>
                  <a:gd name="T60" fmla="*/ 41 w 84"/>
                  <a:gd name="T61" fmla="*/ 63 h 129"/>
                  <a:gd name="T62" fmla="*/ 40 w 84"/>
                  <a:gd name="T63" fmla="*/ 64 h 129"/>
                  <a:gd name="T64" fmla="*/ 38 w 84"/>
                  <a:gd name="T65" fmla="*/ 63 h 129"/>
                  <a:gd name="T66" fmla="*/ 32 w 84"/>
                  <a:gd name="T67" fmla="*/ 61 h 129"/>
                  <a:gd name="T68" fmla="*/ 26 w 84"/>
                  <a:gd name="T69" fmla="*/ 59 h 129"/>
                  <a:gd name="T70" fmla="*/ 22 w 84"/>
                  <a:gd name="T71" fmla="*/ 59 h 129"/>
                  <a:gd name="T72" fmla="*/ 19 w 84"/>
                  <a:gd name="T73" fmla="*/ 58 h 129"/>
                  <a:gd name="T74" fmla="*/ 14 w 84"/>
                  <a:gd name="T75" fmla="*/ 55 h 129"/>
                  <a:gd name="T76" fmla="*/ 10 w 84"/>
                  <a:gd name="T77" fmla="*/ 52 h 129"/>
                  <a:gd name="T78" fmla="*/ 8 w 84"/>
                  <a:gd name="T79" fmla="*/ 50 h 129"/>
                  <a:gd name="T80" fmla="*/ 6 w 84"/>
                  <a:gd name="T81" fmla="*/ 47 h 129"/>
                  <a:gd name="T82" fmla="*/ 3 w 84"/>
                  <a:gd name="T83" fmla="*/ 43 h 129"/>
                  <a:gd name="T84" fmla="*/ 1 w 84"/>
                  <a:gd name="T85" fmla="*/ 39 h 129"/>
                  <a:gd name="T86" fmla="*/ 0 w 84"/>
                  <a:gd name="T87" fmla="*/ 37 h 129"/>
                  <a:gd name="T88" fmla="*/ 4 w 84"/>
                  <a:gd name="T89" fmla="*/ 19 h 129"/>
                  <a:gd name="T90" fmla="*/ 11 w 84"/>
                  <a:gd name="T91" fmla="*/ 8 h 129"/>
                  <a:gd name="T92" fmla="*/ 16 w 84"/>
                  <a:gd name="T93" fmla="*/ 5 h 129"/>
                  <a:gd name="T94" fmla="*/ 16 w 84"/>
                  <a:gd name="T95" fmla="*/ 5 h 129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84" h="129">
                    <a:moveTo>
                      <a:pt x="31" y="10"/>
                    </a:moveTo>
                    <a:lnTo>
                      <a:pt x="31" y="10"/>
                    </a:lnTo>
                    <a:lnTo>
                      <a:pt x="35" y="13"/>
                    </a:lnTo>
                    <a:lnTo>
                      <a:pt x="40" y="13"/>
                    </a:lnTo>
                    <a:lnTo>
                      <a:pt x="44" y="13"/>
                    </a:lnTo>
                    <a:lnTo>
                      <a:pt x="44" y="10"/>
                    </a:lnTo>
                    <a:lnTo>
                      <a:pt x="44" y="6"/>
                    </a:lnTo>
                    <a:lnTo>
                      <a:pt x="44" y="2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57" y="4"/>
                    </a:lnTo>
                    <a:lnTo>
                      <a:pt x="65" y="6"/>
                    </a:lnTo>
                    <a:lnTo>
                      <a:pt x="69" y="10"/>
                    </a:lnTo>
                    <a:lnTo>
                      <a:pt x="65" y="12"/>
                    </a:lnTo>
                    <a:lnTo>
                      <a:pt x="61" y="15"/>
                    </a:lnTo>
                    <a:lnTo>
                      <a:pt x="54" y="17"/>
                    </a:lnTo>
                    <a:lnTo>
                      <a:pt x="44" y="17"/>
                    </a:lnTo>
                    <a:lnTo>
                      <a:pt x="37" y="19"/>
                    </a:lnTo>
                    <a:lnTo>
                      <a:pt x="31" y="21"/>
                    </a:lnTo>
                    <a:lnTo>
                      <a:pt x="27" y="25"/>
                    </a:lnTo>
                    <a:lnTo>
                      <a:pt x="25" y="29"/>
                    </a:lnTo>
                    <a:lnTo>
                      <a:pt x="27" y="34"/>
                    </a:lnTo>
                    <a:lnTo>
                      <a:pt x="29" y="46"/>
                    </a:lnTo>
                    <a:lnTo>
                      <a:pt x="31" y="55"/>
                    </a:lnTo>
                    <a:lnTo>
                      <a:pt x="33" y="61"/>
                    </a:lnTo>
                    <a:lnTo>
                      <a:pt x="57" y="86"/>
                    </a:lnTo>
                    <a:lnTo>
                      <a:pt x="61" y="90"/>
                    </a:lnTo>
                    <a:lnTo>
                      <a:pt x="71" y="101"/>
                    </a:lnTo>
                    <a:lnTo>
                      <a:pt x="80" y="112"/>
                    </a:lnTo>
                    <a:lnTo>
                      <a:pt x="84" y="120"/>
                    </a:lnTo>
                    <a:lnTo>
                      <a:pt x="82" y="126"/>
                    </a:lnTo>
                    <a:lnTo>
                      <a:pt x="80" y="129"/>
                    </a:lnTo>
                    <a:lnTo>
                      <a:pt x="75" y="126"/>
                    </a:lnTo>
                    <a:lnTo>
                      <a:pt x="63" y="122"/>
                    </a:lnTo>
                    <a:lnTo>
                      <a:pt x="52" y="118"/>
                    </a:lnTo>
                    <a:lnTo>
                      <a:pt x="44" y="118"/>
                    </a:lnTo>
                    <a:lnTo>
                      <a:pt x="37" y="116"/>
                    </a:lnTo>
                    <a:lnTo>
                      <a:pt x="27" y="110"/>
                    </a:lnTo>
                    <a:lnTo>
                      <a:pt x="19" y="105"/>
                    </a:lnTo>
                    <a:lnTo>
                      <a:pt x="16" y="101"/>
                    </a:lnTo>
                    <a:lnTo>
                      <a:pt x="12" y="95"/>
                    </a:lnTo>
                    <a:lnTo>
                      <a:pt x="6" y="86"/>
                    </a:lnTo>
                    <a:lnTo>
                      <a:pt x="2" y="78"/>
                    </a:lnTo>
                    <a:lnTo>
                      <a:pt x="0" y="74"/>
                    </a:lnTo>
                    <a:lnTo>
                      <a:pt x="8" y="38"/>
                    </a:lnTo>
                    <a:lnTo>
                      <a:pt x="21" y="17"/>
                    </a:lnTo>
                    <a:lnTo>
                      <a:pt x="31" y="1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69" name="Freeform 255"/>
              <p:cNvSpPr>
                <a:spLocks/>
              </p:cNvSpPr>
              <p:nvPr/>
            </p:nvSpPr>
            <p:spPr bwMode="auto">
              <a:xfrm>
                <a:off x="1456" y="2337"/>
                <a:ext cx="37" cy="47"/>
              </a:xfrm>
              <a:custGeom>
                <a:avLst/>
                <a:gdLst>
                  <a:gd name="T0" fmla="*/ 8 w 75"/>
                  <a:gd name="T1" fmla="*/ 0 h 95"/>
                  <a:gd name="T2" fmla="*/ 10 w 75"/>
                  <a:gd name="T3" fmla="*/ 1 h 95"/>
                  <a:gd name="T4" fmla="*/ 9 w 75"/>
                  <a:gd name="T5" fmla="*/ 3 h 95"/>
                  <a:gd name="T6" fmla="*/ 10 w 75"/>
                  <a:gd name="T7" fmla="*/ 9 h 95"/>
                  <a:gd name="T8" fmla="*/ 11 w 75"/>
                  <a:gd name="T9" fmla="*/ 15 h 95"/>
                  <a:gd name="T10" fmla="*/ 16 w 75"/>
                  <a:gd name="T11" fmla="*/ 20 h 95"/>
                  <a:gd name="T12" fmla="*/ 22 w 75"/>
                  <a:gd name="T13" fmla="*/ 23 h 95"/>
                  <a:gd name="T14" fmla="*/ 28 w 75"/>
                  <a:gd name="T15" fmla="*/ 30 h 95"/>
                  <a:gd name="T16" fmla="*/ 33 w 75"/>
                  <a:gd name="T17" fmla="*/ 38 h 95"/>
                  <a:gd name="T18" fmla="*/ 37 w 75"/>
                  <a:gd name="T19" fmla="*/ 42 h 95"/>
                  <a:gd name="T20" fmla="*/ 37 w 75"/>
                  <a:gd name="T21" fmla="*/ 44 h 95"/>
                  <a:gd name="T22" fmla="*/ 36 w 75"/>
                  <a:gd name="T23" fmla="*/ 46 h 95"/>
                  <a:gd name="T24" fmla="*/ 35 w 75"/>
                  <a:gd name="T25" fmla="*/ 46 h 95"/>
                  <a:gd name="T26" fmla="*/ 34 w 75"/>
                  <a:gd name="T27" fmla="*/ 47 h 95"/>
                  <a:gd name="T28" fmla="*/ 24 w 75"/>
                  <a:gd name="T29" fmla="*/ 41 h 95"/>
                  <a:gd name="T30" fmla="*/ 8 w 75"/>
                  <a:gd name="T31" fmla="*/ 36 h 95"/>
                  <a:gd name="T32" fmla="*/ 0 w 75"/>
                  <a:gd name="T33" fmla="*/ 22 h 95"/>
                  <a:gd name="T34" fmla="*/ 2 w 75"/>
                  <a:gd name="T35" fmla="*/ 11 h 95"/>
                  <a:gd name="T36" fmla="*/ 8 w 75"/>
                  <a:gd name="T37" fmla="*/ 0 h 95"/>
                  <a:gd name="T38" fmla="*/ 8 w 75"/>
                  <a:gd name="T39" fmla="*/ 0 h 95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75" h="95">
                    <a:moveTo>
                      <a:pt x="17" y="0"/>
                    </a:moveTo>
                    <a:lnTo>
                      <a:pt x="21" y="3"/>
                    </a:lnTo>
                    <a:lnTo>
                      <a:pt x="19" y="7"/>
                    </a:lnTo>
                    <a:lnTo>
                      <a:pt x="21" y="19"/>
                    </a:lnTo>
                    <a:lnTo>
                      <a:pt x="23" y="30"/>
                    </a:lnTo>
                    <a:lnTo>
                      <a:pt x="33" y="40"/>
                    </a:lnTo>
                    <a:lnTo>
                      <a:pt x="44" y="47"/>
                    </a:lnTo>
                    <a:lnTo>
                      <a:pt x="57" y="61"/>
                    </a:lnTo>
                    <a:lnTo>
                      <a:pt x="67" y="76"/>
                    </a:lnTo>
                    <a:lnTo>
                      <a:pt x="75" y="85"/>
                    </a:lnTo>
                    <a:lnTo>
                      <a:pt x="75" y="89"/>
                    </a:lnTo>
                    <a:lnTo>
                      <a:pt x="73" y="93"/>
                    </a:lnTo>
                    <a:lnTo>
                      <a:pt x="71" y="93"/>
                    </a:lnTo>
                    <a:lnTo>
                      <a:pt x="69" y="95"/>
                    </a:lnTo>
                    <a:lnTo>
                      <a:pt x="48" y="83"/>
                    </a:lnTo>
                    <a:lnTo>
                      <a:pt x="17" y="72"/>
                    </a:lnTo>
                    <a:lnTo>
                      <a:pt x="0" y="45"/>
                    </a:lnTo>
                    <a:lnTo>
                      <a:pt x="4" y="23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0" name="Freeform 256"/>
              <p:cNvSpPr>
                <a:spLocks/>
              </p:cNvSpPr>
              <p:nvPr/>
            </p:nvSpPr>
            <p:spPr bwMode="auto">
              <a:xfrm>
                <a:off x="1425" y="2276"/>
                <a:ext cx="84" cy="108"/>
              </a:xfrm>
              <a:custGeom>
                <a:avLst/>
                <a:gdLst>
                  <a:gd name="T0" fmla="*/ 82 w 167"/>
                  <a:gd name="T1" fmla="*/ 14 h 217"/>
                  <a:gd name="T2" fmla="*/ 81 w 167"/>
                  <a:gd name="T3" fmla="*/ 13 h 217"/>
                  <a:gd name="T4" fmla="*/ 78 w 167"/>
                  <a:gd name="T5" fmla="*/ 13 h 217"/>
                  <a:gd name="T6" fmla="*/ 75 w 167"/>
                  <a:gd name="T7" fmla="*/ 12 h 217"/>
                  <a:gd name="T8" fmla="*/ 73 w 167"/>
                  <a:gd name="T9" fmla="*/ 13 h 217"/>
                  <a:gd name="T10" fmla="*/ 71 w 167"/>
                  <a:gd name="T11" fmla="*/ 15 h 217"/>
                  <a:gd name="T12" fmla="*/ 71 w 167"/>
                  <a:gd name="T13" fmla="*/ 18 h 217"/>
                  <a:gd name="T14" fmla="*/ 72 w 167"/>
                  <a:gd name="T15" fmla="*/ 21 h 217"/>
                  <a:gd name="T16" fmla="*/ 71 w 167"/>
                  <a:gd name="T17" fmla="*/ 24 h 217"/>
                  <a:gd name="T18" fmla="*/ 69 w 167"/>
                  <a:gd name="T19" fmla="*/ 23 h 217"/>
                  <a:gd name="T20" fmla="*/ 69 w 167"/>
                  <a:gd name="T21" fmla="*/ 20 h 217"/>
                  <a:gd name="T22" fmla="*/ 68 w 167"/>
                  <a:gd name="T23" fmla="*/ 16 h 217"/>
                  <a:gd name="T24" fmla="*/ 68 w 167"/>
                  <a:gd name="T25" fmla="*/ 15 h 217"/>
                  <a:gd name="T26" fmla="*/ 57 w 167"/>
                  <a:gd name="T27" fmla="*/ 7 h 217"/>
                  <a:gd name="T28" fmla="*/ 54 w 167"/>
                  <a:gd name="T29" fmla="*/ 11 h 217"/>
                  <a:gd name="T30" fmla="*/ 60 w 167"/>
                  <a:gd name="T31" fmla="*/ 19 h 217"/>
                  <a:gd name="T32" fmla="*/ 59 w 167"/>
                  <a:gd name="T33" fmla="*/ 21 h 217"/>
                  <a:gd name="T34" fmla="*/ 56 w 167"/>
                  <a:gd name="T35" fmla="*/ 28 h 217"/>
                  <a:gd name="T36" fmla="*/ 53 w 167"/>
                  <a:gd name="T37" fmla="*/ 35 h 217"/>
                  <a:gd name="T38" fmla="*/ 49 w 167"/>
                  <a:gd name="T39" fmla="*/ 41 h 217"/>
                  <a:gd name="T40" fmla="*/ 47 w 167"/>
                  <a:gd name="T41" fmla="*/ 41 h 217"/>
                  <a:gd name="T42" fmla="*/ 46 w 167"/>
                  <a:gd name="T43" fmla="*/ 40 h 217"/>
                  <a:gd name="T44" fmla="*/ 47 w 167"/>
                  <a:gd name="T45" fmla="*/ 38 h 217"/>
                  <a:gd name="T46" fmla="*/ 47 w 167"/>
                  <a:gd name="T47" fmla="*/ 38 h 217"/>
                  <a:gd name="T48" fmla="*/ 51 w 167"/>
                  <a:gd name="T49" fmla="*/ 31 h 217"/>
                  <a:gd name="T50" fmla="*/ 46 w 167"/>
                  <a:gd name="T51" fmla="*/ 16 h 217"/>
                  <a:gd name="T52" fmla="*/ 45 w 167"/>
                  <a:gd name="T53" fmla="*/ 16 h 217"/>
                  <a:gd name="T54" fmla="*/ 43 w 167"/>
                  <a:gd name="T55" fmla="*/ 16 h 217"/>
                  <a:gd name="T56" fmla="*/ 40 w 167"/>
                  <a:gd name="T57" fmla="*/ 16 h 217"/>
                  <a:gd name="T58" fmla="*/ 37 w 167"/>
                  <a:gd name="T59" fmla="*/ 19 h 217"/>
                  <a:gd name="T60" fmla="*/ 35 w 167"/>
                  <a:gd name="T61" fmla="*/ 21 h 217"/>
                  <a:gd name="T62" fmla="*/ 33 w 167"/>
                  <a:gd name="T63" fmla="*/ 24 h 217"/>
                  <a:gd name="T64" fmla="*/ 32 w 167"/>
                  <a:gd name="T65" fmla="*/ 27 h 217"/>
                  <a:gd name="T66" fmla="*/ 32 w 167"/>
                  <a:gd name="T67" fmla="*/ 28 h 217"/>
                  <a:gd name="T68" fmla="*/ 37 w 167"/>
                  <a:gd name="T69" fmla="*/ 32 h 217"/>
                  <a:gd name="T70" fmla="*/ 38 w 167"/>
                  <a:gd name="T71" fmla="*/ 34 h 217"/>
                  <a:gd name="T72" fmla="*/ 39 w 167"/>
                  <a:gd name="T73" fmla="*/ 39 h 217"/>
                  <a:gd name="T74" fmla="*/ 38 w 167"/>
                  <a:gd name="T75" fmla="*/ 43 h 217"/>
                  <a:gd name="T76" fmla="*/ 34 w 167"/>
                  <a:gd name="T77" fmla="*/ 43 h 217"/>
                  <a:gd name="T78" fmla="*/ 29 w 167"/>
                  <a:gd name="T79" fmla="*/ 40 h 217"/>
                  <a:gd name="T80" fmla="*/ 27 w 167"/>
                  <a:gd name="T81" fmla="*/ 41 h 217"/>
                  <a:gd name="T82" fmla="*/ 25 w 167"/>
                  <a:gd name="T83" fmla="*/ 42 h 217"/>
                  <a:gd name="T84" fmla="*/ 25 w 167"/>
                  <a:gd name="T85" fmla="*/ 43 h 217"/>
                  <a:gd name="T86" fmla="*/ 23 w 167"/>
                  <a:gd name="T87" fmla="*/ 44 h 217"/>
                  <a:gd name="T88" fmla="*/ 21 w 167"/>
                  <a:gd name="T89" fmla="*/ 53 h 217"/>
                  <a:gd name="T90" fmla="*/ 19 w 167"/>
                  <a:gd name="T91" fmla="*/ 65 h 217"/>
                  <a:gd name="T92" fmla="*/ 19 w 167"/>
                  <a:gd name="T93" fmla="*/ 82 h 217"/>
                  <a:gd name="T94" fmla="*/ 36 w 167"/>
                  <a:gd name="T95" fmla="*/ 108 h 217"/>
                  <a:gd name="T96" fmla="*/ 16 w 167"/>
                  <a:gd name="T97" fmla="*/ 103 h 217"/>
                  <a:gd name="T98" fmla="*/ 0 w 167"/>
                  <a:gd name="T99" fmla="*/ 74 h 217"/>
                  <a:gd name="T100" fmla="*/ 27 w 167"/>
                  <a:gd name="T101" fmla="*/ 22 h 217"/>
                  <a:gd name="T102" fmla="*/ 48 w 167"/>
                  <a:gd name="T103" fmla="*/ 1 h 217"/>
                  <a:gd name="T104" fmla="*/ 84 w 167"/>
                  <a:gd name="T105" fmla="*/ 0 h 217"/>
                  <a:gd name="T106" fmla="*/ 82 w 167"/>
                  <a:gd name="T107" fmla="*/ 14 h 217"/>
                  <a:gd name="T108" fmla="*/ 82 w 167"/>
                  <a:gd name="T109" fmla="*/ 14 h 217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167" h="217">
                    <a:moveTo>
                      <a:pt x="163" y="29"/>
                    </a:moveTo>
                    <a:lnTo>
                      <a:pt x="161" y="27"/>
                    </a:lnTo>
                    <a:lnTo>
                      <a:pt x="155" y="27"/>
                    </a:lnTo>
                    <a:lnTo>
                      <a:pt x="150" y="25"/>
                    </a:lnTo>
                    <a:lnTo>
                      <a:pt x="146" y="27"/>
                    </a:lnTo>
                    <a:lnTo>
                      <a:pt x="142" y="30"/>
                    </a:lnTo>
                    <a:lnTo>
                      <a:pt x="142" y="36"/>
                    </a:lnTo>
                    <a:lnTo>
                      <a:pt x="144" y="42"/>
                    </a:lnTo>
                    <a:lnTo>
                      <a:pt x="142" y="48"/>
                    </a:lnTo>
                    <a:lnTo>
                      <a:pt x="138" y="46"/>
                    </a:lnTo>
                    <a:lnTo>
                      <a:pt x="138" y="40"/>
                    </a:lnTo>
                    <a:lnTo>
                      <a:pt x="136" y="32"/>
                    </a:lnTo>
                    <a:lnTo>
                      <a:pt x="136" y="30"/>
                    </a:lnTo>
                    <a:lnTo>
                      <a:pt x="114" y="15"/>
                    </a:lnTo>
                    <a:lnTo>
                      <a:pt x="108" y="23"/>
                    </a:lnTo>
                    <a:lnTo>
                      <a:pt x="119" y="38"/>
                    </a:lnTo>
                    <a:lnTo>
                      <a:pt x="117" y="42"/>
                    </a:lnTo>
                    <a:lnTo>
                      <a:pt x="112" y="57"/>
                    </a:lnTo>
                    <a:lnTo>
                      <a:pt x="106" y="70"/>
                    </a:lnTo>
                    <a:lnTo>
                      <a:pt x="98" y="82"/>
                    </a:lnTo>
                    <a:lnTo>
                      <a:pt x="93" y="82"/>
                    </a:lnTo>
                    <a:lnTo>
                      <a:pt x="91" y="80"/>
                    </a:lnTo>
                    <a:lnTo>
                      <a:pt x="93" y="76"/>
                    </a:lnTo>
                    <a:lnTo>
                      <a:pt x="102" y="63"/>
                    </a:lnTo>
                    <a:lnTo>
                      <a:pt x="91" y="32"/>
                    </a:lnTo>
                    <a:lnTo>
                      <a:pt x="89" y="32"/>
                    </a:lnTo>
                    <a:lnTo>
                      <a:pt x="85" y="32"/>
                    </a:lnTo>
                    <a:lnTo>
                      <a:pt x="79" y="32"/>
                    </a:lnTo>
                    <a:lnTo>
                      <a:pt x="74" y="38"/>
                    </a:lnTo>
                    <a:lnTo>
                      <a:pt x="70" y="42"/>
                    </a:lnTo>
                    <a:lnTo>
                      <a:pt x="66" y="49"/>
                    </a:lnTo>
                    <a:lnTo>
                      <a:pt x="64" y="55"/>
                    </a:lnTo>
                    <a:lnTo>
                      <a:pt x="64" y="57"/>
                    </a:lnTo>
                    <a:lnTo>
                      <a:pt x="74" y="65"/>
                    </a:lnTo>
                    <a:lnTo>
                      <a:pt x="76" y="68"/>
                    </a:lnTo>
                    <a:lnTo>
                      <a:pt x="77" y="78"/>
                    </a:lnTo>
                    <a:lnTo>
                      <a:pt x="76" y="86"/>
                    </a:lnTo>
                    <a:lnTo>
                      <a:pt x="68" y="86"/>
                    </a:lnTo>
                    <a:lnTo>
                      <a:pt x="58" y="80"/>
                    </a:lnTo>
                    <a:lnTo>
                      <a:pt x="53" y="82"/>
                    </a:lnTo>
                    <a:lnTo>
                      <a:pt x="49" y="84"/>
                    </a:lnTo>
                    <a:lnTo>
                      <a:pt x="49" y="86"/>
                    </a:lnTo>
                    <a:lnTo>
                      <a:pt x="45" y="89"/>
                    </a:lnTo>
                    <a:lnTo>
                      <a:pt x="41" y="106"/>
                    </a:lnTo>
                    <a:lnTo>
                      <a:pt x="38" y="131"/>
                    </a:lnTo>
                    <a:lnTo>
                      <a:pt x="38" y="164"/>
                    </a:lnTo>
                    <a:lnTo>
                      <a:pt x="72" y="217"/>
                    </a:lnTo>
                    <a:lnTo>
                      <a:pt x="32" y="207"/>
                    </a:lnTo>
                    <a:lnTo>
                      <a:pt x="0" y="148"/>
                    </a:lnTo>
                    <a:lnTo>
                      <a:pt x="53" y="44"/>
                    </a:lnTo>
                    <a:lnTo>
                      <a:pt x="95" y="2"/>
                    </a:lnTo>
                    <a:lnTo>
                      <a:pt x="167" y="0"/>
                    </a:lnTo>
                    <a:lnTo>
                      <a:pt x="163" y="29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1" name="Freeform 257"/>
              <p:cNvSpPr>
                <a:spLocks/>
              </p:cNvSpPr>
              <p:nvPr/>
            </p:nvSpPr>
            <p:spPr bwMode="auto">
              <a:xfrm>
                <a:off x="1496" y="2261"/>
                <a:ext cx="40" cy="102"/>
              </a:xfrm>
              <a:custGeom>
                <a:avLst/>
                <a:gdLst>
                  <a:gd name="T0" fmla="*/ 0 w 82"/>
                  <a:gd name="T1" fmla="*/ 12 h 203"/>
                  <a:gd name="T2" fmla="*/ 11 w 82"/>
                  <a:gd name="T3" fmla="*/ 27 h 203"/>
                  <a:gd name="T4" fmla="*/ 14 w 82"/>
                  <a:gd name="T5" fmla="*/ 47 h 203"/>
                  <a:gd name="T6" fmla="*/ 7 w 82"/>
                  <a:gd name="T7" fmla="*/ 62 h 203"/>
                  <a:gd name="T8" fmla="*/ 10 w 82"/>
                  <a:gd name="T9" fmla="*/ 102 h 203"/>
                  <a:gd name="T10" fmla="*/ 35 w 82"/>
                  <a:gd name="T11" fmla="*/ 93 h 203"/>
                  <a:gd name="T12" fmla="*/ 40 w 82"/>
                  <a:gd name="T13" fmla="*/ 38 h 203"/>
                  <a:gd name="T14" fmla="*/ 26 w 82"/>
                  <a:gd name="T15" fmla="*/ 3 h 203"/>
                  <a:gd name="T16" fmla="*/ 8 w 82"/>
                  <a:gd name="T17" fmla="*/ 0 h 203"/>
                  <a:gd name="T18" fmla="*/ 0 w 82"/>
                  <a:gd name="T19" fmla="*/ 12 h 203"/>
                  <a:gd name="T20" fmla="*/ 0 w 82"/>
                  <a:gd name="T21" fmla="*/ 12 h 20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2" h="203">
                    <a:moveTo>
                      <a:pt x="0" y="24"/>
                    </a:moveTo>
                    <a:lnTo>
                      <a:pt x="23" y="53"/>
                    </a:lnTo>
                    <a:lnTo>
                      <a:pt x="29" y="93"/>
                    </a:lnTo>
                    <a:lnTo>
                      <a:pt x="15" y="123"/>
                    </a:lnTo>
                    <a:lnTo>
                      <a:pt x="21" y="203"/>
                    </a:lnTo>
                    <a:lnTo>
                      <a:pt x="72" y="186"/>
                    </a:lnTo>
                    <a:lnTo>
                      <a:pt x="82" y="76"/>
                    </a:lnTo>
                    <a:lnTo>
                      <a:pt x="53" y="5"/>
                    </a:lnTo>
                    <a:lnTo>
                      <a:pt x="17" y="0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2" name="Freeform 258"/>
              <p:cNvSpPr>
                <a:spLocks/>
              </p:cNvSpPr>
              <p:nvPr/>
            </p:nvSpPr>
            <p:spPr bwMode="auto">
              <a:xfrm>
                <a:off x="1507" y="2266"/>
                <a:ext cx="26" cy="87"/>
              </a:xfrm>
              <a:custGeom>
                <a:avLst/>
                <a:gdLst>
                  <a:gd name="T0" fmla="*/ 10 w 51"/>
                  <a:gd name="T1" fmla="*/ 1 h 173"/>
                  <a:gd name="T2" fmla="*/ 8 w 51"/>
                  <a:gd name="T3" fmla="*/ 0 h 173"/>
                  <a:gd name="T4" fmla="*/ 5 w 51"/>
                  <a:gd name="T5" fmla="*/ 1 h 173"/>
                  <a:gd name="T6" fmla="*/ 1 w 51"/>
                  <a:gd name="T7" fmla="*/ 2 h 173"/>
                  <a:gd name="T8" fmla="*/ 0 w 51"/>
                  <a:gd name="T9" fmla="*/ 5 h 173"/>
                  <a:gd name="T10" fmla="*/ 1 w 51"/>
                  <a:gd name="T11" fmla="*/ 8 h 173"/>
                  <a:gd name="T12" fmla="*/ 4 w 51"/>
                  <a:gd name="T13" fmla="*/ 11 h 173"/>
                  <a:gd name="T14" fmla="*/ 6 w 51"/>
                  <a:gd name="T15" fmla="*/ 12 h 173"/>
                  <a:gd name="T16" fmla="*/ 7 w 51"/>
                  <a:gd name="T17" fmla="*/ 13 h 173"/>
                  <a:gd name="T18" fmla="*/ 6 w 51"/>
                  <a:gd name="T19" fmla="*/ 22 h 173"/>
                  <a:gd name="T20" fmla="*/ 8 w 51"/>
                  <a:gd name="T21" fmla="*/ 32 h 173"/>
                  <a:gd name="T22" fmla="*/ 9 w 51"/>
                  <a:gd name="T23" fmla="*/ 32 h 173"/>
                  <a:gd name="T24" fmla="*/ 10 w 51"/>
                  <a:gd name="T25" fmla="*/ 32 h 173"/>
                  <a:gd name="T26" fmla="*/ 11 w 51"/>
                  <a:gd name="T27" fmla="*/ 34 h 173"/>
                  <a:gd name="T28" fmla="*/ 11 w 51"/>
                  <a:gd name="T29" fmla="*/ 36 h 173"/>
                  <a:gd name="T30" fmla="*/ 8 w 51"/>
                  <a:gd name="T31" fmla="*/ 40 h 173"/>
                  <a:gd name="T32" fmla="*/ 6 w 51"/>
                  <a:gd name="T33" fmla="*/ 48 h 173"/>
                  <a:gd name="T34" fmla="*/ 5 w 51"/>
                  <a:gd name="T35" fmla="*/ 53 h 173"/>
                  <a:gd name="T36" fmla="*/ 5 w 51"/>
                  <a:gd name="T37" fmla="*/ 56 h 173"/>
                  <a:gd name="T38" fmla="*/ 9 w 51"/>
                  <a:gd name="T39" fmla="*/ 63 h 173"/>
                  <a:gd name="T40" fmla="*/ 8 w 51"/>
                  <a:gd name="T41" fmla="*/ 74 h 173"/>
                  <a:gd name="T42" fmla="*/ 7 w 51"/>
                  <a:gd name="T43" fmla="*/ 87 h 173"/>
                  <a:gd name="T44" fmla="*/ 17 w 51"/>
                  <a:gd name="T45" fmla="*/ 78 h 173"/>
                  <a:gd name="T46" fmla="*/ 25 w 51"/>
                  <a:gd name="T47" fmla="*/ 53 h 173"/>
                  <a:gd name="T48" fmla="*/ 26 w 51"/>
                  <a:gd name="T49" fmla="*/ 32 h 173"/>
                  <a:gd name="T50" fmla="*/ 10 w 51"/>
                  <a:gd name="T51" fmla="*/ 1 h 173"/>
                  <a:gd name="T52" fmla="*/ 10 w 51"/>
                  <a:gd name="T53" fmla="*/ 1 h 173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1" h="173">
                    <a:moveTo>
                      <a:pt x="19" y="2"/>
                    </a:moveTo>
                    <a:lnTo>
                      <a:pt x="15" y="0"/>
                    </a:lnTo>
                    <a:lnTo>
                      <a:pt x="10" y="2"/>
                    </a:lnTo>
                    <a:lnTo>
                      <a:pt x="2" y="4"/>
                    </a:lnTo>
                    <a:lnTo>
                      <a:pt x="0" y="9"/>
                    </a:lnTo>
                    <a:lnTo>
                      <a:pt x="2" y="15"/>
                    </a:lnTo>
                    <a:lnTo>
                      <a:pt x="8" y="21"/>
                    </a:lnTo>
                    <a:lnTo>
                      <a:pt x="11" y="23"/>
                    </a:lnTo>
                    <a:lnTo>
                      <a:pt x="13" y="25"/>
                    </a:lnTo>
                    <a:lnTo>
                      <a:pt x="11" y="44"/>
                    </a:lnTo>
                    <a:lnTo>
                      <a:pt x="15" y="63"/>
                    </a:lnTo>
                    <a:lnTo>
                      <a:pt x="17" y="63"/>
                    </a:lnTo>
                    <a:lnTo>
                      <a:pt x="19" y="63"/>
                    </a:lnTo>
                    <a:lnTo>
                      <a:pt x="21" y="67"/>
                    </a:lnTo>
                    <a:lnTo>
                      <a:pt x="21" y="72"/>
                    </a:lnTo>
                    <a:lnTo>
                      <a:pt x="15" y="80"/>
                    </a:lnTo>
                    <a:lnTo>
                      <a:pt x="11" y="95"/>
                    </a:lnTo>
                    <a:lnTo>
                      <a:pt x="10" y="106"/>
                    </a:lnTo>
                    <a:lnTo>
                      <a:pt x="10" y="112"/>
                    </a:lnTo>
                    <a:lnTo>
                      <a:pt x="17" y="125"/>
                    </a:lnTo>
                    <a:lnTo>
                      <a:pt x="15" y="148"/>
                    </a:lnTo>
                    <a:lnTo>
                      <a:pt x="13" y="173"/>
                    </a:lnTo>
                    <a:lnTo>
                      <a:pt x="34" y="156"/>
                    </a:lnTo>
                    <a:lnTo>
                      <a:pt x="49" y="106"/>
                    </a:lnTo>
                    <a:lnTo>
                      <a:pt x="51" y="63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3" name="Freeform 259"/>
              <p:cNvSpPr>
                <a:spLocks/>
              </p:cNvSpPr>
              <p:nvPr/>
            </p:nvSpPr>
            <p:spPr bwMode="auto">
              <a:xfrm>
                <a:off x="1509" y="2267"/>
                <a:ext cx="26" cy="81"/>
              </a:xfrm>
              <a:custGeom>
                <a:avLst/>
                <a:gdLst>
                  <a:gd name="T0" fmla="*/ 7 w 51"/>
                  <a:gd name="T1" fmla="*/ 0 h 162"/>
                  <a:gd name="T2" fmla="*/ 6 w 51"/>
                  <a:gd name="T3" fmla="*/ 0 h 162"/>
                  <a:gd name="T4" fmla="*/ 3 w 51"/>
                  <a:gd name="T5" fmla="*/ 0 h 162"/>
                  <a:gd name="T6" fmla="*/ 0 w 51"/>
                  <a:gd name="T7" fmla="*/ 2 h 162"/>
                  <a:gd name="T8" fmla="*/ 0 w 51"/>
                  <a:gd name="T9" fmla="*/ 5 h 162"/>
                  <a:gd name="T10" fmla="*/ 2 w 51"/>
                  <a:gd name="T11" fmla="*/ 7 h 162"/>
                  <a:gd name="T12" fmla="*/ 4 w 51"/>
                  <a:gd name="T13" fmla="*/ 9 h 162"/>
                  <a:gd name="T14" fmla="*/ 5 w 51"/>
                  <a:gd name="T15" fmla="*/ 10 h 162"/>
                  <a:gd name="T16" fmla="*/ 6 w 51"/>
                  <a:gd name="T17" fmla="*/ 11 h 162"/>
                  <a:gd name="T18" fmla="*/ 6 w 51"/>
                  <a:gd name="T19" fmla="*/ 13 h 162"/>
                  <a:gd name="T20" fmla="*/ 8 w 51"/>
                  <a:gd name="T21" fmla="*/ 17 h 162"/>
                  <a:gd name="T22" fmla="*/ 11 w 51"/>
                  <a:gd name="T23" fmla="*/ 22 h 162"/>
                  <a:gd name="T24" fmla="*/ 13 w 51"/>
                  <a:gd name="T25" fmla="*/ 26 h 162"/>
                  <a:gd name="T26" fmla="*/ 13 w 51"/>
                  <a:gd name="T27" fmla="*/ 28 h 162"/>
                  <a:gd name="T28" fmla="*/ 12 w 51"/>
                  <a:gd name="T29" fmla="*/ 28 h 162"/>
                  <a:gd name="T30" fmla="*/ 10 w 51"/>
                  <a:gd name="T31" fmla="*/ 27 h 162"/>
                  <a:gd name="T32" fmla="*/ 8 w 51"/>
                  <a:gd name="T33" fmla="*/ 27 h 162"/>
                  <a:gd name="T34" fmla="*/ 7 w 51"/>
                  <a:gd name="T35" fmla="*/ 26 h 162"/>
                  <a:gd name="T36" fmla="*/ 7 w 51"/>
                  <a:gd name="T37" fmla="*/ 27 h 162"/>
                  <a:gd name="T38" fmla="*/ 7 w 51"/>
                  <a:gd name="T39" fmla="*/ 28 h 162"/>
                  <a:gd name="T40" fmla="*/ 8 w 51"/>
                  <a:gd name="T41" fmla="*/ 29 h 162"/>
                  <a:gd name="T42" fmla="*/ 13 w 51"/>
                  <a:gd name="T43" fmla="*/ 31 h 162"/>
                  <a:gd name="T44" fmla="*/ 12 w 51"/>
                  <a:gd name="T45" fmla="*/ 34 h 162"/>
                  <a:gd name="T46" fmla="*/ 11 w 51"/>
                  <a:gd name="T47" fmla="*/ 36 h 162"/>
                  <a:gd name="T48" fmla="*/ 8 w 51"/>
                  <a:gd name="T49" fmla="*/ 40 h 162"/>
                  <a:gd name="T50" fmla="*/ 5 w 51"/>
                  <a:gd name="T51" fmla="*/ 48 h 162"/>
                  <a:gd name="T52" fmla="*/ 6 w 51"/>
                  <a:gd name="T53" fmla="*/ 56 h 162"/>
                  <a:gd name="T54" fmla="*/ 9 w 51"/>
                  <a:gd name="T55" fmla="*/ 63 h 162"/>
                  <a:gd name="T56" fmla="*/ 7 w 51"/>
                  <a:gd name="T57" fmla="*/ 81 h 162"/>
                  <a:gd name="T58" fmla="*/ 14 w 51"/>
                  <a:gd name="T59" fmla="*/ 77 h 162"/>
                  <a:gd name="T60" fmla="*/ 14 w 51"/>
                  <a:gd name="T61" fmla="*/ 73 h 162"/>
                  <a:gd name="T62" fmla="*/ 17 w 51"/>
                  <a:gd name="T63" fmla="*/ 66 h 162"/>
                  <a:gd name="T64" fmla="*/ 19 w 51"/>
                  <a:gd name="T65" fmla="*/ 58 h 162"/>
                  <a:gd name="T66" fmla="*/ 21 w 51"/>
                  <a:gd name="T67" fmla="*/ 54 h 162"/>
                  <a:gd name="T68" fmla="*/ 21 w 51"/>
                  <a:gd name="T69" fmla="*/ 51 h 162"/>
                  <a:gd name="T70" fmla="*/ 22 w 51"/>
                  <a:gd name="T71" fmla="*/ 44 h 162"/>
                  <a:gd name="T72" fmla="*/ 22 w 51"/>
                  <a:gd name="T73" fmla="*/ 39 h 162"/>
                  <a:gd name="T74" fmla="*/ 22 w 51"/>
                  <a:gd name="T75" fmla="*/ 36 h 162"/>
                  <a:gd name="T76" fmla="*/ 26 w 51"/>
                  <a:gd name="T77" fmla="*/ 30 h 162"/>
                  <a:gd name="T78" fmla="*/ 17 w 51"/>
                  <a:gd name="T79" fmla="*/ 3 h 162"/>
                  <a:gd name="T80" fmla="*/ 7 w 51"/>
                  <a:gd name="T81" fmla="*/ 0 h 162"/>
                  <a:gd name="T82" fmla="*/ 7 w 51"/>
                  <a:gd name="T83" fmla="*/ 0 h 162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51" h="162">
                    <a:moveTo>
                      <a:pt x="13" y="0"/>
                    </a:moveTo>
                    <a:lnTo>
                      <a:pt x="11" y="0"/>
                    </a:lnTo>
                    <a:lnTo>
                      <a:pt x="6" y="0"/>
                    </a:lnTo>
                    <a:lnTo>
                      <a:pt x="0" y="4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7" y="17"/>
                    </a:lnTo>
                    <a:lnTo>
                      <a:pt x="9" y="19"/>
                    </a:lnTo>
                    <a:lnTo>
                      <a:pt x="11" y="21"/>
                    </a:lnTo>
                    <a:lnTo>
                      <a:pt x="11" y="25"/>
                    </a:lnTo>
                    <a:lnTo>
                      <a:pt x="15" y="34"/>
                    </a:lnTo>
                    <a:lnTo>
                      <a:pt x="21" y="44"/>
                    </a:lnTo>
                    <a:lnTo>
                      <a:pt x="25" y="51"/>
                    </a:lnTo>
                    <a:lnTo>
                      <a:pt x="25" y="55"/>
                    </a:lnTo>
                    <a:lnTo>
                      <a:pt x="23" y="55"/>
                    </a:lnTo>
                    <a:lnTo>
                      <a:pt x="19" y="53"/>
                    </a:lnTo>
                    <a:lnTo>
                      <a:pt x="15" y="53"/>
                    </a:lnTo>
                    <a:lnTo>
                      <a:pt x="13" y="51"/>
                    </a:lnTo>
                    <a:lnTo>
                      <a:pt x="13" y="53"/>
                    </a:lnTo>
                    <a:lnTo>
                      <a:pt x="13" y="55"/>
                    </a:lnTo>
                    <a:lnTo>
                      <a:pt x="15" y="57"/>
                    </a:lnTo>
                    <a:lnTo>
                      <a:pt x="25" y="61"/>
                    </a:lnTo>
                    <a:lnTo>
                      <a:pt x="23" y="68"/>
                    </a:lnTo>
                    <a:lnTo>
                      <a:pt x="21" y="72"/>
                    </a:lnTo>
                    <a:lnTo>
                      <a:pt x="15" y="80"/>
                    </a:lnTo>
                    <a:lnTo>
                      <a:pt x="9" y="95"/>
                    </a:lnTo>
                    <a:lnTo>
                      <a:pt x="11" y="112"/>
                    </a:lnTo>
                    <a:lnTo>
                      <a:pt x="17" y="125"/>
                    </a:lnTo>
                    <a:lnTo>
                      <a:pt x="13" y="162"/>
                    </a:lnTo>
                    <a:lnTo>
                      <a:pt x="28" y="154"/>
                    </a:lnTo>
                    <a:lnTo>
                      <a:pt x="28" y="146"/>
                    </a:lnTo>
                    <a:lnTo>
                      <a:pt x="34" y="131"/>
                    </a:lnTo>
                    <a:lnTo>
                      <a:pt x="38" y="116"/>
                    </a:lnTo>
                    <a:lnTo>
                      <a:pt x="42" y="108"/>
                    </a:lnTo>
                    <a:lnTo>
                      <a:pt x="42" y="101"/>
                    </a:lnTo>
                    <a:lnTo>
                      <a:pt x="44" y="87"/>
                    </a:lnTo>
                    <a:lnTo>
                      <a:pt x="44" y="78"/>
                    </a:lnTo>
                    <a:lnTo>
                      <a:pt x="44" y="72"/>
                    </a:lnTo>
                    <a:lnTo>
                      <a:pt x="51" y="59"/>
                    </a:lnTo>
                    <a:lnTo>
                      <a:pt x="34" y="6"/>
                    </a:lnTo>
                    <a:lnTo>
                      <a:pt x="13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4" name="Freeform 260"/>
              <p:cNvSpPr>
                <a:spLocks/>
              </p:cNvSpPr>
              <p:nvPr/>
            </p:nvSpPr>
            <p:spPr bwMode="auto">
              <a:xfrm>
                <a:off x="1421" y="2257"/>
                <a:ext cx="140" cy="52"/>
              </a:xfrm>
              <a:custGeom>
                <a:avLst/>
                <a:gdLst>
                  <a:gd name="T0" fmla="*/ 121 w 281"/>
                  <a:gd name="T1" fmla="*/ 6 h 105"/>
                  <a:gd name="T2" fmla="*/ 117 w 281"/>
                  <a:gd name="T3" fmla="*/ 27 h 105"/>
                  <a:gd name="T4" fmla="*/ 113 w 281"/>
                  <a:gd name="T5" fmla="*/ 13 h 105"/>
                  <a:gd name="T6" fmla="*/ 97 w 281"/>
                  <a:gd name="T7" fmla="*/ 0 h 105"/>
                  <a:gd name="T8" fmla="*/ 84 w 281"/>
                  <a:gd name="T9" fmla="*/ 1 h 105"/>
                  <a:gd name="T10" fmla="*/ 69 w 281"/>
                  <a:gd name="T11" fmla="*/ 5 h 105"/>
                  <a:gd name="T12" fmla="*/ 55 w 281"/>
                  <a:gd name="T13" fmla="*/ 13 h 105"/>
                  <a:gd name="T14" fmla="*/ 46 w 281"/>
                  <a:gd name="T15" fmla="*/ 19 h 105"/>
                  <a:gd name="T16" fmla="*/ 28 w 281"/>
                  <a:gd name="T17" fmla="*/ 22 h 105"/>
                  <a:gd name="T18" fmla="*/ 14 w 281"/>
                  <a:gd name="T19" fmla="*/ 31 h 105"/>
                  <a:gd name="T20" fmla="*/ 9 w 281"/>
                  <a:gd name="T21" fmla="*/ 30 h 105"/>
                  <a:gd name="T22" fmla="*/ 23 w 281"/>
                  <a:gd name="T23" fmla="*/ 20 h 105"/>
                  <a:gd name="T24" fmla="*/ 26 w 281"/>
                  <a:gd name="T25" fmla="*/ 16 h 105"/>
                  <a:gd name="T26" fmla="*/ 30 w 281"/>
                  <a:gd name="T27" fmla="*/ 9 h 105"/>
                  <a:gd name="T28" fmla="*/ 26 w 281"/>
                  <a:gd name="T29" fmla="*/ 9 h 105"/>
                  <a:gd name="T30" fmla="*/ 20 w 281"/>
                  <a:gd name="T31" fmla="*/ 19 h 105"/>
                  <a:gd name="T32" fmla="*/ 10 w 281"/>
                  <a:gd name="T33" fmla="*/ 22 h 105"/>
                  <a:gd name="T34" fmla="*/ 0 w 281"/>
                  <a:gd name="T35" fmla="*/ 45 h 105"/>
                  <a:gd name="T36" fmla="*/ 61 w 281"/>
                  <a:gd name="T37" fmla="*/ 44 h 105"/>
                  <a:gd name="T38" fmla="*/ 55 w 281"/>
                  <a:gd name="T39" fmla="*/ 27 h 105"/>
                  <a:gd name="T40" fmla="*/ 63 w 281"/>
                  <a:gd name="T41" fmla="*/ 25 h 105"/>
                  <a:gd name="T42" fmla="*/ 71 w 281"/>
                  <a:gd name="T43" fmla="*/ 29 h 105"/>
                  <a:gd name="T44" fmla="*/ 76 w 281"/>
                  <a:gd name="T45" fmla="*/ 26 h 105"/>
                  <a:gd name="T46" fmla="*/ 75 w 281"/>
                  <a:gd name="T47" fmla="*/ 22 h 105"/>
                  <a:gd name="T48" fmla="*/ 81 w 281"/>
                  <a:gd name="T49" fmla="*/ 10 h 105"/>
                  <a:gd name="T50" fmla="*/ 98 w 281"/>
                  <a:gd name="T51" fmla="*/ 13 h 105"/>
                  <a:gd name="T52" fmla="*/ 102 w 281"/>
                  <a:gd name="T53" fmla="*/ 19 h 105"/>
                  <a:gd name="T54" fmla="*/ 106 w 281"/>
                  <a:gd name="T55" fmla="*/ 30 h 105"/>
                  <a:gd name="T56" fmla="*/ 109 w 281"/>
                  <a:gd name="T57" fmla="*/ 38 h 105"/>
                  <a:gd name="T58" fmla="*/ 112 w 281"/>
                  <a:gd name="T59" fmla="*/ 42 h 105"/>
                  <a:gd name="T60" fmla="*/ 115 w 281"/>
                  <a:gd name="T61" fmla="*/ 52 h 105"/>
                  <a:gd name="T62" fmla="*/ 133 w 281"/>
                  <a:gd name="T63" fmla="*/ 43 h 105"/>
                  <a:gd name="T64" fmla="*/ 140 w 281"/>
                  <a:gd name="T65" fmla="*/ 11 h 105"/>
                  <a:gd name="T66" fmla="*/ 139 w 281"/>
                  <a:gd name="T67" fmla="*/ 15 h 105"/>
                  <a:gd name="T68" fmla="*/ 125 w 281"/>
                  <a:gd name="T69" fmla="*/ 32 h 105"/>
                  <a:gd name="T70" fmla="*/ 125 w 281"/>
                  <a:gd name="T71" fmla="*/ 23 h 105"/>
                  <a:gd name="T72" fmla="*/ 127 w 281"/>
                  <a:gd name="T73" fmla="*/ 15 h 105"/>
                  <a:gd name="T74" fmla="*/ 126 w 281"/>
                  <a:gd name="T75" fmla="*/ 9 h 105"/>
                  <a:gd name="T76" fmla="*/ 125 w 281"/>
                  <a:gd name="T77" fmla="*/ 5 h 10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281" h="105">
                    <a:moveTo>
                      <a:pt x="251" y="11"/>
                    </a:moveTo>
                    <a:lnTo>
                      <a:pt x="243" y="13"/>
                    </a:lnTo>
                    <a:lnTo>
                      <a:pt x="243" y="32"/>
                    </a:lnTo>
                    <a:lnTo>
                      <a:pt x="234" y="55"/>
                    </a:lnTo>
                    <a:lnTo>
                      <a:pt x="224" y="61"/>
                    </a:lnTo>
                    <a:lnTo>
                      <a:pt x="226" y="27"/>
                    </a:lnTo>
                    <a:lnTo>
                      <a:pt x="219" y="15"/>
                    </a:lnTo>
                    <a:lnTo>
                      <a:pt x="194" y="0"/>
                    </a:lnTo>
                    <a:lnTo>
                      <a:pt x="186" y="0"/>
                    </a:lnTo>
                    <a:lnTo>
                      <a:pt x="169" y="2"/>
                    </a:lnTo>
                    <a:lnTo>
                      <a:pt x="152" y="6"/>
                    </a:lnTo>
                    <a:lnTo>
                      <a:pt x="139" y="11"/>
                    </a:lnTo>
                    <a:lnTo>
                      <a:pt x="125" y="17"/>
                    </a:lnTo>
                    <a:lnTo>
                      <a:pt x="110" y="27"/>
                    </a:lnTo>
                    <a:lnTo>
                      <a:pt x="97" y="34"/>
                    </a:lnTo>
                    <a:lnTo>
                      <a:pt x="93" y="38"/>
                    </a:lnTo>
                    <a:lnTo>
                      <a:pt x="65" y="42"/>
                    </a:lnTo>
                    <a:lnTo>
                      <a:pt x="57" y="44"/>
                    </a:lnTo>
                    <a:lnTo>
                      <a:pt x="44" y="55"/>
                    </a:lnTo>
                    <a:lnTo>
                      <a:pt x="29" y="63"/>
                    </a:lnTo>
                    <a:lnTo>
                      <a:pt x="19" y="67"/>
                    </a:lnTo>
                    <a:lnTo>
                      <a:pt x="19" y="61"/>
                    </a:lnTo>
                    <a:lnTo>
                      <a:pt x="32" y="49"/>
                    </a:lnTo>
                    <a:lnTo>
                      <a:pt x="46" y="40"/>
                    </a:lnTo>
                    <a:lnTo>
                      <a:pt x="53" y="36"/>
                    </a:lnTo>
                    <a:lnTo>
                      <a:pt x="53" y="32"/>
                    </a:lnTo>
                    <a:lnTo>
                      <a:pt x="57" y="25"/>
                    </a:lnTo>
                    <a:lnTo>
                      <a:pt x="61" y="19"/>
                    </a:lnTo>
                    <a:lnTo>
                      <a:pt x="61" y="15"/>
                    </a:lnTo>
                    <a:lnTo>
                      <a:pt x="53" y="19"/>
                    </a:lnTo>
                    <a:lnTo>
                      <a:pt x="46" y="28"/>
                    </a:lnTo>
                    <a:lnTo>
                      <a:pt x="40" y="38"/>
                    </a:lnTo>
                    <a:lnTo>
                      <a:pt x="38" y="44"/>
                    </a:lnTo>
                    <a:lnTo>
                      <a:pt x="21" y="44"/>
                    </a:lnTo>
                    <a:lnTo>
                      <a:pt x="4" y="55"/>
                    </a:lnTo>
                    <a:lnTo>
                      <a:pt x="0" y="91"/>
                    </a:lnTo>
                    <a:lnTo>
                      <a:pt x="84" y="59"/>
                    </a:lnTo>
                    <a:lnTo>
                      <a:pt x="122" y="89"/>
                    </a:lnTo>
                    <a:lnTo>
                      <a:pt x="124" y="76"/>
                    </a:lnTo>
                    <a:lnTo>
                      <a:pt x="110" y="55"/>
                    </a:lnTo>
                    <a:lnTo>
                      <a:pt x="125" y="51"/>
                    </a:lnTo>
                    <a:lnTo>
                      <a:pt x="127" y="51"/>
                    </a:lnTo>
                    <a:lnTo>
                      <a:pt x="135" y="55"/>
                    </a:lnTo>
                    <a:lnTo>
                      <a:pt x="143" y="59"/>
                    </a:lnTo>
                    <a:lnTo>
                      <a:pt x="150" y="59"/>
                    </a:lnTo>
                    <a:lnTo>
                      <a:pt x="152" y="53"/>
                    </a:lnTo>
                    <a:lnTo>
                      <a:pt x="152" y="49"/>
                    </a:lnTo>
                    <a:lnTo>
                      <a:pt x="150" y="44"/>
                    </a:lnTo>
                    <a:lnTo>
                      <a:pt x="162" y="21"/>
                    </a:lnTo>
                    <a:lnTo>
                      <a:pt x="188" y="9"/>
                    </a:lnTo>
                    <a:lnTo>
                      <a:pt x="196" y="27"/>
                    </a:lnTo>
                    <a:lnTo>
                      <a:pt x="198" y="28"/>
                    </a:lnTo>
                    <a:lnTo>
                      <a:pt x="205" y="38"/>
                    </a:lnTo>
                    <a:lnTo>
                      <a:pt x="211" y="51"/>
                    </a:lnTo>
                    <a:lnTo>
                      <a:pt x="213" y="61"/>
                    </a:lnTo>
                    <a:lnTo>
                      <a:pt x="215" y="68"/>
                    </a:lnTo>
                    <a:lnTo>
                      <a:pt x="219" y="76"/>
                    </a:lnTo>
                    <a:lnTo>
                      <a:pt x="222" y="82"/>
                    </a:lnTo>
                    <a:lnTo>
                      <a:pt x="224" y="84"/>
                    </a:lnTo>
                    <a:lnTo>
                      <a:pt x="226" y="105"/>
                    </a:lnTo>
                    <a:lnTo>
                      <a:pt x="230" y="105"/>
                    </a:lnTo>
                    <a:lnTo>
                      <a:pt x="253" y="93"/>
                    </a:lnTo>
                    <a:lnTo>
                      <a:pt x="266" y="87"/>
                    </a:lnTo>
                    <a:lnTo>
                      <a:pt x="281" y="70"/>
                    </a:lnTo>
                    <a:lnTo>
                      <a:pt x="281" y="23"/>
                    </a:lnTo>
                    <a:lnTo>
                      <a:pt x="278" y="25"/>
                    </a:lnTo>
                    <a:lnTo>
                      <a:pt x="278" y="30"/>
                    </a:lnTo>
                    <a:lnTo>
                      <a:pt x="259" y="65"/>
                    </a:lnTo>
                    <a:lnTo>
                      <a:pt x="251" y="65"/>
                    </a:lnTo>
                    <a:lnTo>
                      <a:pt x="251" y="59"/>
                    </a:lnTo>
                    <a:lnTo>
                      <a:pt x="251" y="47"/>
                    </a:lnTo>
                    <a:lnTo>
                      <a:pt x="253" y="36"/>
                    </a:lnTo>
                    <a:lnTo>
                      <a:pt x="255" y="30"/>
                    </a:lnTo>
                    <a:lnTo>
                      <a:pt x="253" y="25"/>
                    </a:lnTo>
                    <a:lnTo>
                      <a:pt x="253" y="19"/>
                    </a:lnTo>
                    <a:lnTo>
                      <a:pt x="251" y="13"/>
                    </a:lnTo>
                    <a:lnTo>
                      <a:pt x="251" y="11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5" name="Freeform 261"/>
              <p:cNvSpPr>
                <a:spLocks/>
              </p:cNvSpPr>
              <p:nvPr/>
            </p:nvSpPr>
            <p:spPr bwMode="auto">
              <a:xfrm>
                <a:off x="1553" y="2277"/>
                <a:ext cx="6" cy="23"/>
              </a:xfrm>
              <a:custGeom>
                <a:avLst/>
                <a:gdLst>
                  <a:gd name="T0" fmla="*/ 5 w 14"/>
                  <a:gd name="T1" fmla="*/ 0 h 46"/>
                  <a:gd name="T2" fmla="*/ 3 w 14"/>
                  <a:gd name="T3" fmla="*/ 5 h 46"/>
                  <a:gd name="T4" fmla="*/ 0 w 14"/>
                  <a:gd name="T5" fmla="*/ 23 h 46"/>
                  <a:gd name="T6" fmla="*/ 6 w 14"/>
                  <a:gd name="T7" fmla="*/ 18 h 46"/>
                  <a:gd name="T8" fmla="*/ 5 w 14"/>
                  <a:gd name="T9" fmla="*/ 0 h 46"/>
                  <a:gd name="T10" fmla="*/ 5 w 14"/>
                  <a:gd name="T11" fmla="*/ 0 h 4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4" h="46">
                    <a:moveTo>
                      <a:pt x="12" y="0"/>
                    </a:moveTo>
                    <a:lnTo>
                      <a:pt x="6" y="9"/>
                    </a:lnTo>
                    <a:lnTo>
                      <a:pt x="0" y="46"/>
                    </a:lnTo>
                    <a:lnTo>
                      <a:pt x="14" y="36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6" name="Freeform 262"/>
              <p:cNvSpPr>
                <a:spLocks/>
              </p:cNvSpPr>
              <p:nvPr/>
            </p:nvSpPr>
            <p:spPr bwMode="auto">
              <a:xfrm>
                <a:off x="1504" y="2249"/>
                <a:ext cx="168" cy="179"/>
              </a:xfrm>
              <a:custGeom>
                <a:avLst/>
                <a:gdLst>
                  <a:gd name="T0" fmla="*/ 2 w 337"/>
                  <a:gd name="T1" fmla="*/ 127 h 357"/>
                  <a:gd name="T2" fmla="*/ 14 w 337"/>
                  <a:gd name="T3" fmla="*/ 126 h 357"/>
                  <a:gd name="T4" fmla="*/ 12 w 337"/>
                  <a:gd name="T5" fmla="*/ 129 h 357"/>
                  <a:gd name="T6" fmla="*/ 10 w 337"/>
                  <a:gd name="T7" fmla="*/ 136 h 357"/>
                  <a:gd name="T8" fmla="*/ 13 w 337"/>
                  <a:gd name="T9" fmla="*/ 142 h 357"/>
                  <a:gd name="T10" fmla="*/ 16 w 337"/>
                  <a:gd name="T11" fmla="*/ 146 h 357"/>
                  <a:gd name="T12" fmla="*/ 24 w 337"/>
                  <a:gd name="T13" fmla="*/ 145 h 357"/>
                  <a:gd name="T14" fmla="*/ 35 w 337"/>
                  <a:gd name="T15" fmla="*/ 144 h 357"/>
                  <a:gd name="T16" fmla="*/ 49 w 337"/>
                  <a:gd name="T17" fmla="*/ 143 h 357"/>
                  <a:gd name="T18" fmla="*/ 63 w 337"/>
                  <a:gd name="T19" fmla="*/ 148 h 357"/>
                  <a:gd name="T20" fmla="*/ 70 w 337"/>
                  <a:gd name="T21" fmla="*/ 154 h 357"/>
                  <a:gd name="T22" fmla="*/ 77 w 337"/>
                  <a:gd name="T23" fmla="*/ 157 h 357"/>
                  <a:gd name="T24" fmla="*/ 86 w 337"/>
                  <a:gd name="T25" fmla="*/ 158 h 357"/>
                  <a:gd name="T26" fmla="*/ 78 w 337"/>
                  <a:gd name="T27" fmla="*/ 144 h 357"/>
                  <a:gd name="T28" fmla="*/ 87 w 337"/>
                  <a:gd name="T29" fmla="*/ 148 h 357"/>
                  <a:gd name="T30" fmla="*/ 94 w 337"/>
                  <a:gd name="T31" fmla="*/ 150 h 357"/>
                  <a:gd name="T32" fmla="*/ 97 w 337"/>
                  <a:gd name="T33" fmla="*/ 148 h 357"/>
                  <a:gd name="T34" fmla="*/ 93 w 337"/>
                  <a:gd name="T35" fmla="*/ 145 h 357"/>
                  <a:gd name="T36" fmla="*/ 88 w 337"/>
                  <a:gd name="T37" fmla="*/ 141 h 357"/>
                  <a:gd name="T38" fmla="*/ 101 w 337"/>
                  <a:gd name="T39" fmla="*/ 130 h 357"/>
                  <a:gd name="T40" fmla="*/ 108 w 337"/>
                  <a:gd name="T41" fmla="*/ 122 h 357"/>
                  <a:gd name="T42" fmla="*/ 113 w 337"/>
                  <a:gd name="T43" fmla="*/ 128 h 357"/>
                  <a:gd name="T44" fmla="*/ 127 w 337"/>
                  <a:gd name="T45" fmla="*/ 156 h 357"/>
                  <a:gd name="T46" fmla="*/ 154 w 337"/>
                  <a:gd name="T47" fmla="*/ 166 h 357"/>
                  <a:gd name="T48" fmla="*/ 156 w 337"/>
                  <a:gd name="T49" fmla="*/ 174 h 357"/>
                  <a:gd name="T50" fmla="*/ 161 w 337"/>
                  <a:gd name="T51" fmla="*/ 179 h 357"/>
                  <a:gd name="T52" fmla="*/ 165 w 337"/>
                  <a:gd name="T53" fmla="*/ 168 h 357"/>
                  <a:gd name="T54" fmla="*/ 168 w 337"/>
                  <a:gd name="T55" fmla="*/ 147 h 357"/>
                  <a:gd name="T56" fmla="*/ 161 w 337"/>
                  <a:gd name="T57" fmla="*/ 124 h 357"/>
                  <a:gd name="T58" fmla="*/ 154 w 337"/>
                  <a:gd name="T59" fmla="*/ 116 h 357"/>
                  <a:gd name="T60" fmla="*/ 151 w 337"/>
                  <a:gd name="T61" fmla="*/ 113 h 357"/>
                  <a:gd name="T62" fmla="*/ 97 w 337"/>
                  <a:gd name="T63" fmla="*/ 92 h 357"/>
                  <a:gd name="T64" fmla="*/ 87 w 337"/>
                  <a:gd name="T65" fmla="*/ 92 h 357"/>
                  <a:gd name="T66" fmla="*/ 77 w 337"/>
                  <a:gd name="T67" fmla="*/ 94 h 357"/>
                  <a:gd name="T68" fmla="*/ 71 w 337"/>
                  <a:gd name="T69" fmla="*/ 94 h 357"/>
                  <a:gd name="T70" fmla="*/ 66 w 337"/>
                  <a:gd name="T71" fmla="*/ 95 h 357"/>
                  <a:gd name="T72" fmla="*/ 69 w 337"/>
                  <a:gd name="T73" fmla="*/ 76 h 357"/>
                  <a:gd name="T74" fmla="*/ 63 w 337"/>
                  <a:gd name="T75" fmla="*/ 76 h 357"/>
                  <a:gd name="T76" fmla="*/ 53 w 337"/>
                  <a:gd name="T77" fmla="*/ 70 h 357"/>
                  <a:gd name="T78" fmla="*/ 42 w 337"/>
                  <a:gd name="T79" fmla="*/ 62 h 357"/>
                  <a:gd name="T80" fmla="*/ 35 w 337"/>
                  <a:gd name="T81" fmla="*/ 62 h 357"/>
                  <a:gd name="T82" fmla="*/ 49 w 337"/>
                  <a:gd name="T83" fmla="*/ 54 h 357"/>
                  <a:gd name="T84" fmla="*/ 58 w 337"/>
                  <a:gd name="T85" fmla="*/ 36 h 357"/>
                  <a:gd name="T86" fmla="*/ 56 w 337"/>
                  <a:gd name="T87" fmla="*/ 7 h 357"/>
                  <a:gd name="T88" fmla="*/ 51 w 337"/>
                  <a:gd name="T89" fmla="*/ 1 h 357"/>
                  <a:gd name="T90" fmla="*/ 52 w 337"/>
                  <a:gd name="T91" fmla="*/ 8 h 357"/>
                  <a:gd name="T92" fmla="*/ 53 w 337"/>
                  <a:gd name="T93" fmla="*/ 24 h 357"/>
                  <a:gd name="T94" fmla="*/ 45 w 337"/>
                  <a:gd name="T95" fmla="*/ 25 h 357"/>
                  <a:gd name="T96" fmla="*/ 46 w 337"/>
                  <a:gd name="T97" fmla="*/ 35 h 357"/>
                  <a:gd name="T98" fmla="*/ 57 w 337"/>
                  <a:gd name="T99" fmla="*/ 27 h 357"/>
                  <a:gd name="T100" fmla="*/ 29 w 337"/>
                  <a:gd name="T101" fmla="*/ 60 h 357"/>
                  <a:gd name="T102" fmla="*/ 25 w 337"/>
                  <a:gd name="T103" fmla="*/ 82 h 357"/>
                  <a:gd name="T104" fmla="*/ 0 w 337"/>
                  <a:gd name="T105" fmla="*/ 124 h 357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337" h="357">
                    <a:moveTo>
                      <a:pt x="0" y="247"/>
                    </a:moveTo>
                    <a:lnTo>
                      <a:pt x="4" y="253"/>
                    </a:lnTo>
                    <a:lnTo>
                      <a:pt x="17" y="249"/>
                    </a:lnTo>
                    <a:lnTo>
                      <a:pt x="29" y="251"/>
                    </a:lnTo>
                    <a:lnTo>
                      <a:pt x="27" y="253"/>
                    </a:lnTo>
                    <a:lnTo>
                      <a:pt x="25" y="258"/>
                    </a:lnTo>
                    <a:lnTo>
                      <a:pt x="21" y="266"/>
                    </a:lnTo>
                    <a:lnTo>
                      <a:pt x="21" y="272"/>
                    </a:lnTo>
                    <a:lnTo>
                      <a:pt x="21" y="277"/>
                    </a:lnTo>
                    <a:lnTo>
                      <a:pt x="27" y="283"/>
                    </a:lnTo>
                    <a:lnTo>
                      <a:pt x="31" y="287"/>
                    </a:lnTo>
                    <a:lnTo>
                      <a:pt x="33" y="291"/>
                    </a:lnTo>
                    <a:lnTo>
                      <a:pt x="36" y="289"/>
                    </a:lnTo>
                    <a:lnTo>
                      <a:pt x="48" y="289"/>
                    </a:lnTo>
                    <a:lnTo>
                      <a:pt x="61" y="287"/>
                    </a:lnTo>
                    <a:lnTo>
                      <a:pt x="71" y="287"/>
                    </a:lnTo>
                    <a:lnTo>
                      <a:pt x="80" y="283"/>
                    </a:lnTo>
                    <a:lnTo>
                      <a:pt x="99" y="285"/>
                    </a:lnTo>
                    <a:lnTo>
                      <a:pt x="116" y="289"/>
                    </a:lnTo>
                    <a:lnTo>
                      <a:pt x="126" y="296"/>
                    </a:lnTo>
                    <a:lnTo>
                      <a:pt x="131" y="302"/>
                    </a:lnTo>
                    <a:lnTo>
                      <a:pt x="141" y="308"/>
                    </a:lnTo>
                    <a:lnTo>
                      <a:pt x="149" y="312"/>
                    </a:lnTo>
                    <a:lnTo>
                      <a:pt x="154" y="314"/>
                    </a:lnTo>
                    <a:lnTo>
                      <a:pt x="173" y="325"/>
                    </a:lnTo>
                    <a:lnTo>
                      <a:pt x="173" y="315"/>
                    </a:lnTo>
                    <a:lnTo>
                      <a:pt x="156" y="302"/>
                    </a:lnTo>
                    <a:lnTo>
                      <a:pt x="156" y="287"/>
                    </a:lnTo>
                    <a:lnTo>
                      <a:pt x="173" y="296"/>
                    </a:lnTo>
                    <a:lnTo>
                      <a:pt x="175" y="296"/>
                    </a:lnTo>
                    <a:lnTo>
                      <a:pt x="183" y="298"/>
                    </a:lnTo>
                    <a:lnTo>
                      <a:pt x="189" y="300"/>
                    </a:lnTo>
                    <a:lnTo>
                      <a:pt x="194" y="300"/>
                    </a:lnTo>
                    <a:lnTo>
                      <a:pt x="194" y="296"/>
                    </a:lnTo>
                    <a:lnTo>
                      <a:pt x="192" y="293"/>
                    </a:lnTo>
                    <a:lnTo>
                      <a:pt x="187" y="289"/>
                    </a:lnTo>
                    <a:lnTo>
                      <a:pt x="185" y="289"/>
                    </a:lnTo>
                    <a:lnTo>
                      <a:pt x="177" y="281"/>
                    </a:lnTo>
                    <a:lnTo>
                      <a:pt x="185" y="266"/>
                    </a:lnTo>
                    <a:lnTo>
                      <a:pt x="202" y="260"/>
                    </a:lnTo>
                    <a:lnTo>
                      <a:pt x="217" y="251"/>
                    </a:lnTo>
                    <a:lnTo>
                      <a:pt x="217" y="243"/>
                    </a:lnTo>
                    <a:lnTo>
                      <a:pt x="230" y="247"/>
                    </a:lnTo>
                    <a:lnTo>
                      <a:pt x="227" y="256"/>
                    </a:lnTo>
                    <a:lnTo>
                      <a:pt x="253" y="277"/>
                    </a:lnTo>
                    <a:lnTo>
                      <a:pt x="255" y="312"/>
                    </a:lnTo>
                    <a:lnTo>
                      <a:pt x="284" y="314"/>
                    </a:lnTo>
                    <a:lnTo>
                      <a:pt x="308" y="331"/>
                    </a:lnTo>
                    <a:lnTo>
                      <a:pt x="310" y="348"/>
                    </a:lnTo>
                    <a:lnTo>
                      <a:pt x="312" y="348"/>
                    </a:lnTo>
                    <a:lnTo>
                      <a:pt x="318" y="353"/>
                    </a:lnTo>
                    <a:lnTo>
                      <a:pt x="323" y="357"/>
                    </a:lnTo>
                    <a:lnTo>
                      <a:pt x="329" y="357"/>
                    </a:lnTo>
                    <a:lnTo>
                      <a:pt x="331" y="336"/>
                    </a:lnTo>
                    <a:lnTo>
                      <a:pt x="327" y="315"/>
                    </a:lnTo>
                    <a:lnTo>
                      <a:pt x="337" y="294"/>
                    </a:lnTo>
                    <a:lnTo>
                      <a:pt x="335" y="264"/>
                    </a:lnTo>
                    <a:lnTo>
                      <a:pt x="322" y="247"/>
                    </a:lnTo>
                    <a:lnTo>
                      <a:pt x="318" y="241"/>
                    </a:lnTo>
                    <a:lnTo>
                      <a:pt x="308" y="232"/>
                    </a:lnTo>
                    <a:lnTo>
                      <a:pt x="303" y="232"/>
                    </a:lnTo>
                    <a:lnTo>
                      <a:pt x="303" y="226"/>
                    </a:lnTo>
                    <a:lnTo>
                      <a:pt x="251" y="190"/>
                    </a:lnTo>
                    <a:lnTo>
                      <a:pt x="194" y="184"/>
                    </a:lnTo>
                    <a:lnTo>
                      <a:pt x="189" y="184"/>
                    </a:lnTo>
                    <a:lnTo>
                      <a:pt x="175" y="184"/>
                    </a:lnTo>
                    <a:lnTo>
                      <a:pt x="162" y="184"/>
                    </a:lnTo>
                    <a:lnTo>
                      <a:pt x="154" y="188"/>
                    </a:lnTo>
                    <a:lnTo>
                      <a:pt x="149" y="188"/>
                    </a:lnTo>
                    <a:lnTo>
                      <a:pt x="143" y="188"/>
                    </a:lnTo>
                    <a:lnTo>
                      <a:pt x="135" y="188"/>
                    </a:lnTo>
                    <a:lnTo>
                      <a:pt x="133" y="190"/>
                    </a:lnTo>
                    <a:lnTo>
                      <a:pt x="130" y="173"/>
                    </a:lnTo>
                    <a:lnTo>
                      <a:pt x="139" y="152"/>
                    </a:lnTo>
                    <a:lnTo>
                      <a:pt x="135" y="152"/>
                    </a:lnTo>
                    <a:lnTo>
                      <a:pt x="126" y="152"/>
                    </a:lnTo>
                    <a:lnTo>
                      <a:pt x="116" y="146"/>
                    </a:lnTo>
                    <a:lnTo>
                      <a:pt x="107" y="139"/>
                    </a:lnTo>
                    <a:lnTo>
                      <a:pt x="97" y="129"/>
                    </a:lnTo>
                    <a:lnTo>
                      <a:pt x="84" y="123"/>
                    </a:lnTo>
                    <a:lnTo>
                      <a:pt x="74" y="121"/>
                    </a:lnTo>
                    <a:lnTo>
                      <a:pt x="71" y="123"/>
                    </a:lnTo>
                    <a:lnTo>
                      <a:pt x="71" y="118"/>
                    </a:lnTo>
                    <a:lnTo>
                      <a:pt x="99" y="108"/>
                    </a:lnTo>
                    <a:lnTo>
                      <a:pt x="116" y="85"/>
                    </a:lnTo>
                    <a:lnTo>
                      <a:pt x="116" y="72"/>
                    </a:lnTo>
                    <a:lnTo>
                      <a:pt x="116" y="43"/>
                    </a:lnTo>
                    <a:lnTo>
                      <a:pt x="112" y="13"/>
                    </a:lnTo>
                    <a:lnTo>
                      <a:pt x="109" y="0"/>
                    </a:lnTo>
                    <a:lnTo>
                      <a:pt x="103" y="2"/>
                    </a:lnTo>
                    <a:lnTo>
                      <a:pt x="103" y="7"/>
                    </a:lnTo>
                    <a:lnTo>
                      <a:pt x="105" y="15"/>
                    </a:lnTo>
                    <a:lnTo>
                      <a:pt x="107" y="19"/>
                    </a:lnTo>
                    <a:lnTo>
                      <a:pt x="107" y="47"/>
                    </a:lnTo>
                    <a:lnTo>
                      <a:pt x="99" y="55"/>
                    </a:lnTo>
                    <a:lnTo>
                      <a:pt x="90" y="49"/>
                    </a:lnTo>
                    <a:lnTo>
                      <a:pt x="90" y="70"/>
                    </a:lnTo>
                    <a:lnTo>
                      <a:pt x="93" y="70"/>
                    </a:lnTo>
                    <a:lnTo>
                      <a:pt x="111" y="45"/>
                    </a:lnTo>
                    <a:lnTo>
                      <a:pt x="114" y="53"/>
                    </a:lnTo>
                    <a:lnTo>
                      <a:pt x="111" y="91"/>
                    </a:lnTo>
                    <a:lnTo>
                      <a:pt x="59" y="120"/>
                    </a:lnTo>
                    <a:lnTo>
                      <a:pt x="57" y="139"/>
                    </a:lnTo>
                    <a:lnTo>
                      <a:pt x="50" y="163"/>
                    </a:lnTo>
                    <a:lnTo>
                      <a:pt x="52" y="190"/>
                    </a:lnTo>
                    <a:lnTo>
                      <a:pt x="0" y="247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7" name="Freeform 263"/>
              <p:cNvSpPr>
                <a:spLocks/>
              </p:cNvSpPr>
              <p:nvPr/>
            </p:nvSpPr>
            <p:spPr bwMode="auto">
              <a:xfrm>
                <a:off x="1488" y="2285"/>
                <a:ext cx="183" cy="120"/>
              </a:xfrm>
              <a:custGeom>
                <a:avLst/>
                <a:gdLst>
                  <a:gd name="T0" fmla="*/ 51 w 367"/>
                  <a:gd name="T1" fmla="*/ 44 h 242"/>
                  <a:gd name="T2" fmla="*/ 36 w 367"/>
                  <a:gd name="T3" fmla="*/ 60 h 242"/>
                  <a:gd name="T4" fmla="*/ 20 w 367"/>
                  <a:gd name="T5" fmla="*/ 70 h 242"/>
                  <a:gd name="T6" fmla="*/ 24 w 367"/>
                  <a:gd name="T7" fmla="*/ 52 h 242"/>
                  <a:gd name="T8" fmla="*/ 23 w 367"/>
                  <a:gd name="T9" fmla="*/ 43 h 242"/>
                  <a:gd name="T10" fmla="*/ 23 w 367"/>
                  <a:gd name="T11" fmla="*/ 29 h 242"/>
                  <a:gd name="T12" fmla="*/ 24 w 367"/>
                  <a:gd name="T13" fmla="*/ 24 h 242"/>
                  <a:gd name="T14" fmla="*/ 23 w 367"/>
                  <a:gd name="T15" fmla="*/ 14 h 242"/>
                  <a:gd name="T16" fmla="*/ 23 w 367"/>
                  <a:gd name="T17" fmla="*/ 3 h 242"/>
                  <a:gd name="T18" fmla="*/ 19 w 367"/>
                  <a:gd name="T19" fmla="*/ 2 h 242"/>
                  <a:gd name="T20" fmla="*/ 17 w 367"/>
                  <a:gd name="T21" fmla="*/ 7 h 242"/>
                  <a:gd name="T22" fmla="*/ 18 w 367"/>
                  <a:gd name="T23" fmla="*/ 16 h 242"/>
                  <a:gd name="T24" fmla="*/ 17 w 367"/>
                  <a:gd name="T25" fmla="*/ 29 h 242"/>
                  <a:gd name="T26" fmla="*/ 14 w 367"/>
                  <a:gd name="T27" fmla="*/ 30 h 242"/>
                  <a:gd name="T28" fmla="*/ 10 w 367"/>
                  <a:gd name="T29" fmla="*/ 32 h 242"/>
                  <a:gd name="T30" fmla="*/ 8 w 367"/>
                  <a:gd name="T31" fmla="*/ 32 h 242"/>
                  <a:gd name="T32" fmla="*/ 5 w 367"/>
                  <a:gd name="T33" fmla="*/ 32 h 242"/>
                  <a:gd name="T34" fmla="*/ 7 w 367"/>
                  <a:gd name="T35" fmla="*/ 39 h 242"/>
                  <a:gd name="T36" fmla="*/ 10 w 367"/>
                  <a:gd name="T37" fmla="*/ 44 h 242"/>
                  <a:gd name="T38" fmla="*/ 0 w 367"/>
                  <a:gd name="T39" fmla="*/ 62 h 242"/>
                  <a:gd name="T40" fmla="*/ 5 w 367"/>
                  <a:gd name="T41" fmla="*/ 69 h 242"/>
                  <a:gd name="T42" fmla="*/ 9 w 367"/>
                  <a:gd name="T43" fmla="*/ 74 h 242"/>
                  <a:gd name="T44" fmla="*/ 13 w 367"/>
                  <a:gd name="T45" fmla="*/ 83 h 242"/>
                  <a:gd name="T46" fmla="*/ 16 w 367"/>
                  <a:gd name="T47" fmla="*/ 88 h 242"/>
                  <a:gd name="T48" fmla="*/ 22 w 367"/>
                  <a:gd name="T49" fmla="*/ 86 h 242"/>
                  <a:gd name="T50" fmla="*/ 30 w 367"/>
                  <a:gd name="T51" fmla="*/ 85 h 242"/>
                  <a:gd name="T52" fmla="*/ 36 w 367"/>
                  <a:gd name="T53" fmla="*/ 83 h 242"/>
                  <a:gd name="T54" fmla="*/ 42 w 367"/>
                  <a:gd name="T55" fmla="*/ 81 h 242"/>
                  <a:gd name="T56" fmla="*/ 43 w 367"/>
                  <a:gd name="T57" fmla="*/ 82 h 242"/>
                  <a:gd name="T58" fmla="*/ 45 w 367"/>
                  <a:gd name="T59" fmla="*/ 88 h 242"/>
                  <a:gd name="T60" fmla="*/ 42 w 367"/>
                  <a:gd name="T61" fmla="*/ 92 h 242"/>
                  <a:gd name="T62" fmla="*/ 43 w 367"/>
                  <a:gd name="T63" fmla="*/ 94 h 242"/>
                  <a:gd name="T64" fmla="*/ 48 w 367"/>
                  <a:gd name="T65" fmla="*/ 92 h 242"/>
                  <a:gd name="T66" fmla="*/ 45 w 367"/>
                  <a:gd name="T67" fmla="*/ 103 h 242"/>
                  <a:gd name="T68" fmla="*/ 53 w 367"/>
                  <a:gd name="T69" fmla="*/ 103 h 242"/>
                  <a:gd name="T70" fmla="*/ 62 w 367"/>
                  <a:gd name="T71" fmla="*/ 105 h 242"/>
                  <a:gd name="T72" fmla="*/ 88 w 367"/>
                  <a:gd name="T73" fmla="*/ 117 h 242"/>
                  <a:gd name="T74" fmla="*/ 93 w 367"/>
                  <a:gd name="T75" fmla="*/ 109 h 242"/>
                  <a:gd name="T76" fmla="*/ 103 w 367"/>
                  <a:gd name="T77" fmla="*/ 100 h 242"/>
                  <a:gd name="T78" fmla="*/ 109 w 367"/>
                  <a:gd name="T79" fmla="*/ 97 h 242"/>
                  <a:gd name="T80" fmla="*/ 117 w 367"/>
                  <a:gd name="T81" fmla="*/ 93 h 242"/>
                  <a:gd name="T82" fmla="*/ 119 w 367"/>
                  <a:gd name="T83" fmla="*/ 92 h 242"/>
                  <a:gd name="T84" fmla="*/ 100 w 367"/>
                  <a:gd name="T85" fmla="*/ 90 h 242"/>
                  <a:gd name="T86" fmla="*/ 124 w 367"/>
                  <a:gd name="T87" fmla="*/ 79 h 242"/>
                  <a:gd name="T88" fmla="*/ 130 w 367"/>
                  <a:gd name="T89" fmla="*/ 92 h 242"/>
                  <a:gd name="T90" fmla="*/ 140 w 367"/>
                  <a:gd name="T91" fmla="*/ 117 h 242"/>
                  <a:gd name="T92" fmla="*/ 170 w 367"/>
                  <a:gd name="T93" fmla="*/ 118 h 242"/>
                  <a:gd name="T94" fmla="*/ 183 w 367"/>
                  <a:gd name="T95" fmla="*/ 110 h 242"/>
                  <a:gd name="T96" fmla="*/ 181 w 367"/>
                  <a:gd name="T97" fmla="*/ 98 h 242"/>
                  <a:gd name="T98" fmla="*/ 165 w 367"/>
                  <a:gd name="T99" fmla="*/ 80 h 242"/>
                  <a:gd name="T100" fmla="*/ 158 w 367"/>
                  <a:gd name="T101" fmla="*/ 72 h 242"/>
                  <a:gd name="T102" fmla="*/ 140 w 367"/>
                  <a:gd name="T103" fmla="*/ 62 h 242"/>
                  <a:gd name="T104" fmla="*/ 131 w 367"/>
                  <a:gd name="T105" fmla="*/ 60 h 242"/>
                  <a:gd name="T106" fmla="*/ 120 w 367"/>
                  <a:gd name="T107" fmla="*/ 60 h 242"/>
                  <a:gd name="T108" fmla="*/ 108 w 367"/>
                  <a:gd name="T109" fmla="*/ 58 h 242"/>
                  <a:gd name="T110" fmla="*/ 80 w 367"/>
                  <a:gd name="T111" fmla="*/ 66 h 242"/>
                  <a:gd name="T112" fmla="*/ 79 w 367"/>
                  <a:gd name="T113" fmla="*/ 60 h 242"/>
                  <a:gd name="T114" fmla="*/ 81 w 367"/>
                  <a:gd name="T115" fmla="*/ 49 h 242"/>
                  <a:gd name="T116" fmla="*/ 81 w 367"/>
                  <a:gd name="T117" fmla="*/ 44 h 242"/>
                  <a:gd name="T118" fmla="*/ 78 w 367"/>
                  <a:gd name="T119" fmla="*/ 44 h 242"/>
                  <a:gd name="T120" fmla="*/ 74 w 367"/>
                  <a:gd name="T121" fmla="*/ 47 h 242"/>
                  <a:gd name="T122" fmla="*/ 57 w 367"/>
                  <a:gd name="T123" fmla="*/ 28 h 242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367" h="242">
                    <a:moveTo>
                      <a:pt x="114" y="57"/>
                    </a:moveTo>
                    <a:lnTo>
                      <a:pt x="103" y="88"/>
                    </a:lnTo>
                    <a:lnTo>
                      <a:pt x="82" y="93"/>
                    </a:lnTo>
                    <a:lnTo>
                      <a:pt x="72" y="122"/>
                    </a:lnTo>
                    <a:lnTo>
                      <a:pt x="46" y="145"/>
                    </a:lnTo>
                    <a:lnTo>
                      <a:pt x="40" y="141"/>
                    </a:lnTo>
                    <a:lnTo>
                      <a:pt x="49" y="126"/>
                    </a:lnTo>
                    <a:lnTo>
                      <a:pt x="49" y="105"/>
                    </a:lnTo>
                    <a:lnTo>
                      <a:pt x="55" y="89"/>
                    </a:lnTo>
                    <a:lnTo>
                      <a:pt x="46" y="86"/>
                    </a:lnTo>
                    <a:lnTo>
                      <a:pt x="44" y="63"/>
                    </a:lnTo>
                    <a:lnTo>
                      <a:pt x="46" y="59"/>
                    </a:lnTo>
                    <a:lnTo>
                      <a:pt x="48" y="53"/>
                    </a:lnTo>
                    <a:lnTo>
                      <a:pt x="49" y="48"/>
                    </a:lnTo>
                    <a:lnTo>
                      <a:pt x="49" y="40"/>
                    </a:lnTo>
                    <a:lnTo>
                      <a:pt x="46" y="29"/>
                    </a:lnTo>
                    <a:lnTo>
                      <a:pt x="46" y="17"/>
                    </a:lnTo>
                    <a:lnTo>
                      <a:pt x="46" y="6"/>
                    </a:lnTo>
                    <a:lnTo>
                      <a:pt x="46" y="0"/>
                    </a:lnTo>
                    <a:lnTo>
                      <a:pt x="38" y="4"/>
                    </a:lnTo>
                    <a:lnTo>
                      <a:pt x="32" y="13"/>
                    </a:lnTo>
                    <a:lnTo>
                      <a:pt x="34" y="15"/>
                    </a:lnTo>
                    <a:lnTo>
                      <a:pt x="36" y="23"/>
                    </a:lnTo>
                    <a:lnTo>
                      <a:pt x="36" y="32"/>
                    </a:lnTo>
                    <a:lnTo>
                      <a:pt x="36" y="44"/>
                    </a:lnTo>
                    <a:lnTo>
                      <a:pt x="34" y="59"/>
                    </a:lnTo>
                    <a:lnTo>
                      <a:pt x="32" y="59"/>
                    </a:lnTo>
                    <a:lnTo>
                      <a:pt x="29" y="61"/>
                    </a:lnTo>
                    <a:lnTo>
                      <a:pt x="25" y="63"/>
                    </a:lnTo>
                    <a:lnTo>
                      <a:pt x="21" y="65"/>
                    </a:lnTo>
                    <a:lnTo>
                      <a:pt x="19" y="67"/>
                    </a:lnTo>
                    <a:lnTo>
                      <a:pt x="17" y="65"/>
                    </a:lnTo>
                    <a:lnTo>
                      <a:pt x="13" y="63"/>
                    </a:lnTo>
                    <a:lnTo>
                      <a:pt x="11" y="65"/>
                    </a:lnTo>
                    <a:lnTo>
                      <a:pt x="11" y="69"/>
                    </a:lnTo>
                    <a:lnTo>
                      <a:pt x="15" y="78"/>
                    </a:lnTo>
                    <a:lnTo>
                      <a:pt x="19" y="84"/>
                    </a:lnTo>
                    <a:lnTo>
                      <a:pt x="21" y="88"/>
                    </a:lnTo>
                    <a:lnTo>
                      <a:pt x="2" y="105"/>
                    </a:lnTo>
                    <a:lnTo>
                      <a:pt x="0" y="126"/>
                    </a:lnTo>
                    <a:lnTo>
                      <a:pt x="10" y="137"/>
                    </a:lnTo>
                    <a:lnTo>
                      <a:pt x="10" y="139"/>
                    </a:lnTo>
                    <a:lnTo>
                      <a:pt x="13" y="145"/>
                    </a:lnTo>
                    <a:lnTo>
                      <a:pt x="19" y="150"/>
                    </a:lnTo>
                    <a:lnTo>
                      <a:pt x="27" y="152"/>
                    </a:lnTo>
                    <a:lnTo>
                      <a:pt x="27" y="167"/>
                    </a:lnTo>
                    <a:lnTo>
                      <a:pt x="32" y="175"/>
                    </a:lnTo>
                    <a:lnTo>
                      <a:pt x="32" y="177"/>
                    </a:lnTo>
                    <a:lnTo>
                      <a:pt x="40" y="173"/>
                    </a:lnTo>
                    <a:lnTo>
                      <a:pt x="44" y="173"/>
                    </a:lnTo>
                    <a:lnTo>
                      <a:pt x="53" y="173"/>
                    </a:lnTo>
                    <a:lnTo>
                      <a:pt x="61" y="171"/>
                    </a:lnTo>
                    <a:lnTo>
                      <a:pt x="68" y="171"/>
                    </a:lnTo>
                    <a:lnTo>
                      <a:pt x="72" y="167"/>
                    </a:lnTo>
                    <a:lnTo>
                      <a:pt x="78" y="166"/>
                    </a:lnTo>
                    <a:lnTo>
                      <a:pt x="84" y="164"/>
                    </a:lnTo>
                    <a:lnTo>
                      <a:pt x="87" y="164"/>
                    </a:lnTo>
                    <a:lnTo>
                      <a:pt x="87" y="166"/>
                    </a:lnTo>
                    <a:lnTo>
                      <a:pt x="91" y="171"/>
                    </a:lnTo>
                    <a:lnTo>
                      <a:pt x="91" y="177"/>
                    </a:lnTo>
                    <a:lnTo>
                      <a:pt x="87" y="183"/>
                    </a:lnTo>
                    <a:lnTo>
                      <a:pt x="84" y="186"/>
                    </a:lnTo>
                    <a:lnTo>
                      <a:pt x="84" y="188"/>
                    </a:lnTo>
                    <a:lnTo>
                      <a:pt x="86" y="190"/>
                    </a:lnTo>
                    <a:lnTo>
                      <a:pt x="87" y="190"/>
                    </a:lnTo>
                    <a:lnTo>
                      <a:pt x="97" y="186"/>
                    </a:lnTo>
                    <a:lnTo>
                      <a:pt x="87" y="200"/>
                    </a:lnTo>
                    <a:lnTo>
                      <a:pt x="91" y="207"/>
                    </a:lnTo>
                    <a:lnTo>
                      <a:pt x="95" y="207"/>
                    </a:lnTo>
                    <a:lnTo>
                      <a:pt x="106" y="207"/>
                    </a:lnTo>
                    <a:lnTo>
                      <a:pt x="118" y="207"/>
                    </a:lnTo>
                    <a:lnTo>
                      <a:pt x="124" y="211"/>
                    </a:lnTo>
                    <a:lnTo>
                      <a:pt x="150" y="217"/>
                    </a:lnTo>
                    <a:lnTo>
                      <a:pt x="177" y="236"/>
                    </a:lnTo>
                    <a:lnTo>
                      <a:pt x="182" y="234"/>
                    </a:lnTo>
                    <a:lnTo>
                      <a:pt x="186" y="219"/>
                    </a:lnTo>
                    <a:lnTo>
                      <a:pt x="205" y="226"/>
                    </a:lnTo>
                    <a:lnTo>
                      <a:pt x="207" y="202"/>
                    </a:lnTo>
                    <a:lnTo>
                      <a:pt x="211" y="200"/>
                    </a:lnTo>
                    <a:lnTo>
                      <a:pt x="219" y="196"/>
                    </a:lnTo>
                    <a:lnTo>
                      <a:pt x="228" y="190"/>
                    </a:lnTo>
                    <a:lnTo>
                      <a:pt x="234" y="188"/>
                    </a:lnTo>
                    <a:lnTo>
                      <a:pt x="238" y="186"/>
                    </a:lnTo>
                    <a:lnTo>
                      <a:pt x="238" y="185"/>
                    </a:lnTo>
                    <a:lnTo>
                      <a:pt x="205" y="190"/>
                    </a:lnTo>
                    <a:lnTo>
                      <a:pt x="200" y="181"/>
                    </a:lnTo>
                    <a:lnTo>
                      <a:pt x="217" y="164"/>
                    </a:lnTo>
                    <a:lnTo>
                      <a:pt x="249" y="160"/>
                    </a:lnTo>
                    <a:lnTo>
                      <a:pt x="268" y="177"/>
                    </a:lnTo>
                    <a:lnTo>
                      <a:pt x="260" y="186"/>
                    </a:lnTo>
                    <a:lnTo>
                      <a:pt x="283" y="202"/>
                    </a:lnTo>
                    <a:lnTo>
                      <a:pt x="281" y="236"/>
                    </a:lnTo>
                    <a:lnTo>
                      <a:pt x="287" y="242"/>
                    </a:lnTo>
                    <a:lnTo>
                      <a:pt x="340" y="238"/>
                    </a:lnTo>
                    <a:lnTo>
                      <a:pt x="367" y="226"/>
                    </a:lnTo>
                    <a:lnTo>
                      <a:pt x="367" y="221"/>
                    </a:lnTo>
                    <a:lnTo>
                      <a:pt x="367" y="211"/>
                    </a:lnTo>
                    <a:lnTo>
                      <a:pt x="363" y="198"/>
                    </a:lnTo>
                    <a:lnTo>
                      <a:pt x="357" y="183"/>
                    </a:lnTo>
                    <a:lnTo>
                      <a:pt x="331" y="162"/>
                    </a:lnTo>
                    <a:lnTo>
                      <a:pt x="325" y="150"/>
                    </a:lnTo>
                    <a:lnTo>
                      <a:pt x="317" y="145"/>
                    </a:lnTo>
                    <a:lnTo>
                      <a:pt x="300" y="135"/>
                    </a:lnTo>
                    <a:lnTo>
                      <a:pt x="281" y="126"/>
                    </a:lnTo>
                    <a:lnTo>
                      <a:pt x="272" y="120"/>
                    </a:lnTo>
                    <a:lnTo>
                      <a:pt x="262" y="120"/>
                    </a:lnTo>
                    <a:lnTo>
                      <a:pt x="251" y="120"/>
                    </a:lnTo>
                    <a:lnTo>
                      <a:pt x="240" y="120"/>
                    </a:lnTo>
                    <a:lnTo>
                      <a:pt x="234" y="120"/>
                    </a:lnTo>
                    <a:lnTo>
                      <a:pt x="217" y="116"/>
                    </a:lnTo>
                    <a:lnTo>
                      <a:pt x="194" y="120"/>
                    </a:lnTo>
                    <a:lnTo>
                      <a:pt x="160" y="133"/>
                    </a:lnTo>
                    <a:lnTo>
                      <a:pt x="158" y="129"/>
                    </a:lnTo>
                    <a:lnTo>
                      <a:pt x="158" y="120"/>
                    </a:lnTo>
                    <a:lnTo>
                      <a:pt x="158" y="108"/>
                    </a:lnTo>
                    <a:lnTo>
                      <a:pt x="162" y="99"/>
                    </a:lnTo>
                    <a:lnTo>
                      <a:pt x="162" y="91"/>
                    </a:lnTo>
                    <a:lnTo>
                      <a:pt x="162" y="88"/>
                    </a:lnTo>
                    <a:lnTo>
                      <a:pt x="158" y="86"/>
                    </a:lnTo>
                    <a:lnTo>
                      <a:pt x="156" y="88"/>
                    </a:lnTo>
                    <a:lnTo>
                      <a:pt x="150" y="93"/>
                    </a:lnTo>
                    <a:lnTo>
                      <a:pt x="148" y="95"/>
                    </a:lnTo>
                    <a:lnTo>
                      <a:pt x="114" y="57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8" name="Freeform 264"/>
              <p:cNvSpPr>
                <a:spLocks/>
              </p:cNvSpPr>
              <p:nvPr/>
            </p:nvSpPr>
            <p:spPr bwMode="auto">
              <a:xfrm>
                <a:off x="1591" y="2365"/>
                <a:ext cx="43" cy="17"/>
              </a:xfrm>
              <a:custGeom>
                <a:avLst/>
                <a:gdLst>
                  <a:gd name="T0" fmla="*/ 8 w 88"/>
                  <a:gd name="T1" fmla="*/ 0 h 32"/>
                  <a:gd name="T2" fmla="*/ 7 w 88"/>
                  <a:gd name="T3" fmla="*/ 1 h 32"/>
                  <a:gd name="T4" fmla="*/ 4 w 88"/>
                  <a:gd name="T5" fmla="*/ 5 h 32"/>
                  <a:gd name="T6" fmla="*/ 1 w 88"/>
                  <a:gd name="T7" fmla="*/ 8 h 32"/>
                  <a:gd name="T8" fmla="*/ 0 w 88"/>
                  <a:gd name="T9" fmla="*/ 12 h 32"/>
                  <a:gd name="T10" fmla="*/ 1 w 88"/>
                  <a:gd name="T11" fmla="*/ 14 h 32"/>
                  <a:gd name="T12" fmla="*/ 6 w 88"/>
                  <a:gd name="T13" fmla="*/ 13 h 32"/>
                  <a:gd name="T14" fmla="*/ 10 w 88"/>
                  <a:gd name="T15" fmla="*/ 12 h 32"/>
                  <a:gd name="T16" fmla="*/ 13 w 88"/>
                  <a:gd name="T17" fmla="*/ 11 h 32"/>
                  <a:gd name="T18" fmla="*/ 27 w 88"/>
                  <a:gd name="T19" fmla="*/ 11 h 32"/>
                  <a:gd name="T20" fmla="*/ 29 w 88"/>
                  <a:gd name="T21" fmla="*/ 12 h 32"/>
                  <a:gd name="T22" fmla="*/ 32 w 88"/>
                  <a:gd name="T23" fmla="*/ 13 h 32"/>
                  <a:gd name="T24" fmla="*/ 36 w 88"/>
                  <a:gd name="T25" fmla="*/ 15 h 32"/>
                  <a:gd name="T26" fmla="*/ 37 w 88"/>
                  <a:gd name="T27" fmla="*/ 17 h 32"/>
                  <a:gd name="T28" fmla="*/ 38 w 88"/>
                  <a:gd name="T29" fmla="*/ 17 h 32"/>
                  <a:gd name="T30" fmla="*/ 40 w 88"/>
                  <a:gd name="T31" fmla="*/ 17 h 32"/>
                  <a:gd name="T32" fmla="*/ 42 w 88"/>
                  <a:gd name="T33" fmla="*/ 17 h 32"/>
                  <a:gd name="T34" fmla="*/ 43 w 88"/>
                  <a:gd name="T35" fmla="*/ 17 h 32"/>
                  <a:gd name="T36" fmla="*/ 41 w 88"/>
                  <a:gd name="T37" fmla="*/ 12 h 32"/>
                  <a:gd name="T38" fmla="*/ 33 w 88"/>
                  <a:gd name="T39" fmla="*/ 5 h 32"/>
                  <a:gd name="T40" fmla="*/ 24 w 88"/>
                  <a:gd name="T41" fmla="*/ 0 h 32"/>
                  <a:gd name="T42" fmla="*/ 8 w 88"/>
                  <a:gd name="T43" fmla="*/ 0 h 32"/>
                  <a:gd name="T44" fmla="*/ 8 w 88"/>
                  <a:gd name="T45" fmla="*/ 0 h 3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88" h="32">
                    <a:moveTo>
                      <a:pt x="17" y="0"/>
                    </a:moveTo>
                    <a:lnTo>
                      <a:pt x="14" y="2"/>
                    </a:lnTo>
                    <a:lnTo>
                      <a:pt x="8" y="9"/>
                    </a:lnTo>
                    <a:lnTo>
                      <a:pt x="2" y="15"/>
                    </a:lnTo>
                    <a:lnTo>
                      <a:pt x="0" y="23"/>
                    </a:lnTo>
                    <a:lnTo>
                      <a:pt x="2" y="26"/>
                    </a:lnTo>
                    <a:lnTo>
                      <a:pt x="12" y="24"/>
                    </a:lnTo>
                    <a:lnTo>
                      <a:pt x="21" y="23"/>
                    </a:lnTo>
                    <a:lnTo>
                      <a:pt x="27" y="21"/>
                    </a:lnTo>
                    <a:lnTo>
                      <a:pt x="55" y="21"/>
                    </a:lnTo>
                    <a:lnTo>
                      <a:pt x="59" y="23"/>
                    </a:lnTo>
                    <a:lnTo>
                      <a:pt x="65" y="24"/>
                    </a:lnTo>
                    <a:lnTo>
                      <a:pt x="73" y="28"/>
                    </a:lnTo>
                    <a:lnTo>
                      <a:pt x="76" y="32"/>
                    </a:lnTo>
                    <a:lnTo>
                      <a:pt x="78" y="32"/>
                    </a:lnTo>
                    <a:lnTo>
                      <a:pt x="82" y="32"/>
                    </a:lnTo>
                    <a:lnTo>
                      <a:pt x="86" y="32"/>
                    </a:lnTo>
                    <a:lnTo>
                      <a:pt x="88" y="32"/>
                    </a:lnTo>
                    <a:lnTo>
                      <a:pt x="84" y="23"/>
                    </a:lnTo>
                    <a:lnTo>
                      <a:pt x="67" y="9"/>
                    </a:lnTo>
                    <a:lnTo>
                      <a:pt x="50" y="0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79" name="Freeform 265"/>
              <p:cNvSpPr>
                <a:spLocks/>
              </p:cNvSpPr>
              <p:nvPr/>
            </p:nvSpPr>
            <p:spPr bwMode="auto">
              <a:xfrm>
                <a:off x="1592" y="2366"/>
                <a:ext cx="40" cy="15"/>
              </a:xfrm>
              <a:custGeom>
                <a:avLst/>
                <a:gdLst>
                  <a:gd name="T0" fmla="*/ 21 w 82"/>
                  <a:gd name="T1" fmla="*/ 0 h 28"/>
                  <a:gd name="T2" fmla="*/ 9 w 82"/>
                  <a:gd name="T3" fmla="*/ 0 h 28"/>
                  <a:gd name="T4" fmla="*/ 7 w 82"/>
                  <a:gd name="T5" fmla="*/ 1 h 28"/>
                  <a:gd name="T6" fmla="*/ 5 w 82"/>
                  <a:gd name="T7" fmla="*/ 4 h 28"/>
                  <a:gd name="T8" fmla="*/ 1 w 82"/>
                  <a:gd name="T9" fmla="*/ 6 h 28"/>
                  <a:gd name="T10" fmla="*/ 0 w 82"/>
                  <a:gd name="T11" fmla="*/ 9 h 28"/>
                  <a:gd name="T12" fmla="*/ 2 w 82"/>
                  <a:gd name="T13" fmla="*/ 10 h 28"/>
                  <a:gd name="T14" fmla="*/ 6 w 82"/>
                  <a:gd name="T15" fmla="*/ 9 h 28"/>
                  <a:gd name="T16" fmla="*/ 10 w 82"/>
                  <a:gd name="T17" fmla="*/ 8 h 28"/>
                  <a:gd name="T18" fmla="*/ 12 w 82"/>
                  <a:gd name="T19" fmla="*/ 8 h 28"/>
                  <a:gd name="T20" fmla="*/ 22 w 82"/>
                  <a:gd name="T21" fmla="*/ 8 h 28"/>
                  <a:gd name="T22" fmla="*/ 24 w 82"/>
                  <a:gd name="T23" fmla="*/ 8 h 28"/>
                  <a:gd name="T24" fmla="*/ 29 w 82"/>
                  <a:gd name="T25" fmla="*/ 10 h 28"/>
                  <a:gd name="T26" fmla="*/ 34 w 82"/>
                  <a:gd name="T27" fmla="*/ 12 h 28"/>
                  <a:gd name="T28" fmla="*/ 36 w 82"/>
                  <a:gd name="T29" fmla="*/ 15 h 28"/>
                  <a:gd name="T30" fmla="*/ 40 w 82"/>
                  <a:gd name="T31" fmla="*/ 14 h 28"/>
                  <a:gd name="T32" fmla="*/ 39 w 82"/>
                  <a:gd name="T33" fmla="*/ 12 h 28"/>
                  <a:gd name="T34" fmla="*/ 32 w 82"/>
                  <a:gd name="T35" fmla="*/ 5 h 28"/>
                  <a:gd name="T36" fmla="*/ 21 w 82"/>
                  <a:gd name="T37" fmla="*/ 0 h 28"/>
                  <a:gd name="T38" fmla="*/ 21 w 82"/>
                  <a:gd name="T39" fmla="*/ 0 h 2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2" h="28">
                    <a:moveTo>
                      <a:pt x="44" y="0"/>
                    </a:moveTo>
                    <a:lnTo>
                      <a:pt x="19" y="0"/>
                    </a:lnTo>
                    <a:lnTo>
                      <a:pt x="15" y="2"/>
                    </a:lnTo>
                    <a:lnTo>
                      <a:pt x="10" y="7"/>
                    </a:lnTo>
                    <a:lnTo>
                      <a:pt x="2" y="11"/>
                    </a:lnTo>
                    <a:lnTo>
                      <a:pt x="0" y="17"/>
                    </a:lnTo>
                    <a:lnTo>
                      <a:pt x="4" y="19"/>
                    </a:lnTo>
                    <a:lnTo>
                      <a:pt x="12" y="17"/>
                    </a:lnTo>
                    <a:lnTo>
                      <a:pt x="21" y="15"/>
                    </a:lnTo>
                    <a:lnTo>
                      <a:pt x="25" y="15"/>
                    </a:lnTo>
                    <a:lnTo>
                      <a:pt x="46" y="15"/>
                    </a:lnTo>
                    <a:lnTo>
                      <a:pt x="50" y="15"/>
                    </a:lnTo>
                    <a:lnTo>
                      <a:pt x="59" y="19"/>
                    </a:lnTo>
                    <a:lnTo>
                      <a:pt x="69" y="22"/>
                    </a:lnTo>
                    <a:lnTo>
                      <a:pt x="74" y="28"/>
                    </a:lnTo>
                    <a:lnTo>
                      <a:pt x="82" y="26"/>
                    </a:lnTo>
                    <a:lnTo>
                      <a:pt x="80" y="22"/>
                    </a:lnTo>
                    <a:lnTo>
                      <a:pt x="65" y="9"/>
                    </a:lnTo>
                    <a:lnTo>
                      <a:pt x="44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0" name="Freeform 266"/>
              <p:cNvSpPr>
                <a:spLocks/>
              </p:cNvSpPr>
              <p:nvPr/>
            </p:nvSpPr>
            <p:spPr bwMode="auto">
              <a:xfrm>
                <a:off x="1582" y="2351"/>
                <a:ext cx="31" cy="14"/>
              </a:xfrm>
              <a:custGeom>
                <a:avLst/>
                <a:gdLst>
                  <a:gd name="T0" fmla="*/ 31 w 61"/>
                  <a:gd name="T1" fmla="*/ 3 h 29"/>
                  <a:gd name="T2" fmla="*/ 17 w 61"/>
                  <a:gd name="T3" fmla="*/ 0 h 29"/>
                  <a:gd name="T4" fmla="*/ 15 w 61"/>
                  <a:gd name="T5" fmla="*/ 1 h 29"/>
                  <a:gd name="T6" fmla="*/ 10 w 61"/>
                  <a:gd name="T7" fmla="*/ 4 h 29"/>
                  <a:gd name="T8" fmla="*/ 4 w 61"/>
                  <a:gd name="T9" fmla="*/ 7 h 29"/>
                  <a:gd name="T10" fmla="*/ 1 w 61"/>
                  <a:gd name="T11" fmla="*/ 8 h 29"/>
                  <a:gd name="T12" fmla="*/ 0 w 61"/>
                  <a:gd name="T13" fmla="*/ 11 h 29"/>
                  <a:gd name="T14" fmla="*/ 1 w 61"/>
                  <a:gd name="T15" fmla="*/ 13 h 29"/>
                  <a:gd name="T16" fmla="*/ 5 w 61"/>
                  <a:gd name="T17" fmla="*/ 11 h 29"/>
                  <a:gd name="T18" fmla="*/ 12 w 61"/>
                  <a:gd name="T19" fmla="*/ 14 h 29"/>
                  <a:gd name="T20" fmla="*/ 21 w 61"/>
                  <a:gd name="T21" fmla="*/ 11 h 29"/>
                  <a:gd name="T22" fmla="*/ 28 w 61"/>
                  <a:gd name="T23" fmla="*/ 10 h 29"/>
                  <a:gd name="T24" fmla="*/ 31 w 61"/>
                  <a:gd name="T25" fmla="*/ 3 h 29"/>
                  <a:gd name="T26" fmla="*/ 31 w 61"/>
                  <a:gd name="T27" fmla="*/ 3 h 2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61" h="29">
                    <a:moveTo>
                      <a:pt x="61" y="6"/>
                    </a:moveTo>
                    <a:lnTo>
                      <a:pt x="34" y="0"/>
                    </a:lnTo>
                    <a:lnTo>
                      <a:pt x="29" y="2"/>
                    </a:lnTo>
                    <a:lnTo>
                      <a:pt x="19" y="8"/>
                    </a:lnTo>
                    <a:lnTo>
                      <a:pt x="8" y="14"/>
                    </a:lnTo>
                    <a:lnTo>
                      <a:pt x="2" y="17"/>
                    </a:lnTo>
                    <a:lnTo>
                      <a:pt x="0" y="23"/>
                    </a:lnTo>
                    <a:lnTo>
                      <a:pt x="2" y="27"/>
                    </a:lnTo>
                    <a:lnTo>
                      <a:pt x="10" y="23"/>
                    </a:lnTo>
                    <a:lnTo>
                      <a:pt x="23" y="29"/>
                    </a:lnTo>
                    <a:lnTo>
                      <a:pt x="42" y="23"/>
                    </a:lnTo>
                    <a:lnTo>
                      <a:pt x="55" y="21"/>
                    </a:lnTo>
                    <a:lnTo>
                      <a:pt x="61" y="6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1" name="Freeform 267"/>
              <p:cNvSpPr>
                <a:spLocks/>
              </p:cNvSpPr>
              <p:nvPr/>
            </p:nvSpPr>
            <p:spPr bwMode="auto">
              <a:xfrm>
                <a:off x="1588" y="2354"/>
                <a:ext cx="24" cy="10"/>
              </a:xfrm>
              <a:custGeom>
                <a:avLst/>
                <a:gdLst>
                  <a:gd name="T0" fmla="*/ 12 w 47"/>
                  <a:gd name="T1" fmla="*/ 0 h 21"/>
                  <a:gd name="T2" fmla="*/ 2 w 47"/>
                  <a:gd name="T3" fmla="*/ 4 h 21"/>
                  <a:gd name="T4" fmla="*/ 0 w 47"/>
                  <a:gd name="T5" fmla="*/ 7 h 21"/>
                  <a:gd name="T6" fmla="*/ 5 w 47"/>
                  <a:gd name="T7" fmla="*/ 10 h 21"/>
                  <a:gd name="T8" fmla="*/ 6 w 47"/>
                  <a:gd name="T9" fmla="*/ 9 h 21"/>
                  <a:gd name="T10" fmla="*/ 10 w 47"/>
                  <a:gd name="T11" fmla="*/ 7 h 21"/>
                  <a:gd name="T12" fmla="*/ 14 w 47"/>
                  <a:gd name="T13" fmla="*/ 6 h 21"/>
                  <a:gd name="T14" fmla="*/ 18 w 47"/>
                  <a:gd name="T15" fmla="*/ 6 h 21"/>
                  <a:gd name="T16" fmla="*/ 19 w 47"/>
                  <a:gd name="T17" fmla="*/ 5 h 21"/>
                  <a:gd name="T18" fmla="*/ 21 w 47"/>
                  <a:gd name="T19" fmla="*/ 4 h 21"/>
                  <a:gd name="T20" fmla="*/ 23 w 47"/>
                  <a:gd name="T21" fmla="*/ 4 h 21"/>
                  <a:gd name="T22" fmla="*/ 24 w 47"/>
                  <a:gd name="T23" fmla="*/ 3 h 21"/>
                  <a:gd name="T24" fmla="*/ 19 w 47"/>
                  <a:gd name="T25" fmla="*/ 0 h 21"/>
                  <a:gd name="T26" fmla="*/ 12 w 47"/>
                  <a:gd name="T27" fmla="*/ 0 h 21"/>
                  <a:gd name="T28" fmla="*/ 12 w 47"/>
                  <a:gd name="T29" fmla="*/ 0 h 21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7" h="21">
                    <a:moveTo>
                      <a:pt x="24" y="0"/>
                    </a:moveTo>
                    <a:lnTo>
                      <a:pt x="3" y="8"/>
                    </a:lnTo>
                    <a:lnTo>
                      <a:pt x="0" y="15"/>
                    </a:lnTo>
                    <a:lnTo>
                      <a:pt x="9" y="21"/>
                    </a:lnTo>
                    <a:lnTo>
                      <a:pt x="11" y="19"/>
                    </a:lnTo>
                    <a:lnTo>
                      <a:pt x="19" y="15"/>
                    </a:lnTo>
                    <a:lnTo>
                      <a:pt x="28" y="13"/>
                    </a:lnTo>
                    <a:lnTo>
                      <a:pt x="36" y="13"/>
                    </a:lnTo>
                    <a:lnTo>
                      <a:pt x="38" y="11"/>
                    </a:lnTo>
                    <a:lnTo>
                      <a:pt x="41" y="9"/>
                    </a:lnTo>
                    <a:lnTo>
                      <a:pt x="45" y="8"/>
                    </a:lnTo>
                    <a:lnTo>
                      <a:pt x="47" y="6"/>
                    </a:lnTo>
                    <a:lnTo>
                      <a:pt x="38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2" name="Freeform 268"/>
              <p:cNvSpPr>
                <a:spLocks/>
              </p:cNvSpPr>
              <p:nvPr/>
            </p:nvSpPr>
            <p:spPr bwMode="auto">
              <a:xfrm>
                <a:off x="1349" y="2236"/>
                <a:ext cx="348" cy="585"/>
              </a:xfrm>
              <a:custGeom>
                <a:avLst/>
                <a:gdLst>
                  <a:gd name="T0" fmla="*/ 44 w 696"/>
                  <a:gd name="T1" fmla="*/ 32 h 1170"/>
                  <a:gd name="T2" fmla="*/ 59 w 696"/>
                  <a:gd name="T3" fmla="*/ 24 h 1170"/>
                  <a:gd name="T4" fmla="*/ 61 w 696"/>
                  <a:gd name="T5" fmla="*/ 59 h 1170"/>
                  <a:gd name="T6" fmla="*/ 70 w 696"/>
                  <a:gd name="T7" fmla="*/ 49 h 1170"/>
                  <a:gd name="T8" fmla="*/ 81 w 696"/>
                  <a:gd name="T9" fmla="*/ 31 h 1170"/>
                  <a:gd name="T10" fmla="*/ 75 w 696"/>
                  <a:gd name="T11" fmla="*/ 54 h 1170"/>
                  <a:gd name="T12" fmla="*/ 122 w 696"/>
                  <a:gd name="T13" fmla="*/ 38 h 1170"/>
                  <a:gd name="T14" fmla="*/ 181 w 696"/>
                  <a:gd name="T15" fmla="*/ 37 h 1170"/>
                  <a:gd name="T16" fmla="*/ 173 w 696"/>
                  <a:gd name="T17" fmla="*/ 35 h 1170"/>
                  <a:gd name="T18" fmla="*/ 155 w 696"/>
                  <a:gd name="T19" fmla="*/ 40 h 1170"/>
                  <a:gd name="T20" fmla="*/ 136 w 696"/>
                  <a:gd name="T21" fmla="*/ 45 h 1170"/>
                  <a:gd name="T22" fmla="*/ 127 w 696"/>
                  <a:gd name="T23" fmla="*/ 59 h 1170"/>
                  <a:gd name="T24" fmla="*/ 113 w 696"/>
                  <a:gd name="T25" fmla="*/ 58 h 1170"/>
                  <a:gd name="T26" fmla="*/ 93 w 696"/>
                  <a:gd name="T27" fmla="*/ 95 h 1170"/>
                  <a:gd name="T28" fmla="*/ 121 w 696"/>
                  <a:gd name="T29" fmla="*/ 149 h 1170"/>
                  <a:gd name="T30" fmla="*/ 118 w 696"/>
                  <a:gd name="T31" fmla="*/ 154 h 1170"/>
                  <a:gd name="T32" fmla="*/ 95 w 696"/>
                  <a:gd name="T33" fmla="*/ 160 h 1170"/>
                  <a:gd name="T34" fmla="*/ 107 w 696"/>
                  <a:gd name="T35" fmla="*/ 178 h 1170"/>
                  <a:gd name="T36" fmla="*/ 126 w 696"/>
                  <a:gd name="T37" fmla="*/ 216 h 1170"/>
                  <a:gd name="T38" fmla="*/ 125 w 696"/>
                  <a:gd name="T39" fmla="*/ 236 h 1170"/>
                  <a:gd name="T40" fmla="*/ 139 w 696"/>
                  <a:gd name="T41" fmla="*/ 255 h 1170"/>
                  <a:gd name="T42" fmla="*/ 146 w 696"/>
                  <a:gd name="T43" fmla="*/ 260 h 1170"/>
                  <a:gd name="T44" fmla="*/ 139 w 696"/>
                  <a:gd name="T45" fmla="*/ 295 h 1170"/>
                  <a:gd name="T46" fmla="*/ 145 w 696"/>
                  <a:gd name="T47" fmla="*/ 308 h 1170"/>
                  <a:gd name="T48" fmla="*/ 134 w 696"/>
                  <a:gd name="T49" fmla="*/ 332 h 1170"/>
                  <a:gd name="T50" fmla="*/ 114 w 696"/>
                  <a:gd name="T51" fmla="*/ 338 h 1170"/>
                  <a:gd name="T52" fmla="*/ 122 w 696"/>
                  <a:gd name="T53" fmla="*/ 358 h 1170"/>
                  <a:gd name="T54" fmla="*/ 142 w 696"/>
                  <a:gd name="T55" fmla="*/ 349 h 1170"/>
                  <a:gd name="T56" fmla="*/ 156 w 696"/>
                  <a:gd name="T57" fmla="*/ 388 h 1170"/>
                  <a:gd name="T58" fmla="*/ 176 w 696"/>
                  <a:gd name="T59" fmla="*/ 412 h 1170"/>
                  <a:gd name="T60" fmla="*/ 171 w 696"/>
                  <a:gd name="T61" fmla="*/ 375 h 1170"/>
                  <a:gd name="T62" fmla="*/ 165 w 696"/>
                  <a:gd name="T63" fmla="*/ 347 h 1170"/>
                  <a:gd name="T64" fmla="*/ 192 w 696"/>
                  <a:gd name="T65" fmla="*/ 355 h 1170"/>
                  <a:gd name="T66" fmla="*/ 201 w 696"/>
                  <a:gd name="T67" fmla="*/ 375 h 1170"/>
                  <a:gd name="T68" fmla="*/ 177 w 696"/>
                  <a:gd name="T69" fmla="*/ 380 h 1170"/>
                  <a:gd name="T70" fmla="*/ 202 w 696"/>
                  <a:gd name="T71" fmla="*/ 401 h 1170"/>
                  <a:gd name="T72" fmla="*/ 209 w 696"/>
                  <a:gd name="T73" fmla="*/ 411 h 1170"/>
                  <a:gd name="T74" fmla="*/ 223 w 696"/>
                  <a:gd name="T75" fmla="*/ 399 h 1170"/>
                  <a:gd name="T76" fmla="*/ 233 w 696"/>
                  <a:gd name="T77" fmla="*/ 399 h 1170"/>
                  <a:gd name="T78" fmla="*/ 248 w 696"/>
                  <a:gd name="T79" fmla="*/ 411 h 1170"/>
                  <a:gd name="T80" fmla="*/ 257 w 696"/>
                  <a:gd name="T81" fmla="*/ 441 h 1170"/>
                  <a:gd name="T82" fmla="*/ 285 w 696"/>
                  <a:gd name="T83" fmla="*/ 453 h 1170"/>
                  <a:gd name="T84" fmla="*/ 302 w 696"/>
                  <a:gd name="T85" fmla="*/ 457 h 1170"/>
                  <a:gd name="T86" fmla="*/ 315 w 696"/>
                  <a:gd name="T87" fmla="*/ 499 h 1170"/>
                  <a:gd name="T88" fmla="*/ 319 w 696"/>
                  <a:gd name="T89" fmla="*/ 519 h 1170"/>
                  <a:gd name="T90" fmla="*/ 337 w 696"/>
                  <a:gd name="T91" fmla="*/ 522 h 1170"/>
                  <a:gd name="T92" fmla="*/ 309 w 696"/>
                  <a:gd name="T93" fmla="*/ 529 h 1170"/>
                  <a:gd name="T94" fmla="*/ 275 w 696"/>
                  <a:gd name="T95" fmla="*/ 558 h 1170"/>
                  <a:gd name="T96" fmla="*/ 247 w 696"/>
                  <a:gd name="T97" fmla="*/ 563 h 1170"/>
                  <a:gd name="T98" fmla="*/ 235 w 696"/>
                  <a:gd name="T99" fmla="*/ 585 h 1170"/>
                  <a:gd name="T100" fmla="*/ 141 w 696"/>
                  <a:gd name="T101" fmla="*/ 560 h 1170"/>
                  <a:gd name="T102" fmla="*/ 108 w 696"/>
                  <a:gd name="T103" fmla="*/ 531 h 1170"/>
                  <a:gd name="T104" fmla="*/ 70 w 696"/>
                  <a:gd name="T105" fmla="*/ 485 h 1170"/>
                  <a:gd name="T106" fmla="*/ 69 w 696"/>
                  <a:gd name="T107" fmla="*/ 438 h 1170"/>
                  <a:gd name="T108" fmla="*/ 0 w 696"/>
                  <a:gd name="T109" fmla="*/ 55 h 1170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696" h="1170">
                    <a:moveTo>
                      <a:pt x="101" y="0"/>
                    </a:moveTo>
                    <a:lnTo>
                      <a:pt x="105" y="31"/>
                    </a:lnTo>
                    <a:lnTo>
                      <a:pt x="101" y="36"/>
                    </a:lnTo>
                    <a:lnTo>
                      <a:pt x="94" y="51"/>
                    </a:lnTo>
                    <a:lnTo>
                      <a:pt x="88" y="63"/>
                    </a:lnTo>
                    <a:lnTo>
                      <a:pt x="92" y="69"/>
                    </a:lnTo>
                    <a:lnTo>
                      <a:pt x="97" y="63"/>
                    </a:lnTo>
                    <a:lnTo>
                      <a:pt x="107" y="57"/>
                    </a:lnTo>
                    <a:lnTo>
                      <a:pt x="115" y="50"/>
                    </a:lnTo>
                    <a:lnTo>
                      <a:pt x="118" y="48"/>
                    </a:lnTo>
                    <a:lnTo>
                      <a:pt x="139" y="40"/>
                    </a:lnTo>
                    <a:lnTo>
                      <a:pt x="126" y="59"/>
                    </a:lnTo>
                    <a:lnTo>
                      <a:pt x="118" y="107"/>
                    </a:lnTo>
                    <a:lnTo>
                      <a:pt x="118" y="110"/>
                    </a:lnTo>
                    <a:lnTo>
                      <a:pt x="122" y="118"/>
                    </a:lnTo>
                    <a:lnTo>
                      <a:pt x="128" y="126"/>
                    </a:lnTo>
                    <a:lnTo>
                      <a:pt x="135" y="128"/>
                    </a:lnTo>
                    <a:lnTo>
                      <a:pt x="139" y="118"/>
                    </a:lnTo>
                    <a:lnTo>
                      <a:pt x="141" y="107"/>
                    </a:lnTo>
                    <a:lnTo>
                      <a:pt x="139" y="97"/>
                    </a:lnTo>
                    <a:lnTo>
                      <a:pt x="137" y="93"/>
                    </a:lnTo>
                    <a:lnTo>
                      <a:pt x="143" y="80"/>
                    </a:lnTo>
                    <a:lnTo>
                      <a:pt x="147" y="76"/>
                    </a:lnTo>
                    <a:lnTo>
                      <a:pt x="154" y="67"/>
                    </a:lnTo>
                    <a:lnTo>
                      <a:pt x="162" y="61"/>
                    </a:lnTo>
                    <a:lnTo>
                      <a:pt x="172" y="67"/>
                    </a:lnTo>
                    <a:lnTo>
                      <a:pt x="172" y="78"/>
                    </a:lnTo>
                    <a:lnTo>
                      <a:pt x="164" y="91"/>
                    </a:lnTo>
                    <a:lnTo>
                      <a:pt x="153" y="103"/>
                    </a:lnTo>
                    <a:lnTo>
                      <a:pt x="149" y="107"/>
                    </a:lnTo>
                    <a:lnTo>
                      <a:pt x="153" y="114"/>
                    </a:lnTo>
                    <a:lnTo>
                      <a:pt x="164" y="112"/>
                    </a:lnTo>
                    <a:lnTo>
                      <a:pt x="189" y="105"/>
                    </a:lnTo>
                    <a:lnTo>
                      <a:pt x="219" y="91"/>
                    </a:lnTo>
                    <a:lnTo>
                      <a:pt x="244" y="76"/>
                    </a:lnTo>
                    <a:lnTo>
                      <a:pt x="284" y="57"/>
                    </a:lnTo>
                    <a:lnTo>
                      <a:pt x="331" y="44"/>
                    </a:lnTo>
                    <a:lnTo>
                      <a:pt x="356" y="57"/>
                    </a:lnTo>
                    <a:lnTo>
                      <a:pt x="358" y="61"/>
                    </a:lnTo>
                    <a:lnTo>
                      <a:pt x="362" y="74"/>
                    </a:lnTo>
                    <a:lnTo>
                      <a:pt x="365" y="88"/>
                    </a:lnTo>
                    <a:lnTo>
                      <a:pt x="364" y="97"/>
                    </a:lnTo>
                    <a:lnTo>
                      <a:pt x="356" y="95"/>
                    </a:lnTo>
                    <a:lnTo>
                      <a:pt x="350" y="84"/>
                    </a:lnTo>
                    <a:lnTo>
                      <a:pt x="345" y="69"/>
                    </a:lnTo>
                    <a:lnTo>
                      <a:pt x="343" y="63"/>
                    </a:lnTo>
                    <a:lnTo>
                      <a:pt x="339" y="61"/>
                    </a:lnTo>
                    <a:lnTo>
                      <a:pt x="329" y="59"/>
                    </a:lnTo>
                    <a:lnTo>
                      <a:pt x="316" y="63"/>
                    </a:lnTo>
                    <a:lnTo>
                      <a:pt x="310" y="80"/>
                    </a:lnTo>
                    <a:lnTo>
                      <a:pt x="324" y="97"/>
                    </a:lnTo>
                    <a:lnTo>
                      <a:pt x="316" y="109"/>
                    </a:lnTo>
                    <a:lnTo>
                      <a:pt x="299" y="91"/>
                    </a:lnTo>
                    <a:lnTo>
                      <a:pt x="289" y="89"/>
                    </a:lnTo>
                    <a:lnTo>
                      <a:pt x="272" y="89"/>
                    </a:lnTo>
                    <a:lnTo>
                      <a:pt x="253" y="91"/>
                    </a:lnTo>
                    <a:lnTo>
                      <a:pt x="251" y="101"/>
                    </a:lnTo>
                    <a:lnTo>
                      <a:pt x="257" y="110"/>
                    </a:lnTo>
                    <a:lnTo>
                      <a:pt x="255" y="116"/>
                    </a:lnTo>
                    <a:lnTo>
                      <a:pt x="253" y="118"/>
                    </a:lnTo>
                    <a:lnTo>
                      <a:pt x="251" y="118"/>
                    </a:lnTo>
                    <a:lnTo>
                      <a:pt x="249" y="116"/>
                    </a:lnTo>
                    <a:lnTo>
                      <a:pt x="244" y="112"/>
                    </a:lnTo>
                    <a:lnTo>
                      <a:pt x="234" y="110"/>
                    </a:lnTo>
                    <a:lnTo>
                      <a:pt x="225" y="116"/>
                    </a:lnTo>
                    <a:lnTo>
                      <a:pt x="213" y="126"/>
                    </a:lnTo>
                    <a:lnTo>
                      <a:pt x="208" y="135"/>
                    </a:lnTo>
                    <a:lnTo>
                      <a:pt x="206" y="143"/>
                    </a:lnTo>
                    <a:lnTo>
                      <a:pt x="206" y="147"/>
                    </a:lnTo>
                    <a:lnTo>
                      <a:pt x="185" y="190"/>
                    </a:lnTo>
                    <a:lnTo>
                      <a:pt x="185" y="253"/>
                    </a:lnTo>
                    <a:lnTo>
                      <a:pt x="213" y="287"/>
                    </a:lnTo>
                    <a:lnTo>
                      <a:pt x="217" y="289"/>
                    </a:lnTo>
                    <a:lnTo>
                      <a:pt x="230" y="293"/>
                    </a:lnTo>
                    <a:lnTo>
                      <a:pt x="242" y="297"/>
                    </a:lnTo>
                    <a:lnTo>
                      <a:pt x="249" y="302"/>
                    </a:lnTo>
                    <a:lnTo>
                      <a:pt x="246" y="306"/>
                    </a:lnTo>
                    <a:lnTo>
                      <a:pt x="242" y="308"/>
                    </a:lnTo>
                    <a:lnTo>
                      <a:pt x="238" y="308"/>
                    </a:lnTo>
                    <a:lnTo>
                      <a:pt x="236" y="308"/>
                    </a:lnTo>
                    <a:lnTo>
                      <a:pt x="200" y="302"/>
                    </a:lnTo>
                    <a:lnTo>
                      <a:pt x="200" y="316"/>
                    </a:lnTo>
                    <a:lnTo>
                      <a:pt x="198" y="316"/>
                    </a:lnTo>
                    <a:lnTo>
                      <a:pt x="192" y="318"/>
                    </a:lnTo>
                    <a:lnTo>
                      <a:pt x="189" y="320"/>
                    </a:lnTo>
                    <a:lnTo>
                      <a:pt x="192" y="325"/>
                    </a:lnTo>
                    <a:lnTo>
                      <a:pt x="198" y="333"/>
                    </a:lnTo>
                    <a:lnTo>
                      <a:pt x="206" y="344"/>
                    </a:lnTo>
                    <a:lnTo>
                      <a:pt x="210" y="352"/>
                    </a:lnTo>
                    <a:lnTo>
                      <a:pt x="213" y="356"/>
                    </a:lnTo>
                    <a:lnTo>
                      <a:pt x="208" y="382"/>
                    </a:lnTo>
                    <a:lnTo>
                      <a:pt x="223" y="437"/>
                    </a:lnTo>
                    <a:lnTo>
                      <a:pt x="236" y="422"/>
                    </a:lnTo>
                    <a:lnTo>
                      <a:pt x="236" y="441"/>
                    </a:lnTo>
                    <a:lnTo>
                      <a:pt x="251" y="432"/>
                    </a:lnTo>
                    <a:lnTo>
                      <a:pt x="253" y="436"/>
                    </a:lnTo>
                    <a:lnTo>
                      <a:pt x="259" y="445"/>
                    </a:lnTo>
                    <a:lnTo>
                      <a:pt x="261" y="455"/>
                    </a:lnTo>
                    <a:lnTo>
                      <a:pt x="255" y="464"/>
                    </a:lnTo>
                    <a:lnTo>
                      <a:pt x="249" y="472"/>
                    </a:lnTo>
                    <a:lnTo>
                      <a:pt x="259" y="479"/>
                    </a:lnTo>
                    <a:lnTo>
                      <a:pt x="268" y="485"/>
                    </a:lnTo>
                    <a:lnTo>
                      <a:pt x="274" y="489"/>
                    </a:lnTo>
                    <a:lnTo>
                      <a:pt x="274" y="514"/>
                    </a:lnTo>
                    <a:lnTo>
                      <a:pt x="278" y="510"/>
                    </a:lnTo>
                    <a:lnTo>
                      <a:pt x="289" y="508"/>
                    </a:lnTo>
                    <a:lnTo>
                      <a:pt x="299" y="504"/>
                    </a:lnTo>
                    <a:lnTo>
                      <a:pt x="305" y="508"/>
                    </a:lnTo>
                    <a:lnTo>
                      <a:pt x="299" y="514"/>
                    </a:lnTo>
                    <a:lnTo>
                      <a:pt x="291" y="519"/>
                    </a:lnTo>
                    <a:lnTo>
                      <a:pt x="282" y="523"/>
                    </a:lnTo>
                    <a:lnTo>
                      <a:pt x="280" y="525"/>
                    </a:lnTo>
                    <a:lnTo>
                      <a:pt x="270" y="574"/>
                    </a:lnTo>
                    <a:lnTo>
                      <a:pt x="272" y="578"/>
                    </a:lnTo>
                    <a:lnTo>
                      <a:pt x="278" y="590"/>
                    </a:lnTo>
                    <a:lnTo>
                      <a:pt x="284" y="601"/>
                    </a:lnTo>
                    <a:lnTo>
                      <a:pt x="293" y="611"/>
                    </a:lnTo>
                    <a:lnTo>
                      <a:pt x="297" y="614"/>
                    </a:lnTo>
                    <a:lnTo>
                      <a:pt x="295" y="616"/>
                    </a:lnTo>
                    <a:lnTo>
                      <a:pt x="289" y="616"/>
                    </a:lnTo>
                    <a:lnTo>
                      <a:pt x="288" y="616"/>
                    </a:lnTo>
                    <a:lnTo>
                      <a:pt x="276" y="607"/>
                    </a:lnTo>
                    <a:lnTo>
                      <a:pt x="263" y="614"/>
                    </a:lnTo>
                    <a:lnTo>
                      <a:pt x="276" y="656"/>
                    </a:lnTo>
                    <a:lnTo>
                      <a:pt x="267" y="664"/>
                    </a:lnTo>
                    <a:lnTo>
                      <a:pt x="265" y="658"/>
                    </a:lnTo>
                    <a:lnTo>
                      <a:pt x="255" y="645"/>
                    </a:lnTo>
                    <a:lnTo>
                      <a:pt x="242" y="633"/>
                    </a:lnTo>
                    <a:lnTo>
                      <a:pt x="223" y="628"/>
                    </a:lnTo>
                    <a:lnTo>
                      <a:pt x="227" y="675"/>
                    </a:lnTo>
                    <a:lnTo>
                      <a:pt x="236" y="685"/>
                    </a:lnTo>
                    <a:lnTo>
                      <a:pt x="236" y="688"/>
                    </a:lnTo>
                    <a:lnTo>
                      <a:pt x="236" y="700"/>
                    </a:lnTo>
                    <a:lnTo>
                      <a:pt x="238" y="709"/>
                    </a:lnTo>
                    <a:lnTo>
                      <a:pt x="244" y="715"/>
                    </a:lnTo>
                    <a:lnTo>
                      <a:pt x="249" y="709"/>
                    </a:lnTo>
                    <a:lnTo>
                      <a:pt x="261" y="702"/>
                    </a:lnTo>
                    <a:lnTo>
                      <a:pt x="270" y="692"/>
                    </a:lnTo>
                    <a:lnTo>
                      <a:pt x="276" y="690"/>
                    </a:lnTo>
                    <a:lnTo>
                      <a:pt x="284" y="698"/>
                    </a:lnTo>
                    <a:lnTo>
                      <a:pt x="299" y="719"/>
                    </a:lnTo>
                    <a:lnTo>
                      <a:pt x="314" y="738"/>
                    </a:lnTo>
                    <a:lnTo>
                      <a:pt x="318" y="753"/>
                    </a:lnTo>
                    <a:lnTo>
                      <a:pt x="314" y="763"/>
                    </a:lnTo>
                    <a:lnTo>
                      <a:pt x="312" y="776"/>
                    </a:lnTo>
                    <a:lnTo>
                      <a:pt x="312" y="787"/>
                    </a:lnTo>
                    <a:lnTo>
                      <a:pt x="312" y="793"/>
                    </a:lnTo>
                    <a:lnTo>
                      <a:pt x="326" y="818"/>
                    </a:lnTo>
                    <a:lnTo>
                      <a:pt x="352" y="837"/>
                    </a:lnTo>
                    <a:lnTo>
                      <a:pt x="352" y="824"/>
                    </a:lnTo>
                    <a:lnTo>
                      <a:pt x="348" y="816"/>
                    </a:lnTo>
                    <a:lnTo>
                      <a:pt x="343" y="801"/>
                    </a:lnTo>
                    <a:lnTo>
                      <a:pt x="337" y="782"/>
                    </a:lnTo>
                    <a:lnTo>
                      <a:pt x="337" y="765"/>
                    </a:lnTo>
                    <a:lnTo>
                      <a:pt x="341" y="749"/>
                    </a:lnTo>
                    <a:lnTo>
                      <a:pt x="345" y="734"/>
                    </a:lnTo>
                    <a:lnTo>
                      <a:pt x="343" y="721"/>
                    </a:lnTo>
                    <a:lnTo>
                      <a:pt x="333" y="711"/>
                    </a:lnTo>
                    <a:lnTo>
                      <a:pt x="326" y="704"/>
                    </a:lnTo>
                    <a:lnTo>
                      <a:pt x="329" y="694"/>
                    </a:lnTo>
                    <a:lnTo>
                      <a:pt x="337" y="685"/>
                    </a:lnTo>
                    <a:lnTo>
                      <a:pt x="343" y="681"/>
                    </a:lnTo>
                    <a:lnTo>
                      <a:pt x="364" y="709"/>
                    </a:lnTo>
                    <a:lnTo>
                      <a:pt x="377" y="704"/>
                    </a:lnTo>
                    <a:lnTo>
                      <a:pt x="384" y="709"/>
                    </a:lnTo>
                    <a:lnTo>
                      <a:pt x="398" y="725"/>
                    </a:lnTo>
                    <a:lnTo>
                      <a:pt x="409" y="738"/>
                    </a:lnTo>
                    <a:lnTo>
                      <a:pt x="413" y="747"/>
                    </a:lnTo>
                    <a:lnTo>
                      <a:pt x="407" y="749"/>
                    </a:lnTo>
                    <a:lnTo>
                      <a:pt x="402" y="749"/>
                    </a:lnTo>
                    <a:lnTo>
                      <a:pt x="400" y="749"/>
                    </a:lnTo>
                    <a:lnTo>
                      <a:pt x="398" y="749"/>
                    </a:lnTo>
                    <a:lnTo>
                      <a:pt x="371" y="759"/>
                    </a:lnTo>
                    <a:lnTo>
                      <a:pt x="358" y="751"/>
                    </a:lnTo>
                    <a:lnTo>
                      <a:pt x="354" y="759"/>
                    </a:lnTo>
                    <a:lnTo>
                      <a:pt x="360" y="763"/>
                    </a:lnTo>
                    <a:lnTo>
                      <a:pt x="377" y="772"/>
                    </a:lnTo>
                    <a:lnTo>
                      <a:pt x="394" y="784"/>
                    </a:lnTo>
                    <a:lnTo>
                      <a:pt x="403" y="793"/>
                    </a:lnTo>
                    <a:lnTo>
                      <a:pt x="403" y="801"/>
                    </a:lnTo>
                    <a:lnTo>
                      <a:pt x="403" y="812"/>
                    </a:lnTo>
                    <a:lnTo>
                      <a:pt x="403" y="822"/>
                    </a:lnTo>
                    <a:lnTo>
                      <a:pt x="403" y="827"/>
                    </a:lnTo>
                    <a:lnTo>
                      <a:pt x="415" y="829"/>
                    </a:lnTo>
                    <a:lnTo>
                      <a:pt x="417" y="822"/>
                    </a:lnTo>
                    <a:lnTo>
                      <a:pt x="422" y="810"/>
                    </a:lnTo>
                    <a:lnTo>
                      <a:pt x="428" y="797"/>
                    </a:lnTo>
                    <a:lnTo>
                      <a:pt x="434" y="793"/>
                    </a:lnTo>
                    <a:lnTo>
                      <a:pt x="440" y="793"/>
                    </a:lnTo>
                    <a:lnTo>
                      <a:pt x="445" y="797"/>
                    </a:lnTo>
                    <a:lnTo>
                      <a:pt x="449" y="799"/>
                    </a:lnTo>
                    <a:lnTo>
                      <a:pt x="451" y="801"/>
                    </a:lnTo>
                    <a:lnTo>
                      <a:pt x="453" y="799"/>
                    </a:lnTo>
                    <a:lnTo>
                      <a:pt x="460" y="799"/>
                    </a:lnTo>
                    <a:lnTo>
                      <a:pt x="466" y="797"/>
                    </a:lnTo>
                    <a:lnTo>
                      <a:pt x="470" y="801"/>
                    </a:lnTo>
                    <a:lnTo>
                      <a:pt x="474" y="806"/>
                    </a:lnTo>
                    <a:lnTo>
                      <a:pt x="483" y="814"/>
                    </a:lnTo>
                    <a:lnTo>
                      <a:pt x="491" y="818"/>
                    </a:lnTo>
                    <a:lnTo>
                      <a:pt x="495" y="822"/>
                    </a:lnTo>
                    <a:lnTo>
                      <a:pt x="483" y="831"/>
                    </a:lnTo>
                    <a:lnTo>
                      <a:pt x="489" y="844"/>
                    </a:lnTo>
                    <a:lnTo>
                      <a:pt x="493" y="850"/>
                    </a:lnTo>
                    <a:lnTo>
                      <a:pt x="502" y="865"/>
                    </a:lnTo>
                    <a:lnTo>
                      <a:pt x="514" y="881"/>
                    </a:lnTo>
                    <a:lnTo>
                      <a:pt x="527" y="892"/>
                    </a:lnTo>
                    <a:lnTo>
                      <a:pt x="533" y="909"/>
                    </a:lnTo>
                    <a:lnTo>
                      <a:pt x="550" y="920"/>
                    </a:lnTo>
                    <a:lnTo>
                      <a:pt x="556" y="915"/>
                    </a:lnTo>
                    <a:lnTo>
                      <a:pt x="569" y="905"/>
                    </a:lnTo>
                    <a:lnTo>
                      <a:pt x="586" y="898"/>
                    </a:lnTo>
                    <a:lnTo>
                      <a:pt x="605" y="901"/>
                    </a:lnTo>
                    <a:lnTo>
                      <a:pt x="613" y="907"/>
                    </a:lnTo>
                    <a:lnTo>
                      <a:pt x="611" y="913"/>
                    </a:lnTo>
                    <a:lnTo>
                      <a:pt x="603" y="913"/>
                    </a:lnTo>
                    <a:lnTo>
                      <a:pt x="599" y="915"/>
                    </a:lnTo>
                    <a:lnTo>
                      <a:pt x="628" y="938"/>
                    </a:lnTo>
                    <a:lnTo>
                      <a:pt x="635" y="983"/>
                    </a:lnTo>
                    <a:lnTo>
                      <a:pt x="633" y="987"/>
                    </a:lnTo>
                    <a:lnTo>
                      <a:pt x="630" y="998"/>
                    </a:lnTo>
                    <a:lnTo>
                      <a:pt x="626" y="1012"/>
                    </a:lnTo>
                    <a:lnTo>
                      <a:pt x="628" y="1027"/>
                    </a:lnTo>
                    <a:lnTo>
                      <a:pt x="632" y="1036"/>
                    </a:lnTo>
                    <a:lnTo>
                      <a:pt x="635" y="1040"/>
                    </a:lnTo>
                    <a:lnTo>
                      <a:pt x="637" y="1038"/>
                    </a:lnTo>
                    <a:lnTo>
                      <a:pt x="639" y="1038"/>
                    </a:lnTo>
                    <a:lnTo>
                      <a:pt x="660" y="1033"/>
                    </a:lnTo>
                    <a:lnTo>
                      <a:pt x="692" y="1010"/>
                    </a:lnTo>
                    <a:lnTo>
                      <a:pt x="696" y="1021"/>
                    </a:lnTo>
                    <a:lnTo>
                      <a:pt x="673" y="1044"/>
                    </a:lnTo>
                    <a:lnTo>
                      <a:pt x="668" y="1044"/>
                    </a:lnTo>
                    <a:lnTo>
                      <a:pt x="656" y="1044"/>
                    </a:lnTo>
                    <a:lnTo>
                      <a:pt x="641" y="1046"/>
                    </a:lnTo>
                    <a:lnTo>
                      <a:pt x="632" y="1052"/>
                    </a:lnTo>
                    <a:lnTo>
                      <a:pt x="618" y="1057"/>
                    </a:lnTo>
                    <a:lnTo>
                      <a:pt x="601" y="1069"/>
                    </a:lnTo>
                    <a:lnTo>
                      <a:pt x="588" y="1078"/>
                    </a:lnTo>
                    <a:lnTo>
                      <a:pt x="582" y="1082"/>
                    </a:lnTo>
                    <a:lnTo>
                      <a:pt x="576" y="1101"/>
                    </a:lnTo>
                    <a:lnTo>
                      <a:pt x="550" y="1116"/>
                    </a:lnTo>
                    <a:lnTo>
                      <a:pt x="544" y="1114"/>
                    </a:lnTo>
                    <a:lnTo>
                      <a:pt x="531" y="1114"/>
                    </a:lnTo>
                    <a:lnTo>
                      <a:pt x="514" y="1114"/>
                    </a:lnTo>
                    <a:lnTo>
                      <a:pt x="502" y="1120"/>
                    </a:lnTo>
                    <a:lnTo>
                      <a:pt x="493" y="1126"/>
                    </a:lnTo>
                    <a:lnTo>
                      <a:pt x="491" y="1132"/>
                    </a:lnTo>
                    <a:lnTo>
                      <a:pt x="489" y="1135"/>
                    </a:lnTo>
                    <a:lnTo>
                      <a:pt x="489" y="1137"/>
                    </a:lnTo>
                    <a:lnTo>
                      <a:pt x="470" y="1133"/>
                    </a:lnTo>
                    <a:lnTo>
                      <a:pt x="470" y="1170"/>
                    </a:lnTo>
                    <a:lnTo>
                      <a:pt x="341" y="1170"/>
                    </a:lnTo>
                    <a:lnTo>
                      <a:pt x="333" y="1162"/>
                    </a:lnTo>
                    <a:lnTo>
                      <a:pt x="318" y="1145"/>
                    </a:lnTo>
                    <a:lnTo>
                      <a:pt x="297" y="1128"/>
                    </a:lnTo>
                    <a:lnTo>
                      <a:pt x="282" y="1120"/>
                    </a:lnTo>
                    <a:lnTo>
                      <a:pt x="265" y="1111"/>
                    </a:lnTo>
                    <a:lnTo>
                      <a:pt x="249" y="1092"/>
                    </a:lnTo>
                    <a:lnTo>
                      <a:pt x="238" y="1075"/>
                    </a:lnTo>
                    <a:lnTo>
                      <a:pt x="234" y="1069"/>
                    </a:lnTo>
                    <a:lnTo>
                      <a:pt x="215" y="1061"/>
                    </a:lnTo>
                    <a:lnTo>
                      <a:pt x="160" y="1004"/>
                    </a:lnTo>
                    <a:lnTo>
                      <a:pt x="181" y="998"/>
                    </a:lnTo>
                    <a:lnTo>
                      <a:pt x="172" y="970"/>
                    </a:lnTo>
                    <a:lnTo>
                      <a:pt x="156" y="976"/>
                    </a:lnTo>
                    <a:lnTo>
                      <a:pt x="139" y="970"/>
                    </a:lnTo>
                    <a:lnTo>
                      <a:pt x="134" y="959"/>
                    </a:lnTo>
                    <a:lnTo>
                      <a:pt x="130" y="934"/>
                    </a:lnTo>
                    <a:lnTo>
                      <a:pt x="126" y="907"/>
                    </a:lnTo>
                    <a:lnTo>
                      <a:pt x="132" y="890"/>
                    </a:lnTo>
                    <a:lnTo>
                      <a:pt x="137" y="875"/>
                    </a:lnTo>
                    <a:lnTo>
                      <a:pt x="135" y="858"/>
                    </a:lnTo>
                    <a:lnTo>
                      <a:pt x="132" y="844"/>
                    </a:lnTo>
                    <a:lnTo>
                      <a:pt x="130" y="841"/>
                    </a:lnTo>
                    <a:lnTo>
                      <a:pt x="0" y="411"/>
                    </a:lnTo>
                    <a:lnTo>
                      <a:pt x="0" y="109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3" name="Freeform 269"/>
              <p:cNvSpPr>
                <a:spLocks/>
              </p:cNvSpPr>
              <p:nvPr/>
            </p:nvSpPr>
            <p:spPr bwMode="auto">
              <a:xfrm>
                <a:off x="1638" y="2707"/>
                <a:ext cx="21" cy="45"/>
              </a:xfrm>
              <a:custGeom>
                <a:avLst/>
                <a:gdLst>
                  <a:gd name="T0" fmla="*/ 2 w 42"/>
                  <a:gd name="T1" fmla="*/ 39 h 92"/>
                  <a:gd name="T2" fmla="*/ 8 w 42"/>
                  <a:gd name="T3" fmla="*/ 45 h 92"/>
                  <a:gd name="T4" fmla="*/ 21 w 42"/>
                  <a:gd name="T5" fmla="*/ 29 h 92"/>
                  <a:gd name="T6" fmla="*/ 21 w 42"/>
                  <a:gd name="T7" fmla="*/ 14 h 92"/>
                  <a:gd name="T8" fmla="*/ 5 w 42"/>
                  <a:gd name="T9" fmla="*/ 0 h 92"/>
                  <a:gd name="T10" fmla="*/ 0 w 42"/>
                  <a:gd name="T11" fmla="*/ 9 h 92"/>
                  <a:gd name="T12" fmla="*/ 2 w 42"/>
                  <a:gd name="T13" fmla="*/ 39 h 92"/>
                  <a:gd name="T14" fmla="*/ 2 w 42"/>
                  <a:gd name="T15" fmla="*/ 39 h 9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42" h="92">
                    <a:moveTo>
                      <a:pt x="4" y="80"/>
                    </a:moveTo>
                    <a:lnTo>
                      <a:pt x="16" y="92"/>
                    </a:lnTo>
                    <a:lnTo>
                      <a:pt x="42" y="59"/>
                    </a:lnTo>
                    <a:lnTo>
                      <a:pt x="42" y="29"/>
                    </a:lnTo>
                    <a:lnTo>
                      <a:pt x="10" y="0"/>
                    </a:lnTo>
                    <a:lnTo>
                      <a:pt x="0" y="19"/>
                    </a:lnTo>
                    <a:lnTo>
                      <a:pt x="4" y="8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4" name="Freeform 270"/>
              <p:cNvSpPr>
                <a:spLocks/>
              </p:cNvSpPr>
              <p:nvPr/>
            </p:nvSpPr>
            <p:spPr bwMode="auto">
              <a:xfrm>
                <a:off x="1607" y="2694"/>
                <a:ext cx="36" cy="63"/>
              </a:xfrm>
              <a:custGeom>
                <a:avLst/>
                <a:gdLst>
                  <a:gd name="T0" fmla="*/ 9 w 72"/>
                  <a:gd name="T1" fmla="*/ 4 h 125"/>
                  <a:gd name="T2" fmla="*/ 8 w 72"/>
                  <a:gd name="T3" fmla="*/ 2 h 125"/>
                  <a:gd name="T4" fmla="*/ 6 w 72"/>
                  <a:gd name="T5" fmla="*/ 0 h 125"/>
                  <a:gd name="T6" fmla="*/ 4 w 72"/>
                  <a:gd name="T7" fmla="*/ 0 h 125"/>
                  <a:gd name="T8" fmla="*/ 2 w 72"/>
                  <a:gd name="T9" fmla="*/ 5 h 125"/>
                  <a:gd name="T10" fmla="*/ 0 w 72"/>
                  <a:gd name="T11" fmla="*/ 12 h 125"/>
                  <a:gd name="T12" fmla="*/ 0 w 72"/>
                  <a:gd name="T13" fmla="*/ 19 h 125"/>
                  <a:gd name="T14" fmla="*/ 1 w 72"/>
                  <a:gd name="T15" fmla="*/ 24 h 125"/>
                  <a:gd name="T16" fmla="*/ 2 w 72"/>
                  <a:gd name="T17" fmla="*/ 27 h 125"/>
                  <a:gd name="T18" fmla="*/ 11 w 72"/>
                  <a:gd name="T19" fmla="*/ 27 h 125"/>
                  <a:gd name="T20" fmla="*/ 14 w 72"/>
                  <a:gd name="T21" fmla="*/ 36 h 125"/>
                  <a:gd name="T22" fmla="*/ 9 w 72"/>
                  <a:gd name="T23" fmla="*/ 45 h 125"/>
                  <a:gd name="T24" fmla="*/ 17 w 72"/>
                  <a:gd name="T25" fmla="*/ 50 h 125"/>
                  <a:gd name="T26" fmla="*/ 11 w 72"/>
                  <a:gd name="T27" fmla="*/ 61 h 125"/>
                  <a:gd name="T28" fmla="*/ 20 w 72"/>
                  <a:gd name="T29" fmla="*/ 63 h 125"/>
                  <a:gd name="T30" fmla="*/ 35 w 72"/>
                  <a:gd name="T31" fmla="*/ 55 h 125"/>
                  <a:gd name="T32" fmla="*/ 36 w 72"/>
                  <a:gd name="T33" fmla="*/ 44 h 125"/>
                  <a:gd name="T34" fmla="*/ 34 w 72"/>
                  <a:gd name="T35" fmla="*/ 18 h 125"/>
                  <a:gd name="T36" fmla="*/ 9 w 72"/>
                  <a:gd name="T37" fmla="*/ 4 h 125"/>
                  <a:gd name="T38" fmla="*/ 9 w 72"/>
                  <a:gd name="T39" fmla="*/ 4 h 125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72" h="125">
                    <a:moveTo>
                      <a:pt x="17" y="7"/>
                    </a:moveTo>
                    <a:lnTo>
                      <a:pt x="15" y="3"/>
                    </a:lnTo>
                    <a:lnTo>
                      <a:pt x="11" y="0"/>
                    </a:lnTo>
                    <a:lnTo>
                      <a:pt x="7" y="0"/>
                    </a:lnTo>
                    <a:lnTo>
                      <a:pt x="3" y="9"/>
                    </a:lnTo>
                    <a:lnTo>
                      <a:pt x="0" y="24"/>
                    </a:lnTo>
                    <a:lnTo>
                      <a:pt x="0" y="38"/>
                    </a:lnTo>
                    <a:lnTo>
                      <a:pt x="2" y="47"/>
                    </a:lnTo>
                    <a:lnTo>
                      <a:pt x="3" y="53"/>
                    </a:lnTo>
                    <a:lnTo>
                      <a:pt x="22" y="53"/>
                    </a:lnTo>
                    <a:lnTo>
                      <a:pt x="28" y="72"/>
                    </a:lnTo>
                    <a:lnTo>
                      <a:pt x="17" y="89"/>
                    </a:lnTo>
                    <a:lnTo>
                      <a:pt x="34" y="100"/>
                    </a:lnTo>
                    <a:lnTo>
                      <a:pt x="22" y="121"/>
                    </a:lnTo>
                    <a:lnTo>
                      <a:pt x="40" y="125"/>
                    </a:lnTo>
                    <a:lnTo>
                      <a:pt x="70" y="110"/>
                    </a:lnTo>
                    <a:lnTo>
                      <a:pt x="72" y="87"/>
                    </a:lnTo>
                    <a:lnTo>
                      <a:pt x="68" y="36"/>
                    </a:lnTo>
                    <a:lnTo>
                      <a:pt x="17" y="7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5" name="Freeform 271"/>
              <p:cNvSpPr>
                <a:spLocks/>
              </p:cNvSpPr>
              <p:nvPr/>
            </p:nvSpPr>
            <p:spPr bwMode="auto">
              <a:xfrm>
                <a:off x="1609" y="2702"/>
                <a:ext cx="32" cy="53"/>
              </a:xfrm>
              <a:custGeom>
                <a:avLst/>
                <a:gdLst>
                  <a:gd name="T0" fmla="*/ 8 w 65"/>
                  <a:gd name="T1" fmla="*/ 0 h 106"/>
                  <a:gd name="T2" fmla="*/ 6 w 65"/>
                  <a:gd name="T3" fmla="*/ 1 h 106"/>
                  <a:gd name="T4" fmla="*/ 3 w 65"/>
                  <a:gd name="T5" fmla="*/ 4 h 106"/>
                  <a:gd name="T6" fmla="*/ 0 w 65"/>
                  <a:gd name="T7" fmla="*/ 9 h 106"/>
                  <a:gd name="T8" fmla="*/ 1 w 65"/>
                  <a:gd name="T9" fmla="*/ 14 h 106"/>
                  <a:gd name="T10" fmla="*/ 3 w 65"/>
                  <a:gd name="T11" fmla="*/ 15 h 106"/>
                  <a:gd name="T12" fmla="*/ 5 w 65"/>
                  <a:gd name="T13" fmla="*/ 14 h 106"/>
                  <a:gd name="T14" fmla="*/ 6 w 65"/>
                  <a:gd name="T15" fmla="*/ 12 h 106"/>
                  <a:gd name="T16" fmla="*/ 7 w 65"/>
                  <a:gd name="T17" fmla="*/ 11 h 106"/>
                  <a:gd name="T18" fmla="*/ 16 w 65"/>
                  <a:gd name="T19" fmla="*/ 24 h 106"/>
                  <a:gd name="T20" fmla="*/ 15 w 65"/>
                  <a:gd name="T21" fmla="*/ 27 h 106"/>
                  <a:gd name="T22" fmla="*/ 15 w 65"/>
                  <a:gd name="T23" fmla="*/ 33 h 106"/>
                  <a:gd name="T24" fmla="*/ 15 w 65"/>
                  <a:gd name="T25" fmla="*/ 38 h 106"/>
                  <a:gd name="T26" fmla="*/ 18 w 65"/>
                  <a:gd name="T27" fmla="*/ 42 h 106"/>
                  <a:gd name="T28" fmla="*/ 19 w 65"/>
                  <a:gd name="T29" fmla="*/ 44 h 106"/>
                  <a:gd name="T30" fmla="*/ 18 w 65"/>
                  <a:gd name="T31" fmla="*/ 47 h 106"/>
                  <a:gd name="T32" fmla="*/ 15 w 65"/>
                  <a:gd name="T33" fmla="*/ 50 h 106"/>
                  <a:gd name="T34" fmla="*/ 13 w 65"/>
                  <a:gd name="T35" fmla="*/ 51 h 106"/>
                  <a:gd name="T36" fmla="*/ 18 w 65"/>
                  <a:gd name="T37" fmla="*/ 53 h 106"/>
                  <a:gd name="T38" fmla="*/ 29 w 65"/>
                  <a:gd name="T39" fmla="*/ 46 h 106"/>
                  <a:gd name="T40" fmla="*/ 28 w 65"/>
                  <a:gd name="T41" fmla="*/ 42 h 106"/>
                  <a:gd name="T42" fmla="*/ 32 w 65"/>
                  <a:gd name="T43" fmla="*/ 25 h 106"/>
                  <a:gd name="T44" fmla="*/ 31 w 65"/>
                  <a:gd name="T45" fmla="*/ 14 h 106"/>
                  <a:gd name="T46" fmla="*/ 20 w 65"/>
                  <a:gd name="T47" fmla="*/ 6 h 106"/>
                  <a:gd name="T48" fmla="*/ 8 w 65"/>
                  <a:gd name="T49" fmla="*/ 0 h 106"/>
                  <a:gd name="T50" fmla="*/ 8 w 65"/>
                  <a:gd name="T51" fmla="*/ 0 h 10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65" h="106">
                    <a:moveTo>
                      <a:pt x="16" y="0"/>
                    </a:moveTo>
                    <a:lnTo>
                      <a:pt x="12" y="2"/>
                    </a:lnTo>
                    <a:lnTo>
                      <a:pt x="6" y="7"/>
                    </a:lnTo>
                    <a:lnTo>
                      <a:pt x="0" y="17"/>
                    </a:lnTo>
                    <a:lnTo>
                      <a:pt x="2" y="27"/>
                    </a:lnTo>
                    <a:lnTo>
                      <a:pt x="6" y="30"/>
                    </a:lnTo>
                    <a:lnTo>
                      <a:pt x="10" y="28"/>
                    </a:lnTo>
                    <a:lnTo>
                      <a:pt x="12" y="23"/>
                    </a:lnTo>
                    <a:lnTo>
                      <a:pt x="14" y="21"/>
                    </a:lnTo>
                    <a:lnTo>
                      <a:pt x="33" y="47"/>
                    </a:lnTo>
                    <a:lnTo>
                      <a:pt x="31" y="53"/>
                    </a:lnTo>
                    <a:lnTo>
                      <a:pt x="31" y="65"/>
                    </a:lnTo>
                    <a:lnTo>
                      <a:pt x="31" y="76"/>
                    </a:lnTo>
                    <a:lnTo>
                      <a:pt x="37" y="84"/>
                    </a:lnTo>
                    <a:lnTo>
                      <a:pt x="38" y="87"/>
                    </a:lnTo>
                    <a:lnTo>
                      <a:pt x="37" y="93"/>
                    </a:lnTo>
                    <a:lnTo>
                      <a:pt x="31" y="99"/>
                    </a:lnTo>
                    <a:lnTo>
                      <a:pt x="27" y="101"/>
                    </a:lnTo>
                    <a:lnTo>
                      <a:pt x="37" y="106"/>
                    </a:lnTo>
                    <a:lnTo>
                      <a:pt x="59" y="91"/>
                    </a:lnTo>
                    <a:lnTo>
                      <a:pt x="56" y="84"/>
                    </a:lnTo>
                    <a:lnTo>
                      <a:pt x="65" y="49"/>
                    </a:lnTo>
                    <a:lnTo>
                      <a:pt x="63" y="27"/>
                    </a:lnTo>
                    <a:lnTo>
                      <a:pt x="40" y="11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6" name="Freeform 272"/>
              <p:cNvSpPr>
                <a:spLocks/>
              </p:cNvSpPr>
              <p:nvPr/>
            </p:nvSpPr>
            <p:spPr bwMode="auto">
              <a:xfrm>
                <a:off x="1615" y="2705"/>
                <a:ext cx="26" cy="38"/>
              </a:xfrm>
              <a:custGeom>
                <a:avLst/>
                <a:gdLst>
                  <a:gd name="T0" fmla="*/ 3 w 51"/>
                  <a:gd name="T1" fmla="*/ 0 h 76"/>
                  <a:gd name="T2" fmla="*/ 0 w 51"/>
                  <a:gd name="T3" fmla="*/ 3 h 76"/>
                  <a:gd name="T4" fmla="*/ 13 w 51"/>
                  <a:gd name="T5" fmla="*/ 20 h 76"/>
                  <a:gd name="T6" fmla="*/ 12 w 51"/>
                  <a:gd name="T7" fmla="*/ 23 h 76"/>
                  <a:gd name="T8" fmla="*/ 12 w 51"/>
                  <a:gd name="T9" fmla="*/ 29 h 76"/>
                  <a:gd name="T10" fmla="*/ 11 w 51"/>
                  <a:gd name="T11" fmla="*/ 34 h 76"/>
                  <a:gd name="T12" fmla="*/ 13 w 51"/>
                  <a:gd name="T13" fmla="*/ 38 h 76"/>
                  <a:gd name="T14" fmla="*/ 17 w 51"/>
                  <a:gd name="T15" fmla="*/ 35 h 76"/>
                  <a:gd name="T16" fmla="*/ 22 w 51"/>
                  <a:gd name="T17" fmla="*/ 30 h 76"/>
                  <a:gd name="T18" fmla="*/ 25 w 51"/>
                  <a:gd name="T19" fmla="*/ 24 h 76"/>
                  <a:gd name="T20" fmla="*/ 26 w 51"/>
                  <a:gd name="T21" fmla="*/ 22 h 76"/>
                  <a:gd name="T22" fmla="*/ 23 w 51"/>
                  <a:gd name="T23" fmla="*/ 11 h 76"/>
                  <a:gd name="T24" fmla="*/ 9 w 51"/>
                  <a:gd name="T25" fmla="*/ 4 h 76"/>
                  <a:gd name="T26" fmla="*/ 3 w 51"/>
                  <a:gd name="T27" fmla="*/ 0 h 76"/>
                  <a:gd name="T28" fmla="*/ 3 w 51"/>
                  <a:gd name="T29" fmla="*/ 0 h 7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1" h="76">
                    <a:moveTo>
                      <a:pt x="5" y="0"/>
                    </a:moveTo>
                    <a:lnTo>
                      <a:pt x="0" y="5"/>
                    </a:lnTo>
                    <a:lnTo>
                      <a:pt x="26" y="40"/>
                    </a:lnTo>
                    <a:lnTo>
                      <a:pt x="24" y="45"/>
                    </a:lnTo>
                    <a:lnTo>
                      <a:pt x="23" y="57"/>
                    </a:lnTo>
                    <a:lnTo>
                      <a:pt x="21" y="68"/>
                    </a:lnTo>
                    <a:lnTo>
                      <a:pt x="26" y="76"/>
                    </a:lnTo>
                    <a:lnTo>
                      <a:pt x="34" y="70"/>
                    </a:lnTo>
                    <a:lnTo>
                      <a:pt x="43" y="60"/>
                    </a:lnTo>
                    <a:lnTo>
                      <a:pt x="49" y="47"/>
                    </a:lnTo>
                    <a:lnTo>
                      <a:pt x="51" y="43"/>
                    </a:lnTo>
                    <a:lnTo>
                      <a:pt x="45" y="22"/>
                    </a:lnTo>
                    <a:lnTo>
                      <a:pt x="17" y="7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7" name="Freeform 273"/>
              <p:cNvSpPr>
                <a:spLocks/>
              </p:cNvSpPr>
              <p:nvPr/>
            </p:nvSpPr>
            <p:spPr bwMode="auto">
              <a:xfrm>
                <a:off x="1569" y="2663"/>
                <a:ext cx="41" cy="84"/>
              </a:xfrm>
              <a:custGeom>
                <a:avLst/>
                <a:gdLst>
                  <a:gd name="T0" fmla="*/ 11 w 81"/>
                  <a:gd name="T1" fmla="*/ 7 h 167"/>
                  <a:gd name="T2" fmla="*/ 1 w 81"/>
                  <a:gd name="T3" fmla="*/ 0 h 167"/>
                  <a:gd name="T4" fmla="*/ 3 w 81"/>
                  <a:gd name="T5" fmla="*/ 11 h 167"/>
                  <a:gd name="T6" fmla="*/ 0 w 81"/>
                  <a:gd name="T7" fmla="*/ 21 h 167"/>
                  <a:gd name="T8" fmla="*/ 2 w 81"/>
                  <a:gd name="T9" fmla="*/ 23 h 167"/>
                  <a:gd name="T10" fmla="*/ 6 w 81"/>
                  <a:gd name="T11" fmla="*/ 28 h 167"/>
                  <a:gd name="T12" fmla="*/ 10 w 81"/>
                  <a:gd name="T13" fmla="*/ 34 h 167"/>
                  <a:gd name="T14" fmla="*/ 10 w 81"/>
                  <a:gd name="T15" fmla="*/ 42 h 167"/>
                  <a:gd name="T16" fmla="*/ 28 w 81"/>
                  <a:gd name="T17" fmla="*/ 61 h 167"/>
                  <a:gd name="T18" fmla="*/ 28 w 81"/>
                  <a:gd name="T19" fmla="*/ 81 h 167"/>
                  <a:gd name="T20" fmla="*/ 30 w 81"/>
                  <a:gd name="T21" fmla="*/ 82 h 167"/>
                  <a:gd name="T22" fmla="*/ 33 w 81"/>
                  <a:gd name="T23" fmla="*/ 83 h 167"/>
                  <a:gd name="T24" fmla="*/ 37 w 81"/>
                  <a:gd name="T25" fmla="*/ 84 h 167"/>
                  <a:gd name="T26" fmla="*/ 41 w 81"/>
                  <a:gd name="T27" fmla="*/ 84 h 167"/>
                  <a:gd name="T28" fmla="*/ 40 w 81"/>
                  <a:gd name="T29" fmla="*/ 80 h 167"/>
                  <a:gd name="T30" fmla="*/ 39 w 81"/>
                  <a:gd name="T31" fmla="*/ 76 h 167"/>
                  <a:gd name="T32" fmla="*/ 37 w 81"/>
                  <a:gd name="T33" fmla="*/ 72 h 167"/>
                  <a:gd name="T34" fmla="*/ 37 w 81"/>
                  <a:gd name="T35" fmla="*/ 72 h 167"/>
                  <a:gd name="T36" fmla="*/ 40 w 81"/>
                  <a:gd name="T37" fmla="*/ 58 h 167"/>
                  <a:gd name="T38" fmla="*/ 19 w 81"/>
                  <a:gd name="T39" fmla="*/ 24 h 167"/>
                  <a:gd name="T40" fmla="*/ 13 w 81"/>
                  <a:gd name="T41" fmla="*/ 19 h 167"/>
                  <a:gd name="T42" fmla="*/ 11 w 81"/>
                  <a:gd name="T43" fmla="*/ 7 h 167"/>
                  <a:gd name="T44" fmla="*/ 11 w 81"/>
                  <a:gd name="T45" fmla="*/ 7 h 167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81" h="167">
                    <a:moveTo>
                      <a:pt x="22" y="13"/>
                    </a:moveTo>
                    <a:lnTo>
                      <a:pt x="1" y="0"/>
                    </a:lnTo>
                    <a:lnTo>
                      <a:pt x="5" y="21"/>
                    </a:lnTo>
                    <a:lnTo>
                      <a:pt x="0" y="42"/>
                    </a:lnTo>
                    <a:lnTo>
                      <a:pt x="3" y="46"/>
                    </a:lnTo>
                    <a:lnTo>
                      <a:pt x="11" y="55"/>
                    </a:lnTo>
                    <a:lnTo>
                      <a:pt x="19" y="68"/>
                    </a:lnTo>
                    <a:lnTo>
                      <a:pt x="20" y="84"/>
                    </a:lnTo>
                    <a:lnTo>
                      <a:pt x="55" y="122"/>
                    </a:lnTo>
                    <a:lnTo>
                      <a:pt x="55" y="162"/>
                    </a:lnTo>
                    <a:lnTo>
                      <a:pt x="59" y="163"/>
                    </a:lnTo>
                    <a:lnTo>
                      <a:pt x="66" y="165"/>
                    </a:lnTo>
                    <a:lnTo>
                      <a:pt x="74" y="167"/>
                    </a:lnTo>
                    <a:lnTo>
                      <a:pt x="81" y="167"/>
                    </a:lnTo>
                    <a:lnTo>
                      <a:pt x="79" y="160"/>
                    </a:lnTo>
                    <a:lnTo>
                      <a:pt x="78" y="152"/>
                    </a:lnTo>
                    <a:lnTo>
                      <a:pt x="74" y="144"/>
                    </a:lnTo>
                    <a:lnTo>
                      <a:pt x="74" y="143"/>
                    </a:lnTo>
                    <a:lnTo>
                      <a:pt x="79" y="116"/>
                    </a:lnTo>
                    <a:lnTo>
                      <a:pt x="38" y="47"/>
                    </a:lnTo>
                    <a:lnTo>
                      <a:pt x="26" y="38"/>
                    </a:lnTo>
                    <a:lnTo>
                      <a:pt x="22" y="13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8" name="Freeform 274"/>
              <p:cNvSpPr>
                <a:spLocks/>
              </p:cNvSpPr>
              <p:nvPr/>
            </p:nvSpPr>
            <p:spPr bwMode="auto">
              <a:xfrm>
                <a:off x="1583" y="2742"/>
                <a:ext cx="57" cy="36"/>
              </a:xfrm>
              <a:custGeom>
                <a:avLst/>
                <a:gdLst>
                  <a:gd name="T0" fmla="*/ 15 w 114"/>
                  <a:gd name="T1" fmla="*/ 6 h 72"/>
                  <a:gd name="T2" fmla="*/ 14 w 114"/>
                  <a:gd name="T3" fmla="*/ 5 h 72"/>
                  <a:gd name="T4" fmla="*/ 11 w 114"/>
                  <a:gd name="T5" fmla="*/ 3 h 72"/>
                  <a:gd name="T6" fmla="*/ 6 w 114"/>
                  <a:gd name="T7" fmla="*/ 1 h 72"/>
                  <a:gd name="T8" fmla="*/ 2 w 114"/>
                  <a:gd name="T9" fmla="*/ 0 h 72"/>
                  <a:gd name="T10" fmla="*/ 0 w 114"/>
                  <a:gd name="T11" fmla="*/ 2 h 72"/>
                  <a:gd name="T12" fmla="*/ 1 w 114"/>
                  <a:gd name="T13" fmla="*/ 7 h 72"/>
                  <a:gd name="T14" fmla="*/ 2 w 114"/>
                  <a:gd name="T15" fmla="*/ 11 h 72"/>
                  <a:gd name="T16" fmla="*/ 4 w 114"/>
                  <a:gd name="T17" fmla="*/ 13 h 72"/>
                  <a:gd name="T18" fmla="*/ 11 w 114"/>
                  <a:gd name="T19" fmla="*/ 25 h 72"/>
                  <a:gd name="T20" fmla="*/ 13 w 114"/>
                  <a:gd name="T21" fmla="*/ 26 h 72"/>
                  <a:gd name="T22" fmla="*/ 18 w 114"/>
                  <a:gd name="T23" fmla="*/ 29 h 72"/>
                  <a:gd name="T24" fmla="*/ 24 w 114"/>
                  <a:gd name="T25" fmla="*/ 32 h 72"/>
                  <a:gd name="T26" fmla="*/ 27 w 114"/>
                  <a:gd name="T27" fmla="*/ 35 h 72"/>
                  <a:gd name="T28" fmla="*/ 30 w 114"/>
                  <a:gd name="T29" fmla="*/ 36 h 72"/>
                  <a:gd name="T30" fmla="*/ 35 w 114"/>
                  <a:gd name="T31" fmla="*/ 35 h 72"/>
                  <a:gd name="T32" fmla="*/ 41 w 114"/>
                  <a:gd name="T33" fmla="*/ 33 h 72"/>
                  <a:gd name="T34" fmla="*/ 44 w 114"/>
                  <a:gd name="T35" fmla="*/ 32 h 72"/>
                  <a:gd name="T36" fmla="*/ 57 w 114"/>
                  <a:gd name="T37" fmla="*/ 20 h 72"/>
                  <a:gd name="T38" fmla="*/ 50 w 114"/>
                  <a:gd name="T39" fmla="*/ 16 h 72"/>
                  <a:gd name="T40" fmla="*/ 39 w 114"/>
                  <a:gd name="T41" fmla="*/ 26 h 72"/>
                  <a:gd name="T42" fmla="*/ 17 w 114"/>
                  <a:gd name="T43" fmla="*/ 20 h 72"/>
                  <a:gd name="T44" fmla="*/ 15 w 114"/>
                  <a:gd name="T45" fmla="*/ 6 h 72"/>
                  <a:gd name="T46" fmla="*/ 15 w 114"/>
                  <a:gd name="T47" fmla="*/ 6 h 72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14" h="72">
                    <a:moveTo>
                      <a:pt x="29" y="11"/>
                    </a:moveTo>
                    <a:lnTo>
                      <a:pt x="27" y="9"/>
                    </a:lnTo>
                    <a:lnTo>
                      <a:pt x="21" y="5"/>
                    </a:lnTo>
                    <a:lnTo>
                      <a:pt x="12" y="2"/>
                    </a:lnTo>
                    <a:lnTo>
                      <a:pt x="4" y="0"/>
                    </a:lnTo>
                    <a:lnTo>
                      <a:pt x="0" y="4"/>
                    </a:lnTo>
                    <a:lnTo>
                      <a:pt x="2" y="13"/>
                    </a:lnTo>
                    <a:lnTo>
                      <a:pt x="4" y="21"/>
                    </a:lnTo>
                    <a:lnTo>
                      <a:pt x="8" y="26"/>
                    </a:lnTo>
                    <a:lnTo>
                      <a:pt x="21" y="49"/>
                    </a:lnTo>
                    <a:lnTo>
                      <a:pt x="25" y="51"/>
                    </a:lnTo>
                    <a:lnTo>
                      <a:pt x="36" y="57"/>
                    </a:lnTo>
                    <a:lnTo>
                      <a:pt x="48" y="63"/>
                    </a:lnTo>
                    <a:lnTo>
                      <a:pt x="53" y="70"/>
                    </a:lnTo>
                    <a:lnTo>
                      <a:pt x="59" y="72"/>
                    </a:lnTo>
                    <a:lnTo>
                      <a:pt x="70" y="70"/>
                    </a:lnTo>
                    <a:lnTo>
                      <a:pt x="82" y="66"/>
                    </a:lnTo>
                    <a:lnTo>
                      <a:pt x="88" y="64"/>
                    </a:lnTo>
                    <a:lnTo>
                      <a:pt x="114" y="40"/>
                    </a:lnTo>
                    <a:lnTo>
                      <a:pt x="99" y="32"/>
                    </a:lnTo>
                    <a:lnTo>
                      <a:pt x="78" y="51"/>
                    </a:lnTo>
                    <a:lnTo>
                      <a:pt x="34" y="40"/>
                    </a:lnTo>
                    <a:lnTo>
                      <a:pt x="29" y="11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89" name="Freeform 275"/>
              <p:cNvSpPr>
                <a:spLocks/>
              </p:cNvSpPr>
              <p:nvPr/>
            </p:nvSpPr>
            <p:spPr bwMode="auto">
              <a:xfrm>
                <a:off x="1582" y="2344"/>
                <a:ext cx="88" cy="60"/>
              </a:xfrm>
              <a:custGeom>
                <a:avLst/>
                <a:gdLst>
                  <a:gd name="T0" fmla="*/ 27 w 177"/>
                  <a:gd name="T1" fmla="*/ 5 h 120"/>
                  <a:gd name="T2" fmla="*/ 27 w 177"/>
                  <a:gd name="T3" fmla="*/ 12 h 120"/>
                  <a:gd name="T4" fmla="*/ 26 w 177"/>
                  <a:gd name="T5" fmla="*/ 13 h 120"/>
                  <a:gd name="T6" fmla="*/ 26 w 177"/>
                  <a:gd name="T7" fmla="*/ 15 h 120"/>
                  <a:gd name="T8" fmla="*/ 25 w 177"/>
                  <a:gd name="T9" fmla="*/ 18 h 120"/>
                  <a:gd name="T10" fmla="*/ 26 w 177"/>
                  <a:gd name="T11" fmla="*/ 20 h 120"/>
                  <a:gd name="T12" fmla="*/ 28 w 177"/>
                  <a:gd name="T13" fmla="*/ 19 h 120"/>
                  <a:gd name="T14" fmla="*/ 30 w 177"/>
                  <a:gd name="T15" fmla="*/ 19 h 120"/>
                  <a:gd name="T16" fmla="*/ 32 w 177"/>
                  <a:gd name="T17" fmla="*/ 19 h 120"/>
                  <a:gd name="T18" fmla="*/ 33 w 177"/>
                  <a:gd name="T19" fmla="*/ 19 h 120"/>
                  <a:gd name="T20" fmla="*/ 36 w 177"/>
                  <a:gd name="T21" fmla="*/ 20 h 120"/>
                  <a:gd name="T22" fmla="*/ 41 w 177"/>
                  <a:gd name="T23" fmla="*/ 24 h 120"/>
                  <a:gd name="T24" fmla="*/ 46 w 177"/>
                  <a:gd name="T25" fmla="*/ 29 h 120"/>
                  <a:gd name="T26" fmla="*/ 51 w 177"/>
                  <a:gd name="T27" fmla="*/ 33 h 120"/>
                  <a:gd name="T28" fmla="*/ 51 w 177"/>
                  <a:gd name="T29" fmla="*/ 38 h 120"/>
                  <a:gd name="T30" fmla="*/ 50 w 177"/>
                  <a:gd name="T31" fmla="*/ 47 h 120"/>
                  <a:gd name="T32" fmla="*/ 48 w 177"/>
                  <a:gd name="T33" fmla="*/ 54 h 120"/>
                  <a:gd name="T34" fmla="*/ 47 w 177"/>
                  <a:gd name="T35" fmla="*/ 58 h 120"/>
                  <a:gd name="T36" fmla="*/ 51 w 177"/>
                  <a:gd name="T37" fmla="*/ 60 h 120"/>
                  <a:gd name="T38" fmla="*/ 71 w 177"/>
                  <a:gd name="T39" fmla="*/ 56 h 120"/>
                  <a:gd name="T40" fmla="*/ 72 w 177"/>
                  <a:gd name="T41" fmla="*/ 54 h 120"/>
                  <a:gd name="T42" fmla="*/ 77 w 177"/>
                  <a:gd name="T43" fmla="*/ 52 h 120"/>
                  <a:gd name="T44" fmla="*/ 82 w 177"/>
                  <a:gd name="T45" fmla="*/ 48 h 120"/>
                  <a:gd name="T46" fmla="*/ 83 w 177"/>
                  <a:gd name="T47" fmla="*/ 44 h 120"/>
                  <a:gd name="T48" fmla="*/ 83 w 177"/>
                  <a:gd name="T49" fmla="*/ 45 h 120"/>
                  <a:gd name="T50" fmla="*/ 85 w 177"/>
                  <a:gd name="T51" fmla="*/ 46 h 120"/>
                  <a:gd name="T52" fmla="*/ 86 w 177"/>
                  <a:gd name="T53" fmla="*/ 46 h 120"/>
                  <a:gd name="T54" fmla="*/ 88 w 177"/>
                  <a:gd name="T55" fmla="*/ 44 h 120"/>
                  <a:gd name="T56" fmla="*/ 87 w 177"/>
                  <a:gd name="T57" fmla="*/ 41 h 120"/>
                  <a:gd name="T58" fmla="*/ 85 w 177"/>
                  <a:gd name="T59" fmla="*/ 39 h 120"/>
                  <a:gd name="T60" fmla="*/ 83 w 177"/>
                  <a:gd name="T61" fmla="*/ 37 h 120"/>
                  <a:gd name="T62" fmla="*/ 82 w 177"/>
                  <a:gd name="T63" fmla="*/ 37 h 120"/>
                  <a:gd name="T64" fmla="*/ 77 w 177"/>
                  <a:gd name="T65" fmla="*/ 28 h 120"/>
                  <a:gd name="T66" fmla="*/ 65 w 177"/>
                  <a:gd name="T67" fmla="*/ 15 h 120"/>
                  <a:gd name="T68" fmla="*/ 64 w 177"/>
                  <a:gd name="T69" fmla="*/ 21 h 120"/>
                  <a:gd name="T70" fmla="*/ 58 w 177"/>
                  <a:gd name="T71" fmla="*/ 21 h 120"/>
                  <a:gd name="T72" fmla="*/ 57 w 177"/>
                  <a:gd name="T73" fmla="*/ 19 h 120"/>
                  <a:gd name="T74" fmla="*/ 54 w 177"/>
                  <a:gd name="T75" fmla="*/ 16 h 120"/>
                  <a:gd name="T76" fmla="*/ 49 w 177"/>
                  <a:gd name="T77" fmla="*/ 14 h 120"/>
                  <a:gd name="T78" fmla="*/ 45 w 177"/>
                  <a:gd name="T79" fmla="*/ 12 h 120"/>
                  <a:gd name="T80" fmla="*/ 42 w 177"/>
                  <a:gd name="T81" fmla="*/ 10 h 120"/>
                  <a:gd name="T82" fmla="*/ 43 w 177"/>
                  <a:gd name="T83" fmla="*/ 8 h 120"/>
                  <a:gd name="T84" fmla="*/ 45 w 177"/>
                  <a:gd name="T85" fmla="*/ 6 h 120"/>
                  <a:gd name="T86" fmla="*/ 47 w 177"/>
                  <a:gd name="T87" fmla="*/ 6 h 120"/>
                  <a:gd name="T88" fmla="*/ 45 w 177"/>
                  <a:gd name="T89" fmla="*/ 3 h 120"/>
                  <a:gd name="T90" fmla="*/ 40 w 177"/>
                  <a:gd name="T91" fmla="*/ 3 h 120"/>
                  <a:gd name="T92" fmla="*/ 36 w 177"/>
                  <a:gd name="T93" fmla="*/ 2 h 120"/>
                  <a:gd name="T94" fmla="*/ 27 w 177"/>
                  <a:gd name="T95" fmla="*/ 1 h 120"/>
                  <a:gd name="T96" fmla="*/ 16 w 177"/>
                  <a:gd name="T97" fmla="*/ 0 h 120"/>
                  <a:gd name="T98" fmla="*/ 7 w 177"/>
                  <a:gd name="T99" fmla="*/ 0 h 120"/>
                  <a:gd name="T100" fmla="*/ 2 w 177"/>
                  <a:gd name="T101" fmla="*/ 2 h 120"/>
                  <a:gd name="T102" fmla="*/ 0 w 177"/>
                  <a:gd name="T103" fmla="*/ 6 h 120"/>
                  <a:gd name="T104" fmla="*/ 1 w 177"/>
                  <a:gd name="T105" fmla="*/ 10 h 120"/>
                  <a:gd name="T106" fmla="*/ 1 w 177"/>
                  <a:gd name="T107" fmla="*/ 12 h 120"/>
                  <a:gd name="T108" fmla="*/ 8 w 177"/>
                  <a:gd name="T109" fmla="*/ 3 h 120"/>
                  <a:gd name="T110" fmla="*/ 13 w 177"/>
                  <a:gd name="T111" fmla="*/ 6 h 120"/>
                  <a:gd name="T112" fmla="*/ 27 w 177"/>
                  <a:gd name="T113" fmla="*/ 5 h 120"/>
                  <a:gd name="T114" fmla="*/ 27 w 177"/>
                  <a:gd name="T115" fmla="*/ 5 h 120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177" h="120">
                    <a:moveTo>
                      <a:pt x="55" y="9"/>
                    </a:moveTo>
                    <a:lnTo>
                      <a:pt x="55" y="23"/>
                    </a:lnTo>
                    <a:lnTo>
                      <a:pt x="53" y="25"/>
                    </a:lnTo>
                    <a:lnTo>
                      <a:pt x="52" y="30"/>
                    </a:lnTo>
                    <a:lnTo>
                      <a:pt x="50" y="36"/>
                    </a:lnTo>
                    <a:lnTo>
                      <a:pt x="52" y="40"/>
                    </a:lnTo>
                    <a:lnTo>
                      <a:pt x="57" y="38"/>
                    </a:lnTo>
                    <a:lnTo>
                      <a:pt x="61" y="38"/>
                    </a:lnTo>
                    <a:lnTo>
                      <a:pt x="65" y="38"/>
                    </a:lnTo>
                    <a:lnTo>
                      <a:pt x="67" y="38"/>
                    </a:lnTo>
                    <a:lnTo>
                      <a:pt x="72" y="40"/>
                    </a:lnTo>
                    <a:lnTo>
                      <a:pt x="82" y="47"/>
                    </a:lnTo>
                    <a:lnTo>
                      <a:pt x="93" y="57"/>
                    </a:lnTo>
                    <a:lnTo>
                      <a:pt x="103" y="65"/>
                    </a:lnTo>
                    <a:lnTo>
                      <a:pt x="103" y="76"/>
                    </a:lnTo>
                    <a:lnTo>
                      <a:pt x="101" y="93"/>
                    </a:lnTo>
                    <a:lnTo>
                      <a:pt x="97" y="108"/>
                    </a:lnTo>
                    <a:lnTo>
                      <a:pt x="95" y="116"/>
                    </a:lnTo>
                    <a:lnTo>
                      <a:pt x="103" y="120"/>
                    </a:lnTo>
                    <a:lnTo>
                      <a:pt x="143" y="112"/>
                    </a:lnTo>
                    <a:lnTo>
                      <a:pt x="145" y="108"/>
                    </a:lnTo>
                    <a:lnTo>
                      <a:pt x="154" y="103"/>
                    </a:lnTo>
                    <a:lnTo>
                      <a:pt x="164" y="95"/>
                    </a:lnTo>
                    <a:lnTo>
                      <a:pt x="167" y="87"/>
                    </a:lnTo>
                    <a:lnTo>
                      <a:pt x="167" y="89"/>
                    </a:lnTo>
                    <a:lnTo>
                      <a:pt x="171" y="91"/>
                    </a:lnTo>
                    <a:lnTo>
                      <a:pt x="173" y="91"/>
                    </a:lnTo>
                    <a:lnTo>
                      <a:pt x="177" y="87"/>
                    </a:lnTo>
                    <a:lnTo>
                      <a:pt x="175" y="82"/>
                    </a:lnTo>
                    <a:lnTo>
                      <a:pt x="171" y="78"/>
                    </a:lnTo>
                    <a:lnTo>
                      <a:pt x="166" y="74"/>
                    </a:lnTo>
                    <a:lnTo>
                      <a:pt x="164" y="74"/>
                    </a:lnTo>
                    <a:lnTo>
                      <a:pt x="154" y="55"/>
                    </a:lnTo>
                    <a:lnTo>
                      <a:pt x="131" y="30"/>
                    </a:lnTo>
                    <a:lnTo>
                      <a:pt x="128" y="42"/>
                    </a:lnTo>
                    <a:lnTo>
                      <a:pt x="116" y="42"/>
                    </a:lnTo>
                    <a:lnTo>
                      <a:pt x="114" y="38"/>
                    </a:lnTo>
                    <a:lnTo>
                      <a:pt x="109" y="32"/>
                    </a:lnTo>
                    <a:lnTo>
                      <a:pt x="99" y="27"/>
                    </a:lnTo>
                    <a:lnTo>
                      <a:pt x="90" y="23"/>
                    </a:lnTo>
                    <a:lnTo>
                      <a:pt x="84" y="19"/>
                    </a:lnTo>
                    <a:lnTo>
                      <a:pt x="86" y="15"/>
                    </a:lnTo>
                    <a:lnTo>
                      <a:pt x="91" y="11"/>
                    </a:lnTo>
                    <a:lnTo>
                      <a:pt x="95" y="11"/>
                    </a:lnTo>
                    <a:lnTo>
                      <a:pt x="90" y="6"/>
                    </a:lnTo>
                    <a:lnTo>
                      <a:pt x="80" y="6"/>
                    </a:lnTo>
                    <a:lnTo>
                      <a:pt x="72" y="4"/>
                    </a:lnTo>
                    <a:lnTo>
                      <a:pt x="55" y="2"/>
                    </a:lnTo>
                    <a:lnTo>
                      <a:pt x="33" y="0"/>
                    </a:lnTo>
                    <a:lnTo>
                      <a:pt x="15" y="0"/>
                    </a:lnTo>
                    <a:lnTo>
                      <a:pt x="4" y="4"/>
                    </a:lnTo>
                    <a:lnTo>
                      <a:pt x="0" y="11"/>
                    </a:lnTo>
                    <a:lnTo>
                      <a:pt x="2" y="19"/>
                    </a:lnTo>
                    <a:lnTo>
                      <a:pt x="2" y="23"/>
                    </a:lnTo>
                    <a:lnTo>
                      <a:pt x="17" y="6"/>
                    </a:lnTo>
                    <a:lnTo>
                      <a:pt x="27" y="11"/>
                    </a:lnTo>
                    <a:lnTo>
                      <a:pt x="55" y="9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0" name="Freeform 276"/>
              <p:cNvSpPr>
                <a:spLocks/>
              </p:cNvSpPr>
              <p:nvPr/>
            </p:nvSpPr>
            <p:spPr bwMode="auto">
              <a:xfrm>
                <a:off x="1502" y="2330"/>
                <a:ext cx="93" cy="68"/>
              </a:xfrm>
              <a:custGeom>
                <a:avLst/>
                <a:gdLst>
                  <a:gd name="T0" fmla="*/ 27 w 186"/>
                  <a:gd name="T1" fmla="*/ 13 h 135"/>
                  <a:gd name="T2" fmla="*/ 8 w 186"/>
                  <a:gd name="T3" fmla="*/ 28 h 135"/>
                  <a:gd name="T4" fmla="*/ 2 w 186"/>
                  <a:gd name="T5" fmla="*/ 42 h 135"/>
                  <a:gd name="T6" fmla="*/ 16 w 186"/>
                  <a:gd name="T7" fmla="*/ 35 h 135"/>
                  <a:gd name="T8" fmla="*/ 20 w 186"/>
                  <a:gd name="T9" fmla="*/ 31 h 135"/>
                  <a:gd name="T10" fmla="*/ 25 w 186"/>
                  <a:gd name="T11" fmla="*/ 32 h 135"/>
                  <a:gd name="T12" fmla="*/ 30 w 186"/>
                  <a:gd name="T13" fmla="*/ 31 h 135"/>
                  <a:gd name="T14" fmla="*/ 35 w 186"/>
                  <a:gd name="T15" fmla="*/ 27 h 135"/>
                  <a:gd name="T16" fmla="*/ 34 w 186"/>
                  <a:gd name="T17" fmla="*/ 39 h 135"/>
                  <a:gd name="T18" fmla="*/ 41 w 186"/>
                  <a:gd name="T19" fmla="*/ 49 h 135"/>
                  <a:gd name="T20" fmla="*/ 46 w 186"/>
                  <a:gd name="T21" fmla="*/ 57 h 135"/>
                  <a:gd name="T22" fmla="*/ 58 w 186"/>
                  <a:gd name="T23" fmla="*/ 60 h 135"/>
                  <a:gd name="T24" fmla="*/ 73 w 186"/>
                  <a:gd name="T25" fmla="*/ 67 h 135"/>
                  <a:gd name="T26" fmla="*/ 76 w 186"/>
                  <a:gd name="T27" fmla="*/ 67 h 135"/>
                  <a:gd name="T28" fmla="*/ 78 w 186"/>
                  <a:gd name="T29" fmla="*/ 63 h 135"/>
                  <a:gd name="T30" fmla="*/ 85 w 186"/>
                  <a:gd name="T31" fmla="*/ 64 h 135"/>
                  <a:gd name="T32" fmla="*/ 91 w 186"/>
                  <a:gd name="T33" fmla="*/ 56 h 135"/>
                  <a:gd name="T34" fmla="*/ 91 w 186"/>
                  <a:gd name="T35" fmla="*/ 51 h 135"/>
                  <a:gd name="T36" fmla="*/ 87 w 186"/>
                  <a:gd name="T37" fmla="*/ 51 h 135"/>
                  <a:gd name="T38" fmla="*/ 86 w 186"/>
                  <a:gd name="T39" fmla="*/ 48 h 135"/>
                  <a:gd name="T40" fmla="*/ 87 w 186"/>
                  <a:gd name="T41" fmla="*/ 36 h 135"/>
                  <a:gd name="T42" fmla="*/ 85 w 186"/>
                  <a:gd name="T43" fmla="*/ 38 h 135"/>
                  <a:gd name="T44" fmla="*/ 80 w 186"/>
                  <a:gd name="T45" fmla="*/ 38 h 135"/>
                  <a:gd name="T46" fmla="*/ 77 w 186"/>
                  <a:gd name="T47" fmla="*/ 30 h 135"/>
                  <a:gd name="T48" fmla="*/ 77 w 186"/>
                  <a:gd name="T49" fmla="*/ 27 h 135"/>
                  <a:gd name="T50" fmla="*/ 59 w 186"/>
                  <a:gd name="T51" fmla="*/ 30 h 135"/>
                  <a:gd name="T52" fmla="*/ 55 w 186"/>
                  <a:gd name="T53" fmla="*/ 33 h 135"/>
                  <a:gd name="T54" fmla="*/ 50 w 186"/>
                  <a:gd name="T55" fmla="*/ 24 h 135"/>
                  <a:gd name="T56" fmla="*/ 39 w 186"/>
                  <a:gd name="T57" fmla="*/ 14 h 135"/>
                  <a:gd name="T58" fmla="*/ 47 w 186"/>
                  <a:gd name="T59" fmla="*/ 2 h 135"/>
                  <a:gd name="T60" fmla="*/ 42 w 186"/>
                  <a:gd name="T61" fmla="*/ 0 h 135"/>
                  <a:gd name="T62" fmla="*/ 40 w 186"/>
                  <a:gd name="T63" fmla="*/ 5 h 135"/>
                  <a:gd name="T64" fmla="*/ 36 w 186"/>
                  <a:gd name="T65" fmla="*/ 11 h 135"/>
                  <a:gd name="T66" fmla="*/ 30 w 186"/>
                  <a:gd name="T67" fmla="*/ 11 h 13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186" h="135">
                    <a:moveTo>
                      <a:pt x="60" y="21"/>
                    </a:moveTo>
                    <a:lnTo>
                      <a:pt x="53" y="25"/>
                    </a:lnTo>
                    <a:lnTo>
                      <a:pt x="36" y="38"/>
                    </a:lnTo>
                    <a:lnTo>
                      <a:pt x="15" y="56"/>
                    </a:lnTo>
                    <a:lnTo>
                      <a:pt x="0" y="71"/>
                    </a:lnTo>
                    <a:lnTo>
                      <a:pt x="3" y="84"/>
                    </a:lnTo>
                    <a:lnTo>
                      <a:pt x="19" y="71"/>
                    </a:lnTo>
                    <a:lnTo>
                      <a:pt x="32" y="69"/>
                    </a:lnTo>
                    <a:lnTo>
                      <a:pt x="34" y="65"/>
                    </a:lnTo>
                    <a:lnTo>
                      <a:pt x="39" y="61"/>
                    </a:lnTo>
                    <a:lnTo>
                      <a:pt x="45" y="59"/>
                    </a:lnTo>
                    <a:lnTo>
                      <a:pt x="49" y="63"/>
                    </a:lnTo>
                    <a:lnTo>
                      <a:pt x="53" y="63"/>
                    </a:lnTo>
                    <a:lnTo>
                      <a:pt x="60" y="61"/>
                    </a:lnTo>
                    <a:lnTo>
                      <a:pt x="66" y="56"/>
                    </a:lnTo>
                    <a:lnTo>
                      <a:pt x="70" y="54"/>
                    </a:lnTo>
                    <a:lnTo>
                      <a:pt x="66" y="75"/>
                    </a:lnTo>
                    <a:lnTo>
                      <a:pt x="68" y="78"/>
                    </a:lnTo>
                    <a:lnTo>
                      <a:pt x="74" y="88"/>
                    </a:lnTo>
                    <a:lnTo>
                      <a:pt x="81" y="97"/>
                    </a:lnTo>
                    <a:lnTo>
                      <a:pt x="89" y="105"/>
                    </a:lnTo>
                    <a:lnTo>
                      <a:pt x="91" y="114"/>
                    </a:lnTo>
                    <a:lnTo>
                      <a:pt x="98" y="116"/>
                    </a:lnTo>
                    <a:lnTo>
                      <a:pt x="115" y="120"/>
                    </a:lnTo>
                    <a:lnTo>
                      <a:pt x="134" y="126"/>
                    </a:lnTo>
                    <a:lnTo>
                      <a:pt x="146" y="133"/>
                    </a:lnTo>
                    <a:lnTo>
                      <a:pt x="148" y="135"/>
                    </a:lnTo>
                    <a:lnTo>
                      <a:pt x="152" y="133"/>
                    </a:lnTo>
                    <a:lnTo>
                      <a:pt x="153" y="128"/>
                    </a:lnTo>
                    <a:lnTo>
                      <a:pt x="155" y="126"/>
                    </a:lnTo>
                    <a:lnTo>
                      <a:pt x="165" y="132"/>
                    </a:lnTo>
                    <a:lnTo>
                      <a:pt x="169" y="128"/>
                    </a:lnTo>
                    <a:lnTo>
                      <a:pt x="176" y="120"/>
                    </a:lnTo>
                    <a:lnTo>
                      <a:pt x="182" y="111"/>
                    </a:lnTo>
                    <a:lnTo>
                      <a:pt x="186" y="105"/>
                    </a:lnTo>
                    <a:lnTo>
                      <a:pt x="182" y="101"/>
                    </a:lnTo>
                    <a:lnTo>
                      <a:pt x="178" y="101"/>
                    </a:lnTo>
                    <a:lnTo>
                      <a:pt x="173" y="101"/>
                    </a:lnTo>
                    <a:lnTo>
                      <a:pt x="171" y="103"/>
                    </a:lnTo>
                    <a:lnTo>
                      <a:pt x="171" y="95"/>
                    </a:lnTo>
                    <a:lnTo>
                      <a:pt x="182" y="76"/>
                    </a:lnTo>
                    <a:lnTo>
                      <a:pt x="174" y="71"/>
                    </a:lnTo>
                    <a:lnTo>
                      <a:pt x="173" y="73"/>
                    </a:lnTo>
                    <a:lnTo>
                      <a:pt x="169" y="76"/>
                    </a:lnTo>
                    <a:lnTo>
                      <a:pt x="163" y="80"/>
                    </a:lnTo>
                    <a:lnTo>
                      <a:pt x="159" y="75"/>
                    </a:lnTo>
                    <a:lnTo>
                      <a:pt x="155" y="65"/>
                    </a:lnTo>
                    <a:lnTo>
                      <a:pt x="153" y="59"/>
                    </a:lnTo>
                    <a:lnTo>
                      <a:pt x="153" y="54"/>
                    </a:lnTo>
                    <a:lnTo>
                      <a:pt x="140" y="50"/>
                    </a:lnTo>
                    <a:lnTo>
                      <a:pt x="117" y="59"/>
                    </a:lnTo>
                    <a:lnTo>
                      <a:pt x="115" y="71"/>
                    </a:lnTo>
                    <a:lnTo>
                      <a:pt x="110" y="65"/>
                    </a:lnTo>
                    <a:lnTo>
                      <a:pt x="106" y="59"/>
                    </a:lnTo>
                    <a:lnTo>
                      <a:pt x="100" y="48"/>
                    </a:lnTo>
                    <a:lnTo>
                      <a:pt x="89" y="35"/>
                    </a:lnTo>
                    <a:lnTo>
                      <a:pt x="77" y="27"/>
                    </a:lnTo>
                    <a:lnTo>
                      <a:pt x="96" y="8"/>
                    </a:lnTo>
                    <a:lnTo>
                      <a:pt x="93" y="4"/>
                    </a:lnTo>
                    <a:lnTo>
                      <a:pt x="89" y="2"/>
                    </a:lnTo>
                    <a:lnTo>
                      <a:pt x="83" y="0"/>
                    </a:lnTo>
                    <a:lnTo>
                      <a:pt x="81" y="4"/>
                    </a:lnTo>
                    <a:lnTo>
                      <a:pt x="79" y="10"/>
                    </a:lnTo>
                    <a:lnTo>
                      <a:pt x="76" y="17"/>
                    </a:lnTo>
                    <a:lnTo>
                      <a:pt x="72" y="21"/>
                    </a:lnTo>
                    <a:lnTo>
                      <a:pt x="70" y="23"/>
                    </a:lnTo>
                    <a:lnTo>
                      <a:pt x="60" y="21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1" name="Freeform 277"/>
              <p:cNvSpPr>
                <a:spLocks/>
              </p:cNvSpPr>
              <p:nvPr/>
            </p:nvSpPr>
            <p:spPr bwMode="auto">
              <a:xfrm>
                <a:off x="1632" y="2482"/>
                <a:ext cx="67" cy="40"/>
              </a:xfrm>
              <a:custGeom>
                <a:avLst/>
                <a:gdLst>
                  <a:gd name="T0" fmla="*/ 15 w 133"/>
                  <a:gd name="T1" fmla="*/ 1 h 79"/>
                  <a:gd name="T2" fmla="*/ 8 w 133"/>
                  <a:gd name="T3" fmla="*/ 8 h 79"/>
                  <a:gd name="T4" fmla="*/ 6 w 133"/>
                  <a:gd name="T5" fmla="*/ 8 h 79"/>
                  <a:gd name="T6" fmla="*/ 3 w 133"/>
                  <a:gd name="T7" fmla="*/ 9 h 79"/>
                  <a:gd name="T8" fmla="*/ 0 w 133"/>
                  <a:gd name="T9" fmla="*/ 11 h 79"/>
                  <a:gd name="T10" fmla="*/ 0 w 133"/>
                  <a:gd name="T11" fmla="*/ 13 h 79"/>
                  <a:gd name="T12" fmla="*/ 12 w 133"/>
                  <a:gd name="T13" fmla="*/ 20 h 79"/>
                  <a:gd name="T14" fmla="*/ 14 w 133"/>
                  <a:gd name="T15" fmla="*/ 22 h 79"/>
                  <a:gd name="T16" fmla="*/ 19 w 133"/>
                  <a:gd name="T17" fmla="*/ 28 h 79"/>
                  <a:gd name="T18" fmla="*/ 24 w 133"/>
                  <a:gd name="T19" fmla="*/ 34 h 79"/>
                  <a:gd name="T20" fmla="*/ 27 w 133"/>
                  <a:gd name="T21" fmla="*/ 40 h 79"/>
                  <a:gd name="T22" fmla="*/ 41 w 133"/>
                  <a:gd name="T23" fmla="*/ 39 h 79"/>
                  <a:gd name="T24" fmla="*/ 49 w 133"/>
                  <a:gd name="T25" fmla="*/ 29 h 79"/>
                  <a:gd name="T26" fmla="*/ 57 w 133"/>
                  <a:gd name="T27" fmla="*/ 23 h 79"/>
                  <a:gd name="T28" fmla="*/ 58 w 133"/>
                  <a:gd name="T29" fmla="*/ 23 h 79"/>
                  <a:gd name="T30" fmla="*/ 62 w 133"/>
                  <a:gd name="T31" fmla="*/ 24 h 79"/>
                  <a:gd name="T32" fmla="*/ 65 w 133"/>
                  <a:gd name="T33" fmla="*/ 23 h 79"/>
                  <a:gd name="T34" fmla="*/ 67 w 133"/>
                  <a:gd name="T35" fmla="*/ 22 h 79"/>
                  <a:gd name="T36" fmla="*/ 65 w 133"/>
                  <a:gd name="T37" fmla="*/ 20 h 79"/>
                  <a:gd name="T38" fmla="*/ 62 w 133"/>
                  <a:gd name="T39" fmla="*/ 20 h 79"/>
                  <a:gd name="T40" fmla="*/ 60 w 133"/>
                  <a:gd name="T41" fmla="*/ 20 h 79"/>
                  <a:gd name="T42" fmla="*/ 59 w 133"/>
                  <a:gd name="T43" fmla="*/ 20 h 79"/>
                  <a:gd name="T44" fmla="*/ 61 w 133"/>
                  <a:gd name="T45" fmla="*/ 16 h 79"/>
                  <a:gd name="T46" fmla="*/ 52 w 133"/>
                  <a:gd name="T47" fmla="*/ 8 h 79"/>
                  <a:gd name="T48" fmla="*/ 50 w 133"/>
                  <a:gd name="T49" fmla="*/ 8 h 79"/>
                  <a:gd name="T50" fmla="*/ 43 w 133"/>
                  <a:gd name="T51" fmla="*/ 7 h 79"/>
                  <a:gd name="T52" fmla="*/ 36 w 133"/>
                  <a:gd name="T53" fmla="*/ 5 h 79"/>
                  <a:gd name="T54" fmla="*/ 32 w 133"/>
                  <a:gd name="T55" fmla="*/ 2 h 79"/>
                  <a:gd name="T56" fmla="*/ 27 w 133"/>
                  <a:gd name="T57" fmla="*/ 0 h 79"/>
                  <a:gd name="T58" fmla="*/ 21 w 133"/>
                  <a:gd name="T59" fmla="*/ 0 h 79"/>
                  <a:gd name="T60" fmla="*/ 16 w 133"/>
                  <a:gd name="T61" fmla="*/ 0 h 79"/>
                  <a:gd name="T62" fmla="*/ 15 w 133"/>
                  <a:gd name="T63" fmla="*/ 1 h 79"/>
                  <a:gd name="T64" fmla="*/ 15 w 133"/>
                  <a:gd name="T65" fmla="*/ 1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133" h="79">
                    <a:moveTo>
                      <a:pt x="30" y="2"/>
                    </a:moveTo>
                    <a:lnTo>
                      <a:pt x="15" y="15"/>
                    </a:lnTo>
                    <a:lnTo>
                      <a:pt x="11" y="15"/>
                    </a:lnTo>
                    <a:lnTo>
                      <a:pt x="6" y="17"/>
                    </a:lnTo>
                    <a:lnTo>
                      <a:pt x="0" y="21"/>
                    </a:lnTo>
                    <a:lnTo>
                      <a:pt x="0" y="26"/>
                    </a:lnTo>
                    <a:lnTo>
                      <a:pt x="23" y="40"/>
                    </a:lnTo>
                    <a:lnTo>
                      <a:pt x="27" y="43"/>
                    </a:lnTo>
                    <a:lnTo>
                      <a:pt x="38" y="55"/>
                    </a:lnTo>
                    <a:lnTo>
                      <a:pt x="47" y="68"/>
                    </a:lnTo>
                    <a:lnTo>
                      <a:pt x="53" y="79"/>
                    </a:lnTo>
                    <a:lnTo>
                      <a:pt x="82" y="78"/>
                    </a:lnTo>
                    <a:lnTo>
                      <a:pt x="97" y="57"/>
                    </a:lnTo>
                    <a:lnTo>
                      <a:pt x="114" y="45"/>
                    </a:lnTo>
                    <a:lnTo>
                      <a:pt x="116" y="45"/>
                    </a:lnTo>
                    <a:lnTo>
                      <a:pt x="124" y="47"/>
                    </a:lnTo>
                    <a:lnTo>
                      <a:pt x="129" y="45"/>
                    </a:lnTo>
                    <a:lnTo>
                      <a:pt x="133" y="43"/>
                    </a:lnTo>
                    <a:lnTo>
                      <a:pt x="129" y="40"/>
                    </a:lnTo>
                    <a:lnTo>
                      <a:pt x="124" y="40"/>
                    </a:lnTo>
                    <a:lnTo>
                      <a:pt x="120" y="40"/>
                    </a:lnTo>
                    <a:lnTo>
                      <a:pt x="118" y="40"/>
                    </a:lnTo>
                    <a:lnTo>
                      <a:pt x="122" y="32"/>
                    </a:lnTo>
                    <a:lnTo>
                      <a:pt x="104" y="15"/>
                    </a:lnTo>
                    <a:lnTo>
                      <a:pt x="99" y="15"/>
                    </a:lnTo>
                    <a:lnTo>
                      <a:pt x="85" y="13"/>
                    </a:lnTo>
                    <a:lnTo>
                      <a:pt x="72" y="9"/>
                    </a:lnTo>
                    <a:lnTo>
                      <a:pt x="63" y="3"/>
                    </a:lnTo>
                    <a:lnTo>
                      <a:pt x="53" y="0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2" name="Freeform 278"/>
              <p:cNvSpPr>
                <a:spLocks/>
              </p:cNvSpPr>
              <p:nvPr/>
            </p:nvSpPr>
            <p:spPr bwMode="auto">
              <a:xfrm>
                <a:off x="1627" y="2542"/>
                <a:ext cx="24" cy="9"/>
              </a:xfrm>
              <a:custGeom>
                <a:avLst/>
                <a:gdLst>
                  <a:gd name="T0" fmla="*/ 24 w 49"/>
                  <a:gd name="T1" fmla="*/ 1 h 18"/>
                  <a:gd name="T2" fmla="*/ 9 w 49"/>
                  <a:gd name="T3" fmla="*/ 0 h 18"/>
                  <a:gd name="T4" fmla="*/ 7 w 49"/>
                  <a:gd name="T5" fmla="*/ 1 h 18"/>
                  <a:gd name="T6" fmla="*/ 2 w 49"/>
                  <a:gd name="T7" fmla="*/ 3 h 18"/>
                  <a:gd name="T8" fmla="*/ 0 w 49"/>
                  <a:gd name="T9" fmla="*/ 6 h 18"/>
                  <a:gd name="T10" fmla="*/ 0 w 49"/>
                  <a:gd name="T11" fmla="*/ 9 h 18"/>
                  <a:gd name="T12" fmla="*/ 1 w 49"/>
                  <a:gd name="T13" fmla="*/ 8 h 18"/>
                  <a:gd name="T14" fmla="*/ 5 w 49"/>
                  <a:gd name="T15" fmla="*/ 6 h 18"/>
                  <a:gd name="T16" fmla="*/ 7 w 49"/>
                  <a:gd name="T17" fmla="*/ 4 h 18"/>
                  <a:gd name="T18" fmla="*/ 9 w 49"/>
                  <a:gd name="T19" fmla="*/ 3 h 18"/>
                  <a:gd name="T20" fmla="*/ 20 w 49"/>
                  <a:gd name="T21" fmla="*/ 3 h 18"/>
                  <a:gd name="T22" fmla="*/ 24 w 49"/>
                  <a:gd name="T23" fmla="*/ 1 h 18"/>
                  <a:gd name="T24" fmla="*/ 24 w 49"/>
                  <a:gd name="T25" fmla="*/ 1 h 1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9" h="18">
                    <a:moveTo>
                      <a:pt x="49" y="2"/>
                    </a:moveTo>
                    <a:lnTo>
                      <a:pt x="19" y="0"/>
                    </a:lnTo>
                    <a:lnTo>
                      <a:pt x="15" y="2"/>
                    </a:lnTo>
                    <a:lnTo>
                      <a:pt x="5" y="6"/>
                    </a:lnTo>
                    <a:lnTo>
                      <a:pt x="0" y="12"/>
                    </a:lnTo>
                    <a:lnTo>
                      <a:pt x="0" y="18"/>
                    </a:lnTo>
                    <a:lnTo>
                      <a:pt x="3" y="16"/>
                    </a:lnTo>
                    <a:lnTo>
                      <a:pt x="11" y="12"/>
                    </a:lnTo>
                    <a:lnTo>
                      <a:pt x="15" y="8"/>
                    </a:lnTo>
                    <a:lnTo>
                      <a:pt x="19" y="6"/>
                    </a:lnTo>
                    <a:lnTo>
                      <a:pt x="41" y="6"/>
                    </a:lnTo>
                    <a:lnTo>
                      <a:pt x="49" y="2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3" name="Freeform 279"/>
              <p:cNvSpPr>
                <a:spLocks/>
              </p:cNvSpPr>
              <p:nvPr/>
            </p:nvSpPr>
            <p:spPr bwMode="auto">
              <a:xfrm>
                <a:off x="1698" y="2701"/>
                <a:ext cx="24" cy="24"/>
              </a:xfrm>
              <a:custGeom>
                <a:avLst/>
                <a:gdLst>
                  <a:gd name="T0" fmla="*/ 0 w 48"/>
                  <a:gd name="T1" fmla="*/ 4 h 48"/>
                  <a:gd name="T2" fmla="*/ 0 w 48"/>
                  <a:gd name="T3" fmla="*/ 8 h 48"/>
                  <a:gd name="T4" fmla="*/ 3 w 48"/>
                  <a:gd name="T5" fmla="*/ 15 h 48"/>
                  <a:gd name="T6" fmla="*/ 6 w 48"/>
                  <a:gd name="T7" fmla="*/ 22 h 48"/>
                  <a:gd name="T8" fmla="*/ 9 w 48"/>
                  <a:gd name="T9" fmla="*/ 22 h 48"/>
                  <a:gd name="T10" fmla="*/ 10 w 48"/>
                  <a:gd name="T11" fmla="*/ 17 h 48"/>
                  <a:gd name="T12" fmla="*/ 12 w 48"/>
                  <a:gd name="T13" fmla="*/ 15 h 48"/>
                  <a:gd name="T14" fmla="*/ 13 w 48"/>
                  <a:gd name="T15" fmla="*/ 13 h 48"/>
                  <a:gd name="T16" fmla="*/ 14 w 48"/>
                  <a:gd name="T17" fmla="*/ 13 h 48"/>
                  <a:gd name="T18" fmla="*/ 15 w 48"/>
                  <a:gd name="T19" fmla="*/ 13 h 48"/>
                  <a:gd name="T20" fmla="*/ 16 w 48"/>
                  <a:gd name="T21" fmla="*/ 14 h 48"/>
                  <a:gd name="T22" fmla="*/ 16 w 48"/>
                  <a:gd name="T23" fmla="*/ 15 h 48"/>
                  <a:gd name="T24" fmla="*/ 16 w 48"/>
                  <a:gd name="T25" fmla="*/ 17 h 48"/>
                  <a:gd name="T26" fmla="*/ 16 w 48"/>
                  <a:gd name="T27" fmla="*/ 20 h 48"/>
                  <a:gd name="T28" fmla="*/ 16 w 48"/>
                  <a:gd name="T29" fmla="*/ 22 h 48"/>
                  <a:gd name="T30" fmla="*/ 16 w 48"/>
                  <a:gd name="T31" fmla="*/ 23 h 48"/>
                  <a:gd name="T32" fmla="*/ 16 w 48"/>
                  <a:gd name="T33" fmla="*/ 24 h 48"/>
                  <a:gd name="T34" fmla="*/ 23 w 48"/>
                  <a:gd name="T35" fmla="*/ 20 h 48"/>
                  <a:gd name="T36" fmla="*/ 24 w 48"/>
                  <a:gd name="T37" fmla="*/ 10 h 48"/>
                  <a:gd name="T38" fmla="*/ 16 w 48"/>
                  <a:gd name="T39" fmla="*/ 0 h 48"/>
                  <a:gd name="T40" fmla="*/ 5 w 48"/>
                  <a:gd name="T41" fmla="*/ 1 h 48"/>
                  <a:gd name="T42" fmla="*/ 0 w 48"/>
                  <a:gd name="T43" fmla="*/ 4 h 48"/>
                  <a:gd name="T44" fmla="*/ 0 w 48"/>
                  <a:gd name="T45" fmla="*/ 4 h 48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8" h="48">
                    <a:moveTo>
                      <a:pt x="0" y="8"/>
                    </a:moveTo>
                    <a:lnTo>
                      <a:pt x="0" y="15"/>
                    </a:lnTo>
                    <a:lnTo>
                      <a:pt x="6" y="30"/>
                    </a:lnTo>
                    <a:lnTo>
                      <a:pt x="12" y="44"/>
                    </a:lnTo>
                    <a:lnTo>
                      <a:pt x="17" y="44"/>
                    </a:lnTo>
                    <a:lnTo>
                      <a:pt x="19" y="34"/>
                    </a:lnTo>
                    <a:lnTo>
                      <a:pt x="23" y="29"/>
                    </a:lnTo>
                    <a:lnTo>
                      <a:pt x="25" y="25"/>
                    </a:lnTo>
                    <a:lnTo>
                      <a:pt x="27" y="25"/>
                    </a:lnTo>
                    <a:lnTo>
                      <a:pt x="29" y="25"/>
                    </a:lnTo>
                    <a:lnTo>
                      <a:pt x="31" y="27"/>
                    </a:lnTo>
                    <a:lnTo>
                      <a:pt x="32" y="30"/>
                    </a:lnTo>
                    <a:lnTo>
                      <a:pt x="32" y="34"/>
                    </a:lnTo>
                    <a:lnTo>
                      <a:pt x="32" y="40"/>
                    </a:lnTo>
                    <a:lnTo>
                      <a:pt x="32" y="44"/>
                    </a:lnTo>
                    <a:lnTo>
                      <a:pt x="32" y="46"/>
                    </a:lnTo>
                    <a:lnTo>
                      <a:pt x="32" y="48"/>
                    </a:lnTo>
                    <a:lnTo>
                      <a:pt x="46" y="40"/>
                    </a:lnTo>
                    <a:lnTo>
                      <a:pt x="48" y="19"/>
                    </a:lnTo>
                    <a:lnTo>
                      <a:pt x="31" y="0"/>
                    </a:lnTo>
                    <a:lnTo>
                      <a:pt x="10" y="2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4" name="Freeform 280"/>
              <p:cNvSpPr>
                <a:spLocks/>
              </p:cNvSpPr>
              <p:nvPr/>
            </p:nvSpPr>
            <p:spPr bwMode="auto">
              <a:xfrm>
                <a:off x="1510" y="2672"/>
                <a:ext cx="11" cy="13"/>
              </a:xfrm>
              <a:custGeom>
                <a:avLst/>
                <a:gdLst>
                  <a:gd name="T0" fmla="*/ 11 w 23"/>
                  <a:gd name="T1" fmla="*/ 4 h 27"/>
                  <a:gd name="T2" fmla="*/ 10 w 23"/>
                  <a:gd name="T3" fmla="*/ 3 h 27"/>
                  <a:gd name="T4" fmla="*/ 8 w 23"/>
                  <a:gd name="T5" fmla="*/ 2 h 27"/>
                  <a:gd name="T6" fmla="*/ 5 w 23"/>
                  <a:gd name="T7" fmla="*/ 0 h 27"/>
                  <a:gd name="T8" fmla="*/ 2 w 23"/>
                  <a:gd name="T9" fmla="*/ 0 h 27"/>
                  <a:gd name="T10" fmla="*/ 0 w 23"/>
                  <a:gd name="T11" fmla="*/ 1 h 27"/>
                  <a:gd name="T12" fmla="*/ 1 w 23"/>
                  <a:gd name="T13" fmla="*/ 6 h 27"/>
                  <a:gd name="T14" fmla="*/ 2 w 23"/>
                  <a:gd name="T15" fmla="*/ 11 h 27"/>
                  <a:gd name="T16" fmla="*/ 3 w 23"/>
                  <a:gd name="T17" fmla="*/ 13 h 27"/>
                  <a:gd name="T18" fmla="*/ 11 w 23"/>
                  <a:gd name="T19" fmla="*/ 4 h 27"/>
                  <a:gd name="T20" fmla="*/ 11 w 23"/>
                  <a:gd name="T21" fmla="*/ 4 h 2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3" h="27">
                    <a:moveTo>
                      <a:pt x="23" y="8"/>
                    </a:moveTo>
                    <a:lnTo>
                      <a:pt x="21" y="6"/>
                    </a:lnTo>
                    <a:lnTo>
                      <a:pt x="17" y="4"/>
                    </a:lnTo>
                    <a:lnTo>
                      <a:pt x="11" y="0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13"/>
                    </a:lnTo>
                    <a:lnTo>
                      <a:pt x="5" y="23"/>
                    </a:lnTo>
                    <a:lnTo>
                      <a:pt x="7" y="27"/>
                    </a:lnTo>
                    <a:lnTo>
                      <a:pt x="23" y="8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5" name="Freeform 281"/>
              <p:cNvSpPr>
                <a:spLocks/>
              </p:cNvSpPr>
              <p:nvPr/>
            </p:nvSpPr>
            <p:spPr bwMode="auto">
              <a:xfrm>
                <a:off x="1513" y="2720"/>
                <a:ext cx="19" cy="18"/>
              </a:xfrm>
              <a:custGeom>
                <a:avLst/>
                <a:gdLst>
                  <a:gd name="T0" fmla="*/ 3 w 38"/>
                  <a:gd name="T1" fmla="*/ 0 h 36"/>
                  <a:gd name="T2" fmla="*/ 0 w 38"/>
                  <a:gd name="T3" fmla="*/ 16 h 36"/>
                  <a:gd name="T4" fmla="*/ 19 w 38"/>
                  <a:gd name="T5" fmla="*/ 18 h 36"/>
                  <a:gd name="T6" fmla="*/ 11 w 38"/>
                  <a:gd name="T7" fmla="*/ 10 h 36"/>
                  <a:gd name="T8" fmla="*/ 3 w 38"/>
                  <a:gd name="T9" fmla="*/ 0 h 36"/>
                  <a:gd name="T10" fmla="*/ 3 w 38"/>
                  <a:gd name="T11" fmla="*/ 0 h 3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38" h="36">
                    <a:moveTo>
                      <a:pt x="6" y="0"/>
                    </a:moveTo>
                    <a:lnTo>
                      <a:pt x="0" y="32"/>
                    </a:lnTo>
                    <a:lnTo>
                      <a:pt x="38" y="36"/>
                    </a:lnTo>
                    <a:lnTo>
                      <a:pt x="21" y="19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6" name="Freeform 282"/>
              <p:cNvSpPr>
                <a:spLocks/>
              </p:cNvSpPr>
              <p:nvPr/>
            </p:nvSpPr>
            <p:spPr bwMode="auto">
              <a:xfrm>
                <a:off x="1579" y="2762"/>
                <a:ext cx="26" cy="17"/>
              </a:xfrm>
              <a:custGeom>
                <a:avLst/>
                <a:gdLst>
                  <a:gd name="T0" fmla="*/ 0 w 52"/>
                  <a:gd name="T1" fmla="*/ 0 h 34"/>
                  <a:gd name="T2" fmla="*/ 0 w 52"/>
                  <a:gd name="T3" fmla="*/ 9 h 34"/>
                  <a:gd name="T4" fmla="*/ 21 w 52"/>
                  <a:gd name="T5" fmla="*/ 17 h 34"/>
                  <a:gd name="T6" fmla="*/ 26 w 52"/>
                  <a:gd name="T7" fmla="*/ 14 h 34"/>
                  <a:gd name="T8" fmla="*/ 0 w 52"/>
                  <a:gd name="T9" fmla="*/ 0 h 34"/>
                  <a:gd name="T10" fmla="*/ 0 w 52"/>
                  <a:gd name="T11" fmla="*/ 0 h 3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2" h="34">
                    <a:moveTo>
                      <a:pt x="0" y="0"/>
                    </a:moveTo>
                    <a:lnTo>
                      <a:pt x="0" y="17"/>
                    </a:lnTo>
                    <a:lnTo>
                      <a:pt x="42" y="34"/>
                    </a:lnTo>
                    <a:lnTo>
                      <a:pt x="52" y="2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7" name="Freeform 283"/>
              <p:cNvSpPr>
                <a:spLocks/>
              </p:cNvSpPr>
              <p:nvPr/>
            </p:nvSpPr>
            <p:spPr bwMode="auto">
              <a:xfrm>
                <a:off x="1587" y="2745"/>
                <a:ext cx="8" cy="15"/>
              </a:xfrm>
              <a:custGeom>
                <a:avLst/>
                <a:gdLst>
                  <a:gd name="T0" fmla="*/ 6 w 17"/>
                  <a:gd name="T1" fmla="*/ 5 h 31"/>
                  <a:gd name="T2" fmla="*/ 5 w 17"/>
                  <a:gd name="T3" fmla="*/ 3 h 31"/>
                  <a:gd name="T4" fmla="*/ 4 w 17"/>
                  <a:gd name="T5" fmla="*/ 2 h 31"/>
                  <a:gd name="T6" fmla="*/ 2 w 17"/>
                  <a:gd name="T7" fmla="*/ 0 h 31"/>
                  <a:gd name="T8" fmla="*/ 1 w 17"/>
                  <a:gd name="T9" fmla="*/ 2 h 31"/>
                  <a:gd name="T10" fmla="*/ 0 w 17"/>
                  <a:gd name="T11" fmla="*/ 6 h 31"/>
                  <a:gd name="T12" fmla="*/ 2 w 17"/>
                  <a:gd name="T13" fmla="*/ 9 h 31"/>
                  <a:gd name="T14" fmla="*/ 3 w 17"/>
                  <a:gd name="T15" fmla="*/ 13 h 31"/>
                  <a:gd name="T16" fmla="*/ 5 w 17"/>
                  <a:gd name="T17" fmla="*/ 15 h 31"/>
                  <a:gd name="T18" fmla="*/ 8 w 17"/>
                  <a:gd name="T19" fmla="*/ 13 h 31"/>
                  <a:gd name="T20" fmla="*/ 6 w 17"/>
                  <a:gd name="T21" fmla="*/ 5 h 31"/>
                  <a:gd name="T22" fmla="*/ 6 w 17"/>
                  <a:gd name="T23" fmla="*/ 5 h 31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7" h="31">
                    <a:moveTo>
                      <a:pt x="13" y="10"/>
                    </a:moveTo>
                    <a:lnTo>
                      <a:pt x="11" y="6"/>
                    </a:lnTo>
                    <a:lnTo>
                      <a:pt x="9" y="4"/>
                    </a:lnTo>
                    <a:lnTo>
                      <a:pt x="5" y="0"/>
                    </a:lnTo>
                    <a:lnTo>
                      <a:pt x="2" y="4"/>
                    </a:lnTo>
                    <a:lnTo>
                      <a:pt x="0" y="12"/>
                    </a:lnTo>
                    <a:lnTo>
                      <a:pt x="4" y="19"/>
                    </a:lnTo>
                    <a:lnTo>
                      <a:pt x="7" y="27"/>
                    </a:lnTo>
                    <a:lnTo>
                      <a:pt x="11" y="31"/>
                    </a:lnTo>
                    <a:lnTo>
                      <a:pt x="17" y="27"/>
                    </a:lnTo>
                    <a:lnTo>
                      <a:pt x="13" y="1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8" name="Freeform 284"/>
              <p:cNvSpPr>
                <a:spLocks/>
              </p:cNvSpPr>
              <p:nvPr/>
            </p:nvSpPr>
            <p:spPr bwMode="auto">
              <a:xfrm>
                <a:off x="1596" y="2760"/>
                <a:ext cx="40" cy="15"/>
              </a:xfrm>
              <a:custGeom>
                <a:avLst/>
                <a:gdLst>
                  <a:gd name="T0" fmla="*/ 0 w 80"/>
                  <a:gd name="T1" fmla="*/ 6 h 30"/>
                  <a:gd name="T2" fmla="*/ 20 w 80"/>
                  <a:gd name="T3" fmla="*/ 12 h 30"/>
                  <a:gd name="T4" fmla="*/ 20 w 80"/>
                  <a:gd name="T5" fmla="*/ 15 h 30"/>
                  <a:gd name="T6" fmla="*/ 23 w 80"/>
                  <a:gd name="T7" fmla="*/ 14 h 30"/>
                  <a:gd name="T8" fmla="*/ 31 w 80"/>
                  <a:gd name="T9" fmla="*/ 11 h 30"/>
                  <a:gd name="T10" fmla="*/ 37 w 80"/>
                  <a:gd name="T11" fmla="*/ 6 h 30"/>
                  <a:gd name="T12" fmla="*/ 40 w 80"/>
                  <a:gd name="T13" fmla="*/ 3 h 30"/>
                  <a:gd name="T14" fmla="*/ 38 w 80"/>
                  <a:gd name="T15" fmla="*/ 0 h 30"/>
                  <a:gd name="T16" fmla="*/ 36 w 80"/>
                  <a:gd name="T17" fmla="*/ 1 h 30"/>
                  <a:gd name="T18" fmla="*/ 33 w 80"/>
                  <a:gd name="T19" fmla="*/ 2 h 30"/>
                  <a:gd name="T20" fmla="*/ 33 w 80"/>
                  <a:gd name="T21" fmla="*/ 3 h 30"/>
                  <a:gd name="T22" fmla="*/ 25 w 80"/>
                  <a:gd name="T23" fmla="*/ 11 h 30"/>
                  <a:gd name="T24" fmla="*/ 10 w 80"/>
                  <a:gd name="T25" fmla="*/ 6 h 30"/>
                  <a:gd name="T26" fmla="*/ 0 w 80"/>
                  <a:gd name="T27" fmla="*/ 6 h 30"/>
                  <a:gd name="T28" fmla="*/ 0 w 80"/>
                  <a:gd name="T29" fmla="*/ 6 h 3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80" h="30">
                    <a:moveTo>
                      <a:pt x="0" y="11"/>
                    </a:moveTo>
                    <a:lnTo>
                      <a:pt x="40" y="23"/>
                    </a:lnTo>
                    <a:lnTo>
                      <a:pt x="40" y="30"/>
                    </a:lnTo>
                    <a:lnTo>
                      <a:pt x="45" y="27"/>
                    </a:lnTo>
                    <a:lnTo>
                      <a:pt x="61" y="21"/>
                    </a:lnTo>
                    <a:lnTo>
                      <a:pt x="74" y="11"/>
                    </a:lnTo>
                    <a:lnTo>
                      <a:pt x="80" y="6"/>
                    </a:lnTo>
                    <a:lnTo>
                      <a:pt x="76" y="0"/>
                    </a:lnTo>
                    <a:lnTo>
                      <a:pt x="72" y="2"/>
                    </a:lnTo>
                    <a:lnTo>
                      <a:pt x="66" y="4"/>
                    </a:lnTo>
                    <a:lnTo>
                      <a:pt x="66" y="6"/>
                    </a:lnTo>
                    <a:lnTo>
                      <a:pt x="49" y="21"/>
                    </a:lnTo>
                    <a:lnTo>
                      <a:pt x="19" y="11"/>
                    </a:lnTo>
                    <a:lnTo>
                      <a:pt x="0" y="11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499" name="Freeform 285"/>
              <p:cNvSpPr>
                <a:spLocks/>
              </p:cNvSpPr>
              <p:nvPr/>
            </p:nvSpPr>
            <p:spPr bwMode="auto">
              <a:xfrm>
                <a:off x="1576" y="2683"/>
                <a:ext cx="30" cy="55"/>
              </a:xfrm>
              <a:custGeom>
                <a:avLst/>
                <a:gdLst>
                  <a:gd name="T0" fmla="*/ 8 w 59"/>
                  <a:gd name="T1" fmla="*/ 3 h 110"/>
                  <a:gd name="T2" fmla="*/ 7 w 59"/>
                  <a:gd name="T3" fmla="*/ 2 h 110"/>
                  <a:gd name="T4" fmla="*/ 5 w 59"/>
                  <a:gd name="T5" fmla="*/ 2 h 110"/>
                  <a:gd name="T6" fmla="*/ 2 w 59"/>
                  <a:gd name="T7" fmla="*/ 0 h 110"/>
                  <a:gd name="T8" fmla="*/ 0 w 59"/>
                  <a:gd name="T9" fmla="*/ 1 h 110"/>
                  <a:gd name="T10" fmla="*/ 0 w 59"/>
                  <a:gd name="T11" fmla="*/ 4 h 110"/>
                  <a:gd name="T12" fmla="*/ 3 w 59"/>
                  <a:gd name="T13" fmla="*/ 12 h 110"/>
                  <a:gd name="T14" fmla="*/ 6 w 59"/>
                  <a:gd name="T15" fmla="*/ 19 h 110"/>
                  <a:gd name="T16" fmla="*/ 7 w 59"/>
                  <a:gd name="T17" fmla="*/ 23 h 110"/>
                  <a:gd name="T18" fmla="*/ 23 w 59"/>
                  <a:gd name="T19" fmla="*/ 41 h 110"/>
                  <a:gd name="T20" fmla="*/ 22 w 59"/>
                  <a:gd name="T21" fmla="*/ 43 h 110"/>
                  <a:gd name="T22" fmla="*/ 22 w 59"/>
                  <a:gd name="T23" fmla="*/ 49 h 110"/>
                  <a:gd name="T24" fmla="*/ 22 w 59"/>
                  <a:gd name="T25" fmla="*/ 53 h 110"/>
                  <a:gd name="T26" fmla="*/ 25 w 59"/>
                  <a:gd name="T27" fmla="*/ 55 h 110"/>
                  <a:gd name="T28" fmla="*/ 26 w 59"/>
                  <a:gd name="T29" fmla="*/ 52 h 110"/>
                  <a:gd name="T30" fmla="*/ 28 w 59"/>
                  <a:gd name="T31" fmla="*/ 46 h 110"/>
                  <a:gd name="T32" fmla="*/ 29 w 59"/>
                  <a:gd name="T33" fmla="*/ 40 h 110"/>
                  <a:gd name="T34" fmla="*/ 30 w 59"/>
                  <a:gd name="T35" fmla="*/ 38 h 110"/>
                  <a:gd name="T36" fmla="*/ 13 w 59"/>
                  <a:gd name="T37" fmla="*/ 13 h 110"/>
                  <a:gd name="T38" fmla="*/ 10 w 59"/>
                  <a:gd name="T39" fmla="*/ 17 h 110"/>
                  <a:gd name="T40" fmla="*/ 8 w 59"/>
                  <a:gd name="T41" fmla="*/ 3 h 110"/>
                  <a:gd name="T42" fmla="*/ 8 w 59"/>
                  <a:gd name="T43" fmla="*/ 3 h 11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59" h="110">
                    <a:moveTo>
                      <a:pt x="15" y="6"/>
                    </a:moveTo>
                    <a:lnTo>
                      <a:pt x="13" y="4"/>
                    </a:lnTo>
                    <a:lnTo>
                      <a:pt x="9" y="4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0" y="7"/>
                    </a:lnTo>
                    <a:lnTo>
                      <a:pt x="5" y="23"/>
                    </a:lnTo>
                    <a:lnTo>
                      <a:pt x="11" y="38"/>
                    </a:lnTo>
                    <a:lnTo>
                      <a:pt x="13" y="45"/>
                    </a:lnTo>
                    <a:lnTo>
                      <a:pt x="45" y="82"/>
                    </a:lnTo>
                    <a:lnTo>
                      <a:pt x="44" y="85"/>
                    </a:lnTo>
                    <a:lnTo>
                      <a:pt x="44" y="97"/>
                    </a:lnTo>
                    <a:lnTo>
                      <a:pt x="44" y="106"/>
                    </a:lnTo>
                    <a:lnTo>
                      <a:pt x="49" y="110"/>
                    </a:lnTo>
                    <a:lnTo>
                      <a:pt x="51" y="103"/>
                    </a:lnTo>
                    <a:lnTo>
                      <a:pt x="55" y="91"/>
                    </a:lnTo>
                    <a:lnTo>
                      <a:pt x="57" y="80"/>
                    </a:lnTo>
                    <a:lnTo>
                      <a:pt x="59" y="76"/>
                    </a:lnTo>
                    <a:lnTo>
                      <a:pt x="26" y="26"/>
                    </a:lnTo>
                    <a:lnTo>
                      <a:pt x="19" y="34"/>
                    </a:lnTo>
                    <a:lnTo>
                      <a:pt x="15" y="6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0" name="Freeform 286"/>
              <p:cNvSpPr>
                <a:spLocks/>
              </p:cNvSpPr>
              <p:nvPr/>
            </p:nvSpPr>
            <p:spPr bwMode="auto">
              <a:xfrm>
                <a:off x="1619" y="2710"/>
                <a:ext cx="18" cy="27"/>
              </a:xfrm>
              <a:custGeom>
                <a:avLst/>
                <a:gdLst>
                  <a:gd name="T0" fmla="*/ 0 w 36"/>
                  <a:gd name="T1" fmla="*/ 0 h 55"/>
                  <a:gd name="T2" fmla="*/ 18 w 36"/>
                  <a:gd name="T3" fmla="*/ 6 h 55"/>
                  <a:gd name="T4" fmla="*/ 18 w 36"/>
                  <a:gd name="T5" fmla="*/ 9 h 55"/>
                  <a:gd name="T6" fmla="*/ 18 w 36"/>
                  <a:gd name="T7" fmla="*/ 17 h 55"/>
                  <a:gd name="T8" fmla="*/ 18 w 36"/>
                  <a:gd name="T9" fmla="*/ 24 h 55"/>
                  <a:gd name="T10" fmla="*/ 14 w 36"/>
                  <a:gd name="T11" fmla="*/ 27 h 55"/>
                  <a:gd name="T12" fmla="*/ 10 w 36"/>
                  <a:gd name="T13" fmla="*/ 25 h 55"/>
                  <a:gd name="T14" fmla="*/ 10 w 36"/>
                  <a:gd name="T15" fmla="*/ 22 h 55"/>
                  <a:gd name="T16" fmla="*/ 12 w 36"/>
                  <a:gd name="T17" fmla="*/ 18 h 55"/>
                  <a:gd name="T18" fmla="*/ 14 w 36"/>
                  <a:gd name="T19" fmla="*/ 16 h 55"/>
                  <a:gd name="T20" fmla="*/ 0 w 36"/>
                  <a:gd name="T21" fmla="*/ 0 h 55"/>
                  <a:gd name="T22" fmla="*/ 0 w 36"/>
                  <a:gd name="T23" fmla="*/ 0 h 5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55">
                    <a:moveTo>
                      <a:pt x="0" y="0"/>
                    </a:moveTo>
                    <a:lnTo>
                      <a:pt x="35" y="13"/>
                    </a:lnTo>
                    <a:lnTo>
                      <a:pt x="35" y="19"/>
                    </a:lnTo>
                    <a:lnTo>
                      <a:pt x="36" y="34"/>
                    </a:lnTo>
                    <a:lnTo>
                      <a:pt x="35" y="48"/>
                    </a:lnTo>
                    <a:lnTo>
                      <a:pt x="27" y="55"/>
                    </a:lnTo>
                    <a:lnTo>
                      <a:pt x="19" y="51"/>
                    </a:lnTo>
                    <a:lnTo>
                      <a:pt x="19" y="44"/>
                    </a:lnTo>
                    <a:lnTo>
                      <a:pt x="23" y="36"/>
                    </a:lnTo>
                    <a:lnTo>
                      <a:pt x="27" y="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1" name="Freeform 287"/>
              <p:cNvSpPr>
                <a:spLocks/>
              </p:cNvSpPr>
              <p:nvPr/>
            </p:nvSpPr>
            <p:spPr bwMode="auto">
              <a:xfrm>
                <a:off x="1643" y="2715"/>
                <a:ext cx="13" cy="29"/>
              </a:xfrm>
              <a:custGeom>
                <a:avLst/>
                <a:gdLst>
                  <a:gd name="T0" fmla="*/ 2 w 26"/>
                  <a:gd name="T1" fmla="*/ 0 h 57"/>
                  <a:gd name="T2" fmla="*/ 13 w 26"/>
                  <a:gd name="T3" fmla="*/ 7 h 57"/>
                  <a:gd name="T4" fmla="*/ 13 w 26"/>
                  <a:gd name="T5" fmla="*/ 10 h 57"/>
                  <a:gd name="T6" fmla="*/ 13 w 26"/>
                  <a:gd name="T7" fmla="*/ 19 h 57"/>
                  <a:gd name="T8" fmla="*/ 10 w 26"/>
                  <a:gd name="T9" fmla="*/ 26 h 57"/>
                  <a:gd name="T10" fmla="*/ 5 w 26"/>
                  <a:gd name="T11" fmla="*/ 29 h 57"/>
                  <a:gd name="T12" fmla="*/ 0 w 26"/>
                  <a:gd name="T13" fmla="*/ 25 h 57"/>
                  <a:gd name="T14" fmla="*/ 1 w 26"/>
                  <a:gd name="T15" fmla="*/ 19 h 57"/>
                  <a:gd name="T16" fmla="*/ 3 w 26"/>
                  <a:gd name="T17" fmla="*/ 13 h 57"/>
                  <a:gd name="T18" fmla="*/ 5 w 26"/>
                  <a:gd name="T19" fmla="*/ 11 h 57"/>
                  <a:gd name="T20" fmla="*/ 0 w 26"/>
                  <a:gd name="T21" fmla="*/ 7 h 57"/>
                  <a:gd name="T22" fmla="*/ 2 w 26"/>
                  <a:gd name="T23" fmla="*/ 0 h 57"/>
                  <a:gd name="T24" fmla="*/ 2 w 26"/>
                  <a:gd name="T25" fmla="*/ 0 h 5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6" h="57">
                    <a:moveTo>
                      <a:pt x="4" y="0"/>
                    </a:moveTo>
                    <a:lnTo>
                      <a:pt x="26" y="13"/>
                    </a:lnTo>
                    <a:lnTo>
                      <a:pt x="26" y="20"/>
                    </a:lnTo>
                    <a:lnTo>
                      <a:pt x="25" y="38"/>
                    </a:lnTo>
                    <a:lnTo>
                      <a:pt x="19" y="51"/>
                    </a:lnTo>
                    <a:lnTo>
                      <a:pt x="9" y="57"/>
                    </a:lnTo>
                    <a:lnTo>
                      <a:pt x="0" y="49"/>
                    </a:lnTo>
                    <a:lnTo>
                      <a:pt x="2" y="38"/>
                    </a:lnTo>
                    <a:lnTo>
                      <a:pt x="6" y="26"/>
                    </a:lnTo>
                    <a:lnTo>
                      <a:pt x="9" y="22"/>
                    </a:lnTo>
                    <a:lnTo>
                      <a:pt x="0" y="13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2" name="Freeform 288"/>
              <p:cNvSpPr>
                <a:spLocks/>
              </p:cNvSpPr>
              <p:nvPr/>
            </p:nvSpPr>
            <p:spPr bwMode="auto">
              <a:xfrm>
                <a:off x="1647" y="2720"/>
                <a:ext cx="9" cy="21"/>
              </a:xfrm>
              <a:custGeom>
                <a:avLst/>
                <a:gdLst>
                  <a:gd name="T0" fmla="*/ 2 w 19"/>
                  <a:gd name="T1" fmla="*/ 0 h 42"/>
                  <a:gd name="T2" fmla="*/ 9 w 19"/>
                  <a:gd name="T3" fmla="*/ 2 h 42"/>
                  <a:gd name="T4" fmla="*/ 9 w 19"/>
                  <a:gd name="T5" fmla="*/ 5 h 42"/>
                  <a:gd name="T6" fmla="*/ 9 w 19"/>
                  <a:gd name="T7" fmla="*/ 12 h 42"/>
                  <a:gd name="T8" fmla="*/ 8 w 19"/>
                  <a:gd name="T9" fmla="*/ 18 h 42"/>
                  <a:gd name="T10" fmla="*/ 4 w 19"/>
                  <a:gd name="T11" fmla="*/ 21 h 42"/>
                  <a:gd name="T12" fmla="*/ 0 w 19"/>
                  <a:gd name="T13" fmla="*/ 17 h 42"/>
                  <a:gd name="T14" fmla="*/ 1 w 19"/>
                  <a:gd name="T15" fmla="*/ 13 h 42"/>
                  <a:gd name="T16" fmla="*/ 2 w 19"/>
                  <a:gd name="T17" fmla="*/ 9 h 42"/>
                  <a:gd name="T18" fmla="*/ 4 w 19"/>
                  <a:gd name="T19" fmla="*/ 8 h 42"/>
                  <a:gd name="T20" fmla="*/ 0 w 19"/>
                  <a:gd name="T21" fmla="*/ 3 h 42"/>
                  <a:gd name="T22" fmla="*/ 2 w 19"/>
                  <a:gd name="T23" fmla="*/ 0 h 42"/>
                  <a:gd name="T24" fmla="*/ 2 w 19"/>
                  <a:gd name="T25" fmla="*/ 0 h 4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9" h="42">
                    <a:moveTo>
                      <a:pt x="4" y="0"/>
                    </a:moveTo>
                    <a:lnTo>
                      <a:pt x="19" y="4"/>
                    </a:lnTo>
                    <a:lnTo>
                      <a:pt x="19" y="10"/>
                    </a:lnTo>
                    <a:lnTo>
                      <a:pt x="19" y="23"/>
                    </a:lnTo>
                    <a:lnTo>
                      <a:pt x="16" y="36"/>
                    </a:lnTo>
                    <a:lnTo>
                      <a:pt x="8" y="42"/>
                    </a:lnTo>
                    <a:lnTo>
                      <a:pt x="0" y="34"/>
                    </a:lnTo>
                    <a:lnTo>
                      <a:pt x="2" y="25"/>
                    </a:lnTo>
                    <a:lnTo>
                      <a:pt x="4" y="17"/>
                    </a:lnTo>
                    <a:lnTo>
                      <a:pt x="8" y="15"/>
                    </a:lnTo>
                    <a:lnTo>
                      <a:pt x="0" y="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3" name="Freeform 289"/>
              <p:cNvSpPr>
                <a:spLocks/>
              </p:cNvSpPr>
              <p:nvPr/>
            </p:nvSpPr>
            <p:spPr bwMode="auto">
              <a:xfrm>
                <a:off x="1437" y="2526"/>
                <a:ext cx="21" cy="47"/>
              </a:xfrm>
              <a:custGeom>
                <a:avLst/>
                <a:gdLst>
                  <a:gd name="T0" fmla="*/ 3 w 42"/>
                  <a:gd name="T1" fmla="*/ 0 h 93"/>
                  <a:gd name="T2" fmla="*/ 0 w 42"/>
                  <a:gd name="T3" fmla="*/ 3 h 93"/>
                  <a:gd name="T4" fmla="*/ 3 w 42"/>
                  <a:gd name="T5" fmla="*/ 25 h 93"/>
                  <a:gd name="T6" fmla="*/ 19 w 42"/>
                  <a:gd name="T7" fmla="*/ 47 h 93"/>
                  <a:gd name="T8" fmla="*/ 20 w 42"/>
                  <a:gd name="T9" fmla="*/ 43 h 93"/>
                  <a:gd name="T10" fmla="*/ 21 w 42"/>
                  <a:gd name="T11" fmla="*/ 37 h 93"/>
                  <a:gd name="T12" fmla="*/ 21 w 42"/>
                  <a:gd name="T13" fmla="*/ 30 h 93"/>
                  <a:gd name="T14" fmla="*/ 19 w 42"/>
                  <a:gd name="T15" fmla="*/ 26 h 93"/>
                  <a:gd name="T16" fmla="*/ 15 w 42"/>
                  <a:gd name="T17" fmla="*/ 20 h 93"/>
                  <a:gd name="T18" fmla="*/ 9 w 42"/>
                  <a:gd name="T19" fmla="*/ 12 h 93"/>
                  <a:gd name="T20" fmla="*/ 4 w 42"/>
                  <a:gd name="T21" fmla="*/ 3 h 93"/>
                  <a:gd name="T22" fmla="*/ 3 w 42"/>
                  <a:gd name="T23" fmla="*/ 0 h 93"/>
                  <a:gd name="T24" fmla="*/ 3 w 42"/>
                  <a:gd name="T25" fmla="*/ 0 h 93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93">
                    <a:moveTo>
                      <a:pt x="6" y="0"/>
                    </a:moveTo>
                    <a:lnTo>
                      <a:pt x="0" y="6"/>
                    </a:lnTo>
                    <a:lnTo>
                      <a:pt x="6" y="50"/>
                    </a:lnTo>
                    <a:lnTo>
                      <a:pt x="38" y="93"/>
                    </a:lnTo>
                    <a:lnTo>
                      <a:pt x="40" y="86"/>
                    </a:lnTo>
                    <a:lnTo>
                      <a:pt x="42" y="74"/>
                    </a:lnTo>
                    <a:lnTo>
                      <a:pt x="42" y="59"/>
                    </a:lnTo>
                    <a:lnTo>
                      <a:pt x="38" y="51"/>
                    </a:lnTo>
                    <a:lnTo>
                      <a:pt x="29" y="40"/>
                    </a:lnTo>
                    <a:lnTo>
                      <a:pt x="17" y="23"/>
                    </a:lnTo>
                    <a:lnTo>
                      <a:pt x="8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4" name="Freeform 290"/>
              <p:cNvSpPr>
                <a:spLocks/>
              </p:cNvSpPr>
              <p:nvPr/>
            </p:nvSpPr>
            <p:spPr bwMode="auto">
              <a:xfrm>
                <a:off x="1430" y="2392"/>
                <a:ext cx="12" cy="23"/>
              </a:xfrm>
              <a:custGeom>
                <a:avLst/>
                <a:gdLst>
                  <a:gd name="T0" fmla="*/ 4 w 25"/>
                  <a:gd name="T1" fmla="*/ 0 h 46"/>
                  <a:gd name="T2" fmla="*/ 0 w 25"/>
                  <a:gd name="T3" fmla="*/ 10 h 46"/>
                  <a:gd name="T4" fmla="*/ 10 w 25"/>
                  <a:gd name="T5" fmla="*/ 23 h 46"/>
                  <a:gd name="T6" fmla="*/ 12 w 25"/>
                  <a:gd name="T7" fmla="*/ 16 h 46"/>
                  <a:gd name="T8" fmla="*/ 4 w 25"/>
                  <a:gd name="T9" fmla="*/ 0 h 46"/>
                  <a:gd name="T10" fmla="*/ 4 w 25"/>
                  <a:gd name="T11" fmla="*/ 0 h 4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" h="46">
                    <a:moveTo>
                      <a:pt x="8" y="0"/>
                    </a:moveTo>
                    <a:lnTo>
                      <a:pt x="0" y="19"/>
                    </a:lnTo>
                    <a:lnTo>
                      <a:pt x="21" y="46"/>
                    </a:lnTo>
                    <a:lnTo>
                      <a:pt x="25" y="32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5" name="Freeform 291"/>
              <p:cNvSpPr>
                <a:spLocks/>
              </p:cNvSpPr>
              <p:nvPr/>
            </p:nvSpPr>
            <p:spPr bwMode="auto">
              <a:xfrm>
                <a:off x="1458" y="2343"/>
                <a:ext cx="33" cy="39"/>
              </a:xfrm>
              <a:custGeom>
                <a:avLst/>
                <a:gdLst>
                  <a:gd name="T0" fmla="*/ 4 w 67"/>
                  <a:gd name="T1" fmla="*/ 0 h 78"/>
                  <a:gd name="T2" fmla="*/ 6 w 67"/>
                  <a:gd name="T3" fmla="*/ 2 h 78"/>
                  <a:gd name="T4" fmla="*/ 7 w 67"/>
                  <a:gd name="T5" fmla="*/ 5 h 78"/>
                  <a:gd name="T6" fmla="*/ 9 w 67"/>
                  <a:gd name="T7" fmla="*/ 11 h 78"/>
                  <a:gd name="T8" fmla="*/ 14 w 67"/>
                  <a:gd name="T9" fmla="*/ 17 h 78"/>
                  <a:gd name="T10" fmla="*/ 21 w 67"/>
                  <a:gd name="T11" fmla="*/ 23 h 78"/>
                  <a:gd name="T12" fmla="*/ 26 w 67"/>
                  <a:gd name="T13" fmla="*/ 27 h 78"/>
                  <a:gd name="T14" fmla="*/ 30 w 67"/>
                  <a:gd name="T15" fmla="*/ 33 h 78"/>
                  <a:gd name="T16" fmla="*/ 32 w 67"/>
                  <a:gd name="T17" fmla="*/ 36 h 78"/>
                  <a:gd name="T18" fmla="*/ 33 w 67"/>
                  <a:gd name="T19" fmla="*/ 38 h 78"/>
                  <a:gd name="T20" fmla="*/ 29 w 67"/>
                  <a:gd name="T21" fmla="*/ 39 h 78"/>
                  <a:gd name="T22" fmla="*/ 6 w 67"/>
                  <a:gd name="T23" fmla="*/ 31 h 78"/>
                  <a:gd name="T24" fmla="*/ 0 w 67"/>
                  <a:gd name="T25" fmla="*/ 18 h 78"/>
                  <a:gd name="T26" fmla="*/ 1 w 67"/>
                  <a:gd name="T27" fmla="*/ 7 h 78"/>
                  <a:gd name="T28" fmla="*/ 4 w 67"/>
                  <a:gd name="T29" fmla="*/ 0 h 78"/>
                  <a:gd name="T30" fmla="*/ 4 w 67"/>
                  <a:gd name="T31" fmla="*/ 0 h 78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7" h="78">
                    <a:moveTo>
                      <a:pt x="8" y="0"/>
                    </a:moveTo>
                    <a:lnTo>
                      <a:pt x="13" y="4"/>
                    </a:lnTo>
                    <a:lnTo>
                      <a:pt x="15" y="10"/>
                    </a:lnTo>
                    <a:lnTo>
                      <a:pt x="19" y="21"/>
                    </a:lnTo>
                    <a:lnTo>
                      <a:pt x="29" y="34"/>
                    </a:lnTo>
                    <a:lnTo>
                      <a:pt x="42" y="46"/>
                    </a:lnTo>
                    <a:lnTo>
                      <a:pt x="53" y="53"/>
                    </a:lnTo>
                    <a:lnTo>
                      <a:pt x="61" y="65"/>
                    </a:lnTo>
                    <a:lnTo>
                      <a:pt x="65" y="72"/>
                    </a:lnTo>
                    <a:lnTo>
                      <a:pt x="67" y="76"/>
                    </a:lnTo>
                    <a:lnTo>
                      <a:pt x="59" y="78"/>
                    </a:lnTo>
                    <a:lnTo>
                      <a:pt x="13" y="61"/>
                    </a:lnTo>
                    <a:lnTo>
                      <a:pt x="0" y="36"/>
                    </a:lnTo>
                    <a:lnTo>
                      <a:pt x="2" y="13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6" name="Freeform 292"/>
              <p:cNvSpPr>
                <a:spLocks/>
              </p:cNvSpPr>
              <p:nvPr/>
            </p:nvSpPr>
            <p:spPr bwMode="auto">
              <a:xfrm>
                <a:off x="1490" y="2314"/>
                <a:ext cx="22" cy="46"/>
              </a:xfrm>
              <a:custGeom>
                <a:avLst/>
                <a:gdLst>
                  <a:gd name="T0" fmla="*/ 19 w 44"/>
                  <a:gd name="T1" fmla="*/ 0 h 91"/>
                  <a:gd name="T2" fmla="*/ 12 w 44"/>
                  <a:gd name="T3" fmla="*/ 3 h 91"/>
                  <a:gd name="T4" fmla="*/ 12 w 44"/>
                  <a:gd name="T5" fmla="*/ 10 h 91"/>
                  <a:gd name="T6" fmla="*/ 10 w 44"/>
                  <a:gd name="T7" fmla="*/ 12 h 91"/>
                  <a:gd name="T8" fmla="*/ 5 w 44"/>
                  <a:gd name="T9" fmla="*/ 18 h 91"/>
                  <a:gd name="T10" fmla="*/ 0 w 44"/>
                  <a:gd name="T11" fmla="*/ 28 h 91"/>
                  <a:gd name="T12" fmla="*/ 0 w 44"/>
                  <a:gd name="T13" fmla="*/ 37 h 91"/>
                  <a:gd name="T14" fmla="*/ 3 w 44"/>
                  <a:gd name="T15" fmla="*/ 44 h 91"/>
                  <a:gd name="T16" fmla="*/ 7 w 44"/>
                  <a:gd name="T17" fmla="*/ 46 h 91"/>
                  <a:gd name="T18" fmla="*/ 10 w 44"/>
                  <a:gd name="T19" fmla="*/ 44 h 91"/>
                  <a:gd name="T20" fmla="*/ 12 w 44"/>
                  <a:gd name="T21" fmla="*/ 40 h 91"/>
                  <a:gd name="T22" fmla="*/ 13 w 44"/>
                  <a:gd name="T23" fmla="*/ 35 h 91"/>
                  <a:gd name="T24" fmla="*/ 16 w 44"/>
                  <a:gd name="T25" fmla="*/ 29 h 91"/>
                  <a:gd name="T26" fmla="*/ 20 w 44"/>
                  <a:gd name="T27" fmla="*/ 23 h 91"/>
                  <a:gd name="T28" fmla="*/ 22 w 44"/>
                  <a:gd name="T29" fmla="*/ 21 h 91"/>
                  <a:gd name="T30" fmla="*/ 19 w 44"/>
                  <a:gd name="T31" fmla="*/ 12 h 91"/>
                  <a:gd name="T32" fmla="*/ 19 w 44"/>
                  <a:gd name="T33" fmla="*/ 0 h 91"/>
                  <a:gd name="T34" fmla="*/ 19 w 44"/>
                  <a:gd name="T35" fmla="*/ 0 h 9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44" h="91">
                    <a:moveTo>
                      <a:pt x="38" y="0"/>
                    </a:moveTo>
                    <a:lnTo>
                      <a:pt x="23" y="6"/>
                    </a:lnTo>
                    <a:lnTo>
                      <a:pt x="23" y="19"/>
                    </a:lnTo>
                    <a:lnTo>
                      <a:pt x="19" y="23"/>
                    </a:lnTo>
                    <a:lnTo>
                      <a:pt x="9" y="36"/>
                    </a:lnTo>
                    <a:lnTo>
                      <a:pt x="0" y="55"/>
                    </a:lnTo>
                    <a:lnTo>
                      <a:pt x="0" y="74"/>
                    </a:lnTo>
                    <a:lnTo>
                      <a:pt x="6" y="88"/>
                    </a:lnTo>
                    <a:lnTo>
                      <a:pt x="13" y="91"/>
                    </a:lnTo>
                    <a:lnTo>
                      <a:pt x="19" y="88"/>
                    </a:lnTo>
                    <a:lnTo>
                      <a:pt x="23" y="80"/>
                    </a:lnTo>
                    <a:lnTo>
                      <a:pt x="25" y="69"/>
                    </a:lnTo>
                    <a:lnTo>
                      <a:pt x="32" y="57"/>
                    </a:lnTo>
                    <a:lnTo>
                      <a:pt x="40" y="46"/>
                    </a:lnTo>
                    <a:lnTo>
                      <a:pt x="44" y="42"/>
                    </a:lnTo>
                    <a:lnTo>
                      <a:pt x="38" y="23"/>
                    </a:lnTo>
                    <a:lnTo>
                      <a:pt x="38" y="0"/>
                    </a:lnTo>
                    <a:close/>
                  </a:path>
                </a:pathLst>
              </a:custGeom>
              <a:solidFill>
                <a:srgbClr val="54423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7" name="Freeform 293"/>
              <p:cNvSpPr>
                <a:spLocks/>
              </p:cNvSpPr>
              <p:nvPr/>
            </p:nvSpPr>
            <p:spPr bwMode="auto">
              <a:xfrm>
                <a:off x="1511" y="2417"/>
                <a:ext cx="37" cy="42"/>
              </a:xfrm>
              <a:custGeom>
                <a:avLst/>
                <a:gdLst>
                  <a:gd name="T0" fmla="*/ 11 w 74"/>
                  <a:gd name="T1" fmla="*/ 0 h 84"/>
                  <a:gd name="T2" fmla="*/ 4 w 74"/>
                  <a:gd name="T3" fmla="*/ 14 h 84"/>
                  <a:gd name="T4" fmla="*/ 3 w 74"/>
                  <a:gd name="T5" fmla="*/ 18 h 84"/>
                  <a:gd name="T6" fmla="*/ 1 w 74"/>
                  <a:gd name="T7" fmla="*/ 27 h 84"/>
                  <a:gd name="T8" fmla="*/ 0 w 74"/>
                  <a:gd name="T9" fmla="*/ 37 h 84"/>
                  <a:gd name="T10" fmla="*/ 1 w 74"/>
                  <a:gd name="T11" fmla="*/ 42 h 84"/>
                  <a:gd name="T12" fmla="*/ 1 w 74"/>
                  <a:gd name="T13" fmla="*/ 41 h 84"/>
                  <a:gd name="T14" fmla="*/ 2 w 74"/>
                  <a:gd name="T15" fmla="*/ 38 h 84"/>
                  <a:gd name="T16" fmla="*/ 2 w 74"/>
                  <a:gd name="T17" fmla="*/ 36 h 84"/>
                  <a:gd name="T18" fmla="*/ 2 w 74"/>
                  <a:gd name="T19" fmla="*/ 35 h 84"/>
                  <a:gd name="T20" fmla="*/ 7 w 74"/>
                  <a:gd name="T21" fmla="*/ 30 h 84"/>
                  <a:gd name="T22" fmla="*/ 18 w 74"/>
                  <a:gd name="T23" fmla="*/ 33 h 84"/>
                  <a:gd name="T24" fmla="*/ 20 w 74"/>
                  <a:gd name="T25" fmla="*/ 38 h 84"/>
                  <a:gd name="T26" fmla="*/ 18 w 74"/>
                  <a:gd name="T27" fmla="*/ 38 h 84"/>
                  <a:gd name="T28" fmla="*/ 16 w 74"/>
                  <a:gd name="T29" fmla="*/ 38 h 84"/>
                  <a:gd name="T30" fmla="*/ 14 w 74"/>
                  <a:gd name="T31" fmla="*/ 39 h 84"/>
                  <a:gd name="T32" fmla="*/ 15 w 74"/>
                  <a:gd name="T33" fmla="*/ 42 h 84"/>
                  <a:gd name="T34" fmla="*/ 19 w 74"/>
                  <a:gd name="T35" fmla="*/ 42 h 84"/>
                  <a:gd name="T36" fmla="*/ 27 w 74"/>
                  <a:gd name="T37" fmla="*/ 39 h 84"/>
                  <a:gd name="T38" fmla="*/ 33 w 74"/>
                  <a:gd name="T39" fmla="*/ 36 h 84"/>
                  <a:gd name="T40" fmla="*/ 36 w 74"/>
                  <a:gd name="T41" fmla="*/ 34 h 84"/>
                  <a:gd name="T42" fmla="*/ 37 w 74"/>
                  <a:gd name="T43" fmla="*/ 23 h 84"/>
                  <a:gd name="T44" fmla="*/ 31 w 74"/>
                  <a:gd name="T45" fmla="*/ 12 h 84"/>
                  <a:gd name="T46" fmla="*/ 11 w 74"/>
                  <a:gd name="T47" fmla="*/ 0 h 84"/>
                  <a:gd name="T48" fmla="*/ 11 w 74"/>
                  <a:gd name="T49" fmla="*/ 0 h 84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74" h="84">
                    <a:moveTo>
                      <a:pt x="22" y="0"/>
                    </a:moveTo>
                    <a:lnTo>
                      <a:pt x="7" y="27"/>
                    </a:lnTo>
                    <a:lnTo>
                      <a:pt x="5" y="35"/>
                    </a:lnTo>
                    <a:lnTo>
                      <a:pt x="2" y="54"/>
                    </a:lnTo>
                    <a:lnTo>
                      <a:pt x="0" y="73"/>
                    </a:lnTo>
                    <a:lnTo>
                      <a:pt x="2" y="84"/>
                    </a:lnTo>
                    <a:lnTo>
                      <a:pt x="2" y="82"/>
                    </a:lnTo>
                    <a:lnTo>
                      <a:pt x="3" y="76"/>
                    </a:lnTo>
                    <a:lnTo>
                      <a:pt x="3" y="71"/>
                    </a:lnTo>
                    <a:lnTo>
                      <a:pt x="3" y="69"/>
                    </a:lnTo>
                    <a:lnTo>
                      <a:pt x="13" y="59"/>
                    </a:lnTo>
                    <a:lnTo>
                      <a:pt x="36" y="65"/>
                    </a:lnTo>
                    <a:lnTo>
                      <a:pt x="40" y="75"/>
                    </a:lnTo>
                    <a:lnTo>
                      <a:pt x="36" y="75"/>
                    </a:lnTo>
                    <a:lnTo>
                      <a:pt x="32" y="76"/>
                    </a:lnTo>
                    <a:lnTo>
                      <a:pt x="28" y="78"/>
                    </a:lnTo>
                    <a:lnTo>
                      <a:pt x="30" y="84"/>
                    </a:lnTo>
                    <a:lnTo>
                      <a:pt x="38" y="84"/>
                    </a:lnTo>
                    <a:lnTo>
                      <a:pt x="53" y="78"/>
                    </a:lnTo>
                    <a:lnTo>
                      <a:pt x="66" y="71"/>
                    </a:lnTo>
                    <a:lnTo>
                      <a:pt x="72" y="67"/>
                    </a:lnTo>
                    <a:lnTo>
                      <a:pt x="74" y="46"/>
                    </a:lnTo>
                    <a:lnTo>
                      <a:pt x="62" y="23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8" name="Freeform 294"/>
              <p:cNvSpPr>
                <a:spLocks/>
              </p:cNvSpPr>
              <p:nvPr/>
            </p:nvSpPr>
            <p:spPr bwMode="auto">
              <a:xfrm>
                <a:off x="1591" y="2356"/>
                <a:ext cx="16" cy="7"/>
              </a:xfrm>
              <a:custGeom>
                <a:avLst/>
                <a:gdLst>
                  <a:gd name="T0" fmla="*/ 9 w 33"/>
                  <a:gd name="T1" fmla="*/ 0 h 13"/>
                  <a:gd name="T2" fmla="*/ 0 w 33"/>
                  <a:gd name="T3" fmla="*/ 4 h 13"/>
                  <a:gd name="T4" fmla="*/ 0 w 33"/>
                  <a:gd name="T5" fmla="*/ 5 h 13"/>
                  <a:gd name="T6" fmla="*/ 2 w 33"/>
                  <a:gd name="T7" fmla="*/ 7 h 13"/>
                  <a:gd name="T8" fmla="*/ 4 w 33"/>
                  <a:gd name="T9" fmla="*/ 6 h 13"/>
                  <a:gd name="T10" fmla="*/ 7 w 33"/>
                  <a:gd name="T11" fmla="*/ 5 h 13"/>
                  <a:gd name="T12" fmla="*/ 10 w 33"/>
                  <a:gd name="T13" fmla="*/ 4 h 13"/>
                  <a:gd name="T14" fmla="*/ 11 w 33"/>
                  <a:gd name="T15" fmla="*/ 4 h 13"/>
                  <a:gd name="T16" fmla="*/ 16 w 33"/>
                  <a:gd name="T17" fmla="*/ 4 h 13"/>
                  <a:gd name="T18" fmla="*/ 16 w 33"/>
                  <a:gd name="T19" fmla="*/ 1 h 13"/>
                  <a:gd name="T20" fmla="*/ 9 w 33"/>
                  <a:gd name="T21" fmla="*/ 0 h 13"/>
                  <a:gd name="T22" fmla="*/ 9 w 33"/>
                  <a:gd name="T23" fmla="*/ 0 h 1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3" h="13">
                    <a:moveTo>
                      <a:pt x="19" y="0"/>
                    </a:moveTo>
                    <a:lnTo>
                      <a:pt x="0" y="7"/>
                    </a:lnTo>
                    <a:lnTo>
                      <a:pt x="0" y="9"/>
                    </a:lnTo>
                    <a:lnTo>
                      <a:pt x="4" y="13"/>
                    </a:lnTo>
                    <a:lnTo>
                      <a:pt x="8" y="11"/>
                    </a:lnTo>
                    <a:lnTo>
                      <a:pt x="14" y="9"/>
                    </a:lnTo>
                    <a:lnTo>
                      <a:pt x="21" y="7"/>
                    </a:lnTo>
                    <a:lnTo>
                      <a:pt x="23" y="7"/>
                    </a:lnTo>
                    <a:lnTo>
                      <a:pt x="33" y="7"/>
                    </a:lnTo>
                    <a:lnTo>
                      <a:pt x="33" y="2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09" name="Freeform 295"/>
              <p:cNvSpPr>
                <a:spLocks/>
              </p:cNvSpPr>
              <p:nvPr/>
            </p:nvSpPr>
            <p:spPr bwMode="auto">
              <a:xfrm>
                <a:off x="1596" y="2367"/>
                <a:ext cx="36" cy="12"/>
              </a:xfrm>
              <a:custGeom>
                <a:avLst/>
                <a:gdLst>
                  <a:gd name="T0" fmla="*/ 8 w 70"/>
                  <a:gd name="T1" fmla="*/ 0 h 22"/>
                  <a:gd name="T2" fmla="*/ 7 w 70"/>
                  <a:gd name="T3" fmla="*/ 0 h 22"/>
                  <a:gd name="T4" fmla="*/ 4 w 70"/>
                  <a:gd name="T5" fmla="*/ 1 h 22"/>
                  <a:gd name="T6" fmla="*/ 1 w 70"/>
                  <a:gd name="T7" fmla="*/ 3 h 22"/>
                  <a:gd name="T8" fmla="*/ 0 w 70"/>
                  <a:gd name="T9" fmla="*/ 6 h 22"/>
                  <a:gd name="T10" fmla="*/ 1 w 70"/>
                  <a:gd name="T11" fmla="*/ 7 h 22"/>
                  <a:gd name="T12" fmla="*/ 6 w 70"/>
                  <a:gd name="T13" fmla="*/ 6 h 22"/>
                  <a:gd name="T14" fmla="*/ 10 w 70"/>
                  <a:gd name="T15" fmla="*/ 5 h 22"/>
                  <a:gd name="T16" fmla="*/ 12 w 70"/>
                  <a:gd name="T17" fmla="*/ 5 h 22"/>
                  <a:gd name="T18" fmla="*/ 28 w 70"/>
                  <a:gd name="T19" fmla="*/ 9 h 22"/>
                  <a:gd name="T20" fmla="*/ 34 w 70"/>
                  <a:gd name="T21" fmla="*/ 12 h 22"/>
                  <a:gd name="T22" fmla="*/ 36 w 70"/>
                  <a:gd name="T23" fmla="*/ 11 h 22"/>
                  <a:gd name="T24" fmla="*/ 27 w 70"/>
                  <a:gd name="T25" fmla="*/ 4 h 22"/>
                  <a:gd name="T26" fmla="*/ 16 w 70"/>
                  <a:gd name="T27" fmla="*/ 0 h 22"/>
                  <a:gd name="T28" fmla="*/ 8 w 70"/>
                  <a:gd name="T29" fmla="*/ 0 h 22"/>
                  <a:gd name="T30" fmla="*/ 8 w 70"/>
                  <a:gd name="T31" fmla="*/ 0 h 22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0" h="22">
                    <a:moveTo>
                      <a:pt x="15" y="0"/>
                    </a:moveTo>
                    <a:lnTo>
                      <a:pt x="13" y="0"/>
                    </a:lnTo>
                    <a:lnTo>
                      <a:pt x="7" y="1"/>
                    </a:lnTo>
                    <a:lnTo>
                      <a:pt x="2" y="5"/>
                    </a:lnTo>
                    <a:lnTo>
                      <a:pt x="0" y="11"/>
                    </a:lnTo>
                    <a:lnTo>
                      <a:pt x="2" y="13"/>
                    </a:lnTo>
                    <a:lnTo>
                      <a:pt x="11" y="11"/>
                    </a:lnTo>
                    <a:lnTo>
                      <a:pt x="19" y="9"/>
                    </a:lnTo>
                    <a:lnTo>
                      <a:pt x="24" y="9"/>
                    </a:lnTo>
                    <a:lnTo>
                      <a:pt x="55" y="17"/>
                    </a:lnTo>
                    <a:lnTo>
                      <a:pt x="66" y="22"/>
                    </a:lnTo>
                    <a:lnTo>
                      <a:pt x="70" y="20"/>
                    </a:lnTo>
                    <a:lnTo>
                      <a:pt x="53" y="7"/>
                    </a:lnTo>
                    <a:lnTo>
                      <a:pt x="32" y="0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0" name="Freeform 296"/>
              <p:cNvSpPr>
                <a:spLocks/>
              </p:cNvSpPr>
              <p:nvPr/>
            </p:nvSpPr>
            <p:spPr bwMode="auto">
              <a:xfrm>
                <a:off x="1532" y="2273"/>
                <a:ext cx="15" cy="33"/>
              </a:xfrm>
              <a:custGeom>
                <a:avLst/>
                <a:gdLst>
                  <a:gd name="T0" fmla="*/ 1 w 31"/>
                  <a:gd name="T1" fmla="*/ 16 h 67"/>
                  <a:gd name="T2" fmla="*/ 0 w 31"/>
                  <a:gd name="T3" fmla="*/ 17 h 67"/>
                  <a:gd name="T4" fmla="*/ 0 w 31"/>
                  <a:gd name="T5" fmla="*/ 20 h 67"/>
                  <a:gd name="T6" fmla="*/ 1 w 31"/>
                  <a:gd name="T7" fmla="*/ 23 h 67"/>
                  <a:gd name="T8" fmla="*/ 2 w 31"/>
                  <a:gd name="T9" fmla="*/ 27 h 67"/>
                  <a:gd name="T10" fmla="*/ 2 w 31"/>
                  <a:gd name="T11" fmla="*/ 31 h 67"/>
                  <a:gd name="T12" fmla="*/ 3 w 31"/>
                  <a:gd name="T13" fmla="*/ 33 h 67"/>
                  <a:gd name="T14" fmla="*/ 13 w 31"/>
                  <a:gd name="T15" fmla="*/ 27 h 67"/>
                  <a:gd name="T16" fmla="*/ 15 w 31"/>
                  <a:gd name="T17" fmla="*/ 24 h 67"/>
                  <a:gd name="T18" fmla="*/ 9 w 31"/>
                  <a:gd name="T19" fmla="*/ 21 h 67"/>
                  <a:gd name="T20" fmla="*/ 9 w 31"/>
                  <a:gd name="T21" fmla="*/ 17 h 67"/>
                  <a:gd name="T22" fmla="*/ 12 w 31"/>
                  <a:gd name="T23" fmla="*/ 11 h 67"/>
                  <a:gd name="T24" fmla="*/ 13 w 31"/>
                  <a:gd name="T25" fmla="*/ 4 h 67"/>
                  <a:gd name="T26" fmla="*/ 13 w 31"/>
                  <a:gd name="T27" fmla="*/ 0 h 67"/>
                  <a:gd name="T28" fmla="*/ 10 w 31"/>
                  <a:gd name="T29" fmla="*/ 0 h 67"/>
                  <a:gd name="T30" fmla="*/ 9 w 31"/>
                  <a:gd name="T31" fmla="*/ 5 h 67"/>
                  <a:gd name="T32" fmla="*/ 8 w 31"/>
                  <a:gd name="T33" fmla="*/ 9 h 67"/>
                  <a:gd name="T34" fmla="*/ 8 w 31"/>
                  <a:gd name="T35" fmla="*/ 11 h 67"/>
                  <a:gd name="T36" fmla="*/ 1 w 31"/>
                  <a:gd name="T37" fmla="*/ 16 h 67"/>
                  <a:gd name="T38" fmla="*/ 1 w 31"/>
                  <a:gd name="T39" fmla="*/ 16 h 67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1" h="67">
                    <a:moveTo>
                      <a:pt x="2" y="33"/>
                    </a:moveTo>
                    <a:lnTo>
                      <a:pt x="0" y="35"/>
                    </a:lnTo>
                    <a:lnTo>
                      <a:pt x="0" y="40"/>
                    </a:lnTo>
                    <a:lnTo>
                      <a:pt x="2" y="46"/>
                    </a:lnTo>
                    <a:lnTo>
                      <a:pt x="4" y="54"/>
                    </a:lnTo>
                    <a:lnTo>
                      <a:pt x="4" y="63"/>
                    </a:lnTo>
                    <a:lnTo>
                      <a:pt x="6" y="67"/>
                    </a:lnTo>
                    <a:lnTo>
                      <a:pt x="27" y="55"/>
                    </a:lnTo>
                    <a:lnTo>
                      <a:pt x="31" y="48"/>
                    </a:lnTo>
                    <a:lnTo>
                      <a:pt x="19" y="42"/>
                    </a:lnTo>
                    <a:lnTo>
                      <a:pt x="19" y="35"/>
                    </a:lnTo>
                    <a:lnTo>
                      <a:pt x="25" y="23"/>
                    </a:lnTo>
                    <a:lnTo>
                      <a:pt x="27" y="8"/>
                    </a:lnTo>
                    <a:lnTo>
                      <a:pt x="27" y="0"/>
                    </a:lnTo>
                    <a:lnTo>
                      <a:pt x="21" y="0"/>
                    </a:lnTo>
                    <a:lnTo>
                      <a:pt x="18" y="10"/>
                    </a:lnTo>
                    <a:lnTo>
                      <a:pt x="16" y="19"/>
                    </a:lnTo>
                    <a:lnTo>
                      <a:pt x="16" y="23"/>
                    </a:lnTo>
                    <a:lnTo>
                      <a:pt x="2" y="33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1" name="Freeform 297"/>
              <p:cNvSpPr>
                <a:spLocks/>
              </p:cNvSpPr>
              <p:nvPr/>
            </p:nvSpPr>
            <p:spPr bwMode="auto">
              <a:xfrm>
                <a:off x="1517" y="2312"/>
                <a:ext cx="12" cy="33"/>
              </a:xfrm>
              <a:custGeom>
                <a:avLst/>
                <a:gdLst>
                  <a:gd name="T0" fmla="*/ 12 w 23"/>
                  <a:gd name="T1" fmla="*/ 0 h 67"/>
                  <a:gd name="T2" fmla="*/ 6 w 23"/>
                  <a:gd name="T3" fmla="*/ 0 h 67"/>
                  <a:gd name="T4" fmla="*/ 0 w 23"/>
                  <a:gd name="T5" fmla="*/ 7 h 67"/>
                  <a:gd name="T6" fmla="*/ 2 w 23"/>
                  <a:gd name="T7" fmla="*/ 19 h 67"/>
                  <a:gd name="T8" fmla="*/ 1 w 23"/>
                  <a:gd name="T9" fmla="*/ 21 h 67"/>
                  <a:gd name="T10" fmla="*/ 1 w 23"/>
                  <a:gd name="T11" fmla="*/ 25 h 67"/>
                  <a:gd name="T12" fmla="*/ 1 w 23"/>
                  <a:gd name="T13" fmla="*/ 29 h 67"/>
                  <a:gd name="T14" fmla="*/ 1 w 23"/>
                  <a:gd name="T15" fmla="*/ 32 h 67"/>
                  <a:gd name="T16" fmla="*/ 2 w 23"/>
                  <a:gd name="T17" fmla="*/ 33 h 67"/>
                  <a:gd name="T18" fmla="*/ 3 w 23"/>
                  <a:gd name="T19" fmla="*/ 32 h 67"/>
                  <a:gd name="T20" fmla="*/ 4 w 23"/>
                  <a:gd name="T21" fmla="*/ 31 h 67"/>
                  <a:gd name="T22" fmla="*/ 5 w 23"/>
                  <a:gd name="T23" fmla="*/ 30 h 67"/>
                  <a:gd name="T24" fmla="*/ 7 w 23"/>
                  <a:gd name="T25" fmla="*/ 21 h 67"/>
                  <a:gd name="T26" fmla="*/ 12 w 23"/>
                  <a:gd name="T27" fmla="*/ 7 h 67"/>
                  <a:gd name="T28" fmla="*/ 12 w 23"/>
                  <a:gd name="T29" fmla="*/ 0 h 67"/>
                  <a:gd name="T30" fmla="*/ 12 w 23"/>
                  <a:gd name="T31" fmla="*/ 0 h 67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3" h="67">
                    <a:moveTo>
                      <a:pt x="23" y="0"/>
                    </a:moveTo>
                    <a:lnTo>
                      <a:pt x="11" y="0"/>
                    </a:lnTo>
                    <a:lnTo>
                      <a:pt x="0" y="15"/>
                    </a:lnTo>
                    <a:lnTo>
                      <a:pt x="4" y="38"/>
                    </a:lnTo>
                    <a:lnTo>
                      <a:pt x="2" y="42"/>
                    </a:lnTo>
                    <a:lnTo>
                      <a:pt x="2" y="50"/>
                    </a:lnTo>
                    <a:lnTo>
                      <a:pt x="2" y="59"/>
                    </a:lnTo>
                    <a:lnTo>
                      <a:pt x="2" y="65"/>
                    </a:lnTo>
                    <a:lnTo>
                      <a:pt x="4" y="67"/>
                    </a:lnTo>
                    <a:lnTo>
                      <a:pt x="6" y="65"/>
                    </a:lnTo>
                    <a:lnTo>
                      <a:pt x="8" y="63"/>
                    </a:lnTo>
                    <a:lnTo>
                      <a:pt x="9" y="61"/>
                    </a:lnTo>
                    <a:lnTo>
                      <a:pt x="13" y="42"/>
                    </a:lnTo>
                    <a:lnTo>
                      <a:pt x="23" y="15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2" name="Freeform 298"/>
              <p:cNvSpPr>
                <a:spLocks/>
              </p:cNvSpPr>
              <p:nvPr/>
            </p:nvSpPr>
            <p:spPr bwMode="auto">
              <a:xfrm>
                <a:off x="1511" y="2268"/>
                <a:ext cx="15" cy="22"/>
              </a:xfrm>
              <a:custGeom>
                <a:avLst/>
                <a:gdLst>
                  <a:gd name="T0" fmla="*/ 4 w 30"/>
                  <a:gd name="T1" fmla="*/ 0 h 44"/>
                  <a:gd name="T2" fmla="*/ 3 w 30"/>
                  <a:gd name="T3" fmla="*/ 0 h 44"/>
                  <a:gd name="T4" fmla="*/ 1 w 30"/>
                  <a:gd name="T5" fmla="*/ 1 h 44"/>
                  <a:gd name="T6" fmla="*/ 0 w 30"/>
                  <a:gd name="T7" fmla="*/ 1 h 44"/>
                  <a:gd name="T8" fmla="*/ 1 w 30"/>
                  <a:gd name="T9" fmla="*/ 3 h 44"/>
                  <a:gd name="T10" fmla="*/ 3 w 30"/>
                  <a:gd name="T11" fmla="*/ 7 h 44"/>
                  <a:gd name="T12" fmla="*/ 6 w 30"/>
                  <a:gd name="T13" fmla="*/ 12 h 44"/>
                  <a:gd name="T14" fmla="*/ 8 w 30"/>
                  <a:gd name="T15" fmla="*/ 16 h 44"/>
                  <a:gd name="T16" fmla="*/ 10 w 30"/>
                  <a:gd name="T17" fmla="*/ 21 h 44"/>
                  <a:gd name="T18" fmla="*/ 10 w 30"/>
                  <a:gd name="T19" fmla="*/ 22 h 44"/>
                  <a:gd name="T20" fmla="*/ 12 w 30"/>
                  <a:gd name="T21" fmla="*/ 22 h 44"/>
                  <a:gd name="T22" fmla="*/ 14 w 30"/>
                  <a:gd name="T23" fmla="*/ 22 h 44"/>
                  <a:gd name="T24" fmla="*/ 15 w 30"/>
                  <a:gd name="T25" fmla="*/ 22 h 44"/>
                  <a:gd name="T26" fmla="*/ 13 w 30"/>
                  <a:gd name="T27" fmla="*/ 13 h 44"/>
                  <a:gd name="T28" fmla="*/ 4 w 30"/>
                  <a:gd name="T29" fmla="*/ 0 h 44"/>
                  <a:gd name="T30" fmla="*/ 4 w 30"/>
                  <a:gd name="T31" fmla="*/ 0 h 4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0" h="44">
                    <a:moveTo>
                      <a:pt x="7" y="0"/>
                    </a:moveTo>
                    <a:lnTo>
                      <a:pt x="5" y="0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2" y="5"/>
                    </a:lnTo>
                    <a:lnTo>
                      <a:pt x="5" y="13"/>
                    </a:lnTo>
                    <a:lnTo>
                      <a:pt x="11" y="23"/>
                    </a:lnTo>
                    <a:lnTo>
                      <a:pt x="15" y="32"/>
                    </a:lnTo>
                    <a:lnTo>
                      <a:pt x="19" y="42"/>
                    </a:lnTo>
                    <a:lnTo>
                      <a:pt x="19" y="44"/>
                    </a:lnTo>
                    <a:lnTo>
                      <a:pt x="24" y="44"/>
                    </a:lnTo>
                    <a:lnTo>
                      <a:pt x="28" y="44"/>
                    </a:lnTo>
                    <a:lnTo>
                      <a:pt x="30" y="44"/>
                    </a:lnTo>
                    <a:lnTo>
                      <a:pt x="26" y="2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3" name="Freeform 299"/>
              <p:cNvSpPr>
                <a:spLocks/>
              </p:cNvSpPr>
              <p:nvPr/>
            </p:nvSpPr>
            <p:spPr bwMode="auto">
              <a:xfrm>
                <a:off x="1465" y="2299"/>
                <a:ext cx="9" cy="11"/>
              </a:xfrm>
              <a:custGeom>
                <a:avLst/>
                <a:gdLst>
                  <a:gd name="T0" fmla="*/ 0 w 17"/>
                  <a:gd name="T1" fmla="*/ 0 h 22"/>
                  <a:gd name="T2" fmla="*/ 1 w 17"/>
                  <a:gd name="T3" fmla="*/ 7 h 22"/>
                  <a:gd name="T4" fmla="*/ 1 w 17"/>
                  <a:gd name="T5" fmla="*/ 8 h 22"/>
                  <a:gd name="T6" fmla="*/ 3 w 17"/>
                  <a:gd name="T7" fmla="*/ 10 h 22"/>
                  <a:gd name="T8" fmla="*/ 5 w 17"/>
                  <a:gd name="T9" fmla="*/ 11 h 22"/>
                  <a:gd name="T10" fmla="*/ 7 w 17"/>
                  <a:gd name="T11" fmla="*/ 11 h 22"/>
                  <a:gd name="T12" fmla="*/ 8 w 17"/>
                  <a:gd name="T13" fmla="*/ 9 h 22"/>
                  <a:gd name="T14" fmla="*/ 8 w 17"/>
                  <a:gd name="T15" fmla="*/ 7 h 22"/>
                  <a:gd name="T16" fmla="*/ 8 w 17"/>
                  <a:gd name="T17" fmla="*/ 4 h 22"/>
                  <a:gd name="T18" fmla="*/ 9 w 17"/>
                  <a:gd name="T19" fmla="*/ 4 h 22"/>
                  <a:gd name="T20" fmla="*/ 6 w 17"/>
                  <a:gd name="T21" fmla="*/ 4 h 22"/>
                  <a:gd name="T22" fmla="*/ 0 w 17"/>
                  <a:gd name="T23" fmla="*/ 0 h 22"/>
                  <a:gd name="T24" fmla="*/ 0 w 17"/>
                  <a:gd name="T25" fmla="*/ 0 h 2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" h="22">
                    <a:moveTo>
                      <a:pt x="0" y="0"/>
                    </a:moveTo>
                    <a:lnTo>
                      <a:pt x="2" y="13"/>
                    </a:lnTo>
                    <a:lnTo>
                      <a:pt x="2" y="15"/>
                    </a:lnTo>
                    <a:lnTo>
                      <a:pt x="6" y="19"/>
                    </a:lnTo>
                    <a:lnTo>
                      <a:pt x="10" y="22"/>
                    </a:lnTo>
                    <a:lnTo>
                      <a:pt x="14" y="22"/>
                    </a:lnTo>
                    <a:lnTo>
                      <a:pt x="16" y="17"/>
                    </a:lnTo>
                    <a:lnTo>
                      <a:pt x="16" y="13"/>
                    </a:lnTo>
                    <a:lnTo>
                      <a:pt x="16" y="7"/>
                    </a:lnTo>
                    <a:lnTo>
                      <a:pt x="17" y="7"/>
                    </a:lnTo>
                    <a:lnTo>
                      <a:pt x="12" y="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4" name="Freeform 300"/>
              <p:cNvSpPr>
                <a:spLocks/>
              </p:cNvSpPr>
              <p:nvPr/>
            </p:nvSpPr>
            <p:spPr bwMode="auto">
              <a:xfrm>
                <a:off x="1484" y="2290"/>
                <a:ext cx="9" cy="21"/>
              </a:xfrm>
              <a:custGeom>
                <a:avLst/>
                <a:gdLst>
                  <a:gd name="T0" fmla="*/ 4 w 18"/>
                  <a:gd name="T1" fmla="*/ 0 h 41"/>
                  <a:gd name="T2" fmla="*/ 3 w 18"/>
                  <a:gd name="T3" fmla="*/ 5 h 41"/>
                  <a:gd name="T4" fmla="*/ 3 w 18"/>
                  <a:gd name="T5" fmla="*/ 6 h 41"/>
                  <a:gd name="T6" fmla="*/ 3 w 18"/>
                  <a:gd name="T7" fmla="*/ 9 h 41"/>
                  <a:gd name="T8" fmla="*/ 3 w 18"/>
                  <a:gd name="T9" fmla="*/ 11 h 41"/>
                  <a:gd name="T10" fmla="*/ 1 w 18"/>
                  <a:gd name="T11" fmla="*/ 13 h 41"/>
                  <a:gd name="T12" fmla="*/ 0 w 18"/>
                  <a:gd name="T13" fmla="*/ 15 h 41"/>
                  <a:gd name="T14" fmla="*/ 0 w 18"/>
                  <a:gd name="T15" fmla="*/ 17 h 41"/>
                  <a:gd name="T16" fmla="*/ 0 w 18"/>
                  <a:gd name="T17" fmla="*/ 20 h 41"/>
                  <a:gd name="T18" fmla="*/ 1 w 18"/>
                  <a:gd name="T19" fmla="*/ 21 h 41"/>
                  <a:gd name="T20" fmla="*/ 6 w 18"/>
                  <a:gd name="T21" fmla="*/ 16 h 41"/>
                  <a:gd name="T22" fmla="*/ 9 w 18"/>
                  <a:gd name="T23" fmla="*/ 3 h 41"/>
                  <a:gd name="T24" fmla="*/ 4 w 18"/>
                  <a:gd name="T25" fmla="*/ 0 h 41"/>
                  <a:gd name="T26" fmla="*/ 4 w 18"/>
                  <a:gd name="T27" fmla="*/ 0 h 4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8" h="41">
                    <a:moveTo>
                      <a:pt x="8" y="0"/>
                    </a:moveTo>
                    <a:lnTo>
                      <a:pt x="6" y="9"/>
                    </a:lnTo>
                    <a:lnTo>
                      <a:pt x="6" y="11"/>
                    </a:lnTo>
                    <a:lnTo>
                      <a:pt x="6" y="17"/>
                    </a:lnTo>
                    <a:lnTo>
                      <a:pt x="6" y="22"/>
                    </a:lnTo>
                    <a:lnTo>
                      <a:pt x="2" y="26"/>
                    </a:lnTo>
                    <a:lnTo>
                      <a:pt x="0" y="30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2" y="41"/>
                    </a:lnTo>
                    <a:lnTo>
                      <a:pt x="12" y="32"/>
                    </a:lnTo>
                    <a:lnTo>
                      <a:pt x="18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5" name="Freeform 301"/>
              <p:cNvSpPr>
                <a:spLocks/>
              </p:cNvSpPr>
              <p:nvPr/>
            </p:nvSpPr>
            <p:spPr bwMode="auto">
              <a:xfrm>
                <a:off x="1498" y="2292"/>
                <a:ext cx="6" cy="13"/>
              </a:xfrm>
              <a:custGeom>
                <a:avLst/>
                <a:gdLst>
                  <a:gd name="T0" fmla="*/ 4 w 11"/>
                  <a:gd name="T1" fmla="*/ 0 h 25"/>
                  <a:gd name="T2" fmla="*/ 3 w 11"/>
                  <a:gd name="T3" fmla="*/ 0 h 25"/>
                  <a:gd name="T4" fmla="*/ 2 w 11"/>
                  <a:gd name="T5" fmla="*/ 0 h 25"/>
                  <a:gd name="T6" fmla="*/ 0 w 11"/>
                  <a:gd name="T7" fmla="*/ 1 h 25"/>
                  <a:gd name="T8" fmla="*/ 1 w 11"/>
                  <a:gd name="T9" fmla="*/ 3 h 25"/>
                  <a:gd name="T10" fmla="*/ 1 w 11"/>
                  <a:gd name="T11" fmla="*/ 5 h 25"/>
                  <a:gd name="T12" fmla="*/ 2 w 11"/>
                  <a:gd name="T13" fmla="*/ 9 h 25"/>
                  <a:gd name="T14" fmla="*/ 1 w 11"/>
                  <a:gd name="T15" fmla="*/ 12 h 25"/>
                  <a:gd name="T16" fmla="*/ 1 w 11"/>
                  <a:gd name="T17" fmla="*/ 13 h 25"/>
                  <a:gd name="T18" fmla="*/ 6 w 11"/>
                  <a:gd name="T19" fmla="*/ 11 h 25"/>
                  <a:gd name="T20" fmla="*/ 4 w 11"/>
                  <a:gd name="T21" fmla="*/ 0 h 25"/>
                  <a:gd name="T22" fmla="*/ 4 w 11"/>
                  <a:gd name="T23" fmla="*/ 0 h 2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1" h="25">
                    <a:moveTo>
                      <a:pt x="8" y="0"/>
                    </a:moveTo>
                    <a:lnTo>
                      <a:pt x="6" y="0"/>
                    </a:lnTo>
                    <a:lnTo>
                      <a:pt x="4" y="0"/>
                    </a:lnTo>
                    <a:lnTo>
                      <a:pt x="0" y="2"/>
                    </a:lnTo>
                    <a:lnTo>
                      <a:pt x="2" y="6"/>
                    </a:lnTo>
                    <a:lnTo>
                      <a:pt x="2" y="10"/>
                    </a:lnTo>
                    <a:lnTo>
                      <a:pt x="4" y="17"/>
                    </a:lnTo>
                    <a:lnTo>
                      <a:pt x="2" y="23"/>
                    </a:lnTo>
                    <a:lnTo>
                      <a:pt x="2" y="25"/>
                    </a:lnTo>
                    <a:lnTo>
                      <a:pt x="11" y="21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6" name="Freeform 302"/>
              <p:cNvSpPr>
                <a:spLocks/>
              </p:cNvSpPr>
              <p:nvPr/>
            </p:nvSpPr>
            <p:spPr bwMode="auto">
              <a:xfrm>
                <a:off x="1453" y="2392"/>
                <a:ext cx="12" cy="34"/>
              </a:xfrm>
              <a:custGeom>
                <a:avLst/>
                <a:gdLst>
                  <a:gd name="T0" fmla="*/ 3 w 24"/>
                  <a:gd name="T1" fmla="*/ 1 h 68"/>
                  <a:gd name="T2" fmla="*/ 1 w 24"/>
                  <a:gd name="T3" fmla="*/ 0 h 68"/>
                  <a:gd name="T4" fmla="*/ 0 w 24"/>
                  <a:gd name="T5" fmla="*/ 1 h 68"/>
                  <a:gd name="T6" fmla="*/ 1 w 24"/>
                  <a:gd name="T7" fmla="*/ 6 h 68"/>
                  <a:gd name="T8" fmla="*/ 4 w 24"/>
                  <a:gd name="T9" fmla="*/ 13 h 68"/>
                  <a:gd name="T10" fmla="*/ 6 w 24"/>
                  <a:gd name="T11" fmla="*/ 18 h 68"/>
                  <a:gd name="T12" fmla="*/ 8 w 24"/>
                  <a:gd name="T13" fmla="*/ 21 h 68"/>
                  <a:gd name="T14" fmla="*/ 9 w 24"/>
                  <a:gd name="T15" fmla="*/ 34 h 68"/>
                  <a:gd name="T16" fmla="*/ 12 w 24"/>
                  <a:gd name="T17" fmla="*/ 33 h 68"/>
                  <a:gd name="T18" fmla="*/ 11 w 24"/>
                  <a:gd name="T19" fmla="*/ 11 h 68"/>
                  <a:gd name="T20" fmla="*/ 3 w 24"/>
                  <a:gd name="T21" fmla="*/ 1 h 68"/>
                  <a:gd name="T22" fmla="*/ 3 w 24"/>
                  <a:gd name="T23" fmla="*/ 1 h 6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4" h="68">
                    <a:moveTo>
                      <a:pt x="5" y="2"/>
                    </a:moveTo>
                    <a:lnTo>
                      <a:pt x="2" y="0"/>
                    </a:lnTo>
                    <a:lnTo>
                      <a:pt x="0" y="2"/>
                    </a:lnTo>
                    <a:lnTo>
                      <a:pt x="2" y="11"/>
                    </a:lnTo>
                    <a:lnTo>
                      <a:pt x="7" y="25"/>
                    </a:lnTo>
                    <a:lnTo>
                      <a:pt x="11" y="36"/>
                    </a:lnTo>
                    <a:lnTo>
                      <a:pt x="15" y="42"/>
                    </a:lnTo>
                    <a:lnTo>
                      <a:pt x="17" y="68"/>
                    </a:lnTo>
                    <a:lnTo>
                      <a:pt x="24" y="65"/>
                    </a:lnTo>
                    <a:lnTo>
                      <a:pt x="21" y="21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7" name="Freeform 303"/>
              <p:cNvSpPr>
                <a:spLocks/>
              </p:cNvSpPr>
              <p:nvPr/>
            </p:nvSpPr>
            <p:spPr bwMode="auto">
              <a:xfrm>
                <a:off x="1465" y="2392"/>
                <a:ext cx="11" cy="32"/>
              </a:xfrm>
              <a:custGeom>
                <a:avLst/>
                <a:gdLst>
                  <a:gd name="T0" fmla="*/ 0 w 21"/>
                  <a:gd name="T1" fmla="*/ 0 h 65"/>
                  <a:gd name="T2" fmla="*/ 5 w 21"/>
                  <a:gd name="T3" fmla="*/ 0 h 65"/>
                  <a:gd name="T4" fmla="*/ 5 w 21"/>
                  <a:gd name="T5" fmla="*/ 0 h 65"/>
                  <a:gd name="T6" fmla="*/ 6 w 21"/>
                  <a:gd name="T7" fmla="*/ 3 h 65"/>
                  <a:gd name="T8" fmla="*/ 7 w 21"/>
                  <a:gd name="T9" fmla="*/ 5 h 65"/>
                  <a:gd name="T10" fmla="*/ 7 w 21"/>
                  <a:gd name="T11" fmla="*/ 8 h 65"/>
                  <a:gd name="T12" fmla="*/ 11 w 21"/>
                  <a:gd name="T13" fmla="*/ 17 h 65"/>
                  <a:gd name="T14" fmla="*/ 11 w 21"/>
                  <a:gd name="T15" fmla="*/ 20 h 65"/>
                  <a:gd name="T16" fmla="*/ 11 w 21"/>
                  <a:gd name="T17" fmla="*/ 25 h 65"/>
                  <a:gd name="T18" fmla="*/ 11 w 21"/>
                  <a:gd name="T19" fmla="*/ 31 h 65"/>
                  <a:gd name="T20" fmla="*/ 9 w 21"/>
                  <a:gd name="T21" fmla="*/ 32 h 65"/>
                  <a:gd name="T22" fmla="*/ 7 w 21"/>
                  <a:gd name="T23" fmla="*/ 30 h 65"/>
                  <a:gd name="T24" fmla="*/ 6 w 21"/>
                  <a:gd name="T25" fmla="*/ 11 h 65"/>
                  <a:gd name="T26" fmla="*/ 0 w 21"/>
                  <a:gd name="T27" fmla="*/ 0 h 65"/>
                  <a:gd name="T28" fmla="*/ 0 w 21"/>
                  <a:gd name="T29" fmla="*/ 0 h 6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1" h="65">
                    <a:moveTo>
                      <a:pt x="0" y="0"/>
                    </a:moveTo>
                    <a:lnTo>
                      <a:pt x="10" y="0"/>
                    </a:lnTo>
                    <a:lnTo>
                      <a:pt x="12" y="6"/>
                    </a:lnTo>
                    <a:lnTo>
                      <a:pt x="14" y="11"/>
                    </a:lnTo>
                    <a:lnTo>
                      <a:pt x="14" y="17"/>
                    </a:lnTo>
                    <a:lnTo>
                      <a:pt x="21" y="34"/>
                    </a:lnTo>
                    <a:lnTo>
                      <a:pt x="21" y="40"/>
                    </a:lnTo>
                    <a:lnTo>
                      <a:pt x="21" y="51"/>
                    </a:lnTo>
                    <a:lnTo>
                      <a:pt x="21" y="63"/>
                    </a:lnTo>
                    <a:lnTo>
                      <a:pt x="17" y="65"/>
                    </a:lnTo>
                    <a:lnTo>
                      <a:pt x="14" y="61"/>
                    </a:lnTo>
                    <a:lnTo>
                      <a:pt x="12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8" name="Freeform 304"/>
              <p:cNvSpPr>
                <a:spLocks/>
              </p:cNvSpPr>
              <p:nvPr/>
            </p:nvSpPr>
            <p:spPr bwMode="auto">
              <a:xfrm>
                <a:off x="1562" y="2485"/>
                <a:ext cx="14" cy="13"/>
              </a:xfrm>
              <a:custGeom>
                <a:avLst/>
                <a:gdLst>
                  <a:gd name="T0" fmla="*/ 7 w 29"/>
                  <a:gd name="T1" fmla="*/ 0 h 25"/>
                  <a:gd name="T2" fmla="*/ 0 w 29"/>
                  <a:gd name="T3" fmla="*/ 4 h 25"/>
                  <a:gd name="T4" fmla="*/ 0 w 29"/>
                  <a:gd name="T5" fmla="*/ 4 h 25"/>
                  <a:gd name="T6" fmla="*/ 1 w 29"/>
                  <a:gd name="T7" fmla="*/ 6 h 25"/>
                  <a:gd name="T8" fmla="*/ 2 w 29"/>
                  <a:gd name="T9" fmla="*/ 8 h 25"/>
                  <a:gd name="T10" fmla="*/ 1 w 29"/>
                  <a:gd name="T11" fmla="*/ 11 h 25"/>
                  <a:gd name="T12" fmla="*/ 2 w 29"/>
                  <a:gd name="T13" fmla="*/ 13 h 25"/>
                  <a:gd name="T14" fmla="*/ 7 w 29"/>
                  <a:gd name="T15" fmla="*/ 13 h 25"/>
                  <a:gd name="T16" fmla="*/ 12 w 29"/>
                  <a:gd name="T17" fmla="*/ 13 h 25"/>
                  <a:gd name="T18" fmla="*/ 14 w 29"/>
                  <a:gd name="T19" fmla="*/ 13 h 25"/>
                  <a:gd name="T20" fmla="*/ 12 w 29"/>
                  <a:gd name="T21" fmla="*/ 4 h 25"/>
                  <a:gd name="T22" fmla="*/ 7 w 29"/>
                  <a:gd name="T23" fmla="*/ 0 h 25"/>
                  <a:gd name="T24" fmla="*/ 7 w 29"/>
                  <a:gd name="T25" fmla="*/ 0 h 2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9" h="25">
                    <a:moveTo>
                      <a:pt x="14" y="0"/>
                    </a:moveTo>
                    <a:lnTo>
                      <a:pt x="0" y="8"/>
                    </a:lnTo>
                    <a:lnTo>
                      <a:pt x="2" y="12"/>
                    </a:lnTo>
                    <a:lnTo>
                      <a:pt x="4" y="16"/>
                    </a:lnTo>
                    <a:lnTo>
                      <a:pt x="2" y="21"/>
                    </a:lnTo>
                    <a:lnTo>
                      <a:pt x="4" y="25"/>
                    </a:lnTo>
                    <a:lnTo>
                      <a:pt x="14" y="25"/>
                    </a:lnTo>
                    <a:lnTo>
                      <a:pt x="25" y="25"/>
                    </a:lnTo>
                    <a:lnTo>
                      <a:pt x="29" y="25"/>
                    </a:lnTo>
                    <a:lnTo>
                      <a:pt x="25" y="8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19" name="Freeform 305"/>
              <p:cNvSpPr>
                <a:spLocks/>
              </p:cNvSpPr>
              <p:nvPr/>
            </p:nvSpPr>
            <p:spPr bwMode="auto">
              <a:xfrm>
                <a:off x="1483" y="2387"/>
                <a:ext cx="17" cy="49"/>
              </a:xfrm>
              <a:custGeom>
                <a:avLst/>
                <a:gdLst>
                  <a:gd name="T0" fmla="*/ 3 w 35"/>
                  <a:gd name="T1" fmla="*/ 0 h 97"/>
                  <a:gd name="T2" fmla="*/ 0 w 35"/>
                  <a:gd name="T3" fmla="*/ 9 h 97"/>
                  <a:gd name="T4" fmla="*/ 4 w 35"/>
                  <a:gd name="T5" fmla="*/ 11 h 97"/>
                  <a:gd name="T6" fmla="*/ 2 w 35"/>
                  <a:gd name="T7" fmla="*/ 20 h 97"/>
                  <a:gd name="T8" fmla="*/ 9 w 35"/>
                  <a:gd name="T9" fmla="*/ 24 h 97"/>
                  <a:gd name="T10" fmla="*/ 8 w 35"/>
                  <a:gd name="T11" fmla="*/ 27 h 97"/>
                  <a:gd name="T12" fmla="*/ 6 w 35"/>
                  <a:gd name="T13" fmla="*/ 36 h 97"/>
                  <a:gd name="T14" fmla="*/ 6 w 35"/>
                  <a:gd name="T15" fmla="*/ 44 h 97"/>
                  <a:gd name="T16" fmla="*/ 7 w 35"/>
                  <a:gd name="T17" fmla="*/ 49 h 97"/>
                  <a:gd name="T18" fmla="*/ 10 w 35"/>
                  <a:gd name="T19" fmla="*/ 48 h 97"/>
                  <a:gd name="T20" fmla="*/ 11 w 35"/>
                  <a:gd name="T21" fmla="*/ 45 h 97"/>
                  <a:gd name="T22" fmla="*/ 12 w 35"/>
                  <a:gd name="T23" fmla="*/ 41 h 97"/>
                  <a:gd name="T24" fmla="*/ 12 w 35"/>
                  <a:gd name="T25" fmla="*/ 40 h 97"/>
                  <a:gd name="T26" fmla="*/ 17 w 35"/>
                  <a:gd name="T27" fmla="*/ 14 h 97"/>
                  <a:gd name="T28" fmla="*/ 16 w 35"/>
                  <a:gd name="T29" fmla="*/ 1 h 97"/>
                  <a:gd name="T30" fmla="*/ 3 w 35"/>
                  <a:gd name="T31" fmla="*/ 0 h 97"/>
                  <a:gd name="T32" fmla="*/ 3 w 35"/>
                  <a:gd name="T33" fmla="*/ 0 h 97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35" h="97">
                    <a:moveTo>
                      <a:pt x="6" y="0"/>
                    </a:moveTo>
                    <a:lnTo>
                      <a:pt x="0" y="18"/>
                    </a:lnTo>
                    <a:lnTo>
                      <a:pt x="8" y="21"/>
                    </a:lnTo>
                    <a:lnTo>
                      <a:pt x="4" y="39"/>
                    </a:lnTo>
                    <a:lnTo>
                      <a:pt x="18" y="48"/>
                    </a:lnTo>
                    <a:lnTo>
                      <a:pt x="16" y="54"/>
                    </a:lnTo>
                    <a:lnTo>
                      <a:pt x="12" y="71"/>
                    </a:lnTo>
                    <a:lnTo>
                      <a:pt x="12" y="88"/>
                    </a:lnTo>
                    <a:lnTo>
                      <a:pt x="14" y="97"/>
                    </a:lnTo>
                    <a:lnTo>
                      <a:pt x="20" y="96"/>
                    </a:lnTo>
                    <a:lnTo>
                      <a:pt x="23" y="90"/>
                    </a:lnTo>
                    <a:lnTo>
                      <a:pt x="25" y="82"/>
                    </a:lnTo>
                    <a:lnTo>
                      <a:pt x="25" y="80"/>
                    </a:lnTo>
                    <a:lnTo>
                      <a:pt x="35" y="27"/>
                    </a:lnTo>
                    <a:lnTo>
                      <a:pt x="33" y="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0" name="Freeform 306"/>
              <p:cNvSpPr>
                <a:spLocks/>
              </p:cNvSpPr>
              <p:nvPr/>
            </p:nvSpPr>
            <p:spPr bwMode="auto">
              <a:xfrm>
                <a:off x="1695" y="2387"/>
                <a:ext cx="23" cy="10"/>
              </a:xfrm>
              <a:custGeom>
                <a:avLst/>
                <a:gdLst>
                  <a:gd name="T0" fmla="*/ 13 w 46"/>
                  <a:gd name="T1" fmla="*/ 0 h 19"/>
                  <a:gd name="T2" fmla="*/ 10 w 46"/>
                  <a:gd name="T3" fmla="*/ 0 h 19"/>
                  <a:gd name="T4" fmla="*/ 5 w 46"/>
                  <a:gd name="T5" fmla="*/ 2 h 19"/>
                  <a:gd name="T6" fmla="*/ 1 w 46"/>
                  <a:gd name="T7" fmla="*/ 5 h 19"/>
                  <a:gd name="T8" fmla="*/ 0 w 46"/>
                  <a:gd name="T9" fmla="*/ 9 h 19"/>
                  <a:gd name="T10" fmla="*/ 2 w 46"/>
                  <a:gd name="T11" fmla="*/ 10 h 19"/>
                  <a:gd name="T12" fmla="*/ 6 w 46"/>
                  <a:gd name="T13" fmla="*/ 9 h 19"/>
                  <a:gd name="T14" fmla="*/ 10 w 46"/>
                  <a:gd name="T15" fmla="*/ 7 h 19"/>
                  <a:gd name="T16" fmla="*/ 12 w 46"/>
                  <a:gd name="T17" fmla="*/ 6 h 19"/>
                  <a:gd name="T18" fmla="*/ 20 w 46"/>
                  <a:gd name="T19" fmla="*/ 10 h 19"/>
                  <a:gd name="T20" fmla="*/ 23 w 46"/>
                  <a:gd name="T21" fmla="*/ 6 h 19"/>
                  <a:gd name="T22" fmla="*/ 13 w 46"/>
                  <a:gd name="T23" fmla="*/ 0 h 19"/>
                  <a:gd name="T24" fmla="*/ 13 w 46"/>
                  <a:gd name="T25" fmla="*/ 0 h 1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6" h="19">
                    <a:moveTo>
                      <a:pt x="25" y="0"/>
                    </a:moveTo>
                    <a:lnTo>
                      <a:pt x="19" y="0"/>
                    </a:lnTo>
                    <a:lnTo>
                      <a:pt x="10" y="4"/>
                    </a:lnTo>
                    <a:lnTo>
                      <a:pt x="2" y="10"/>
                    </a:lnTo>
                    <a:lnTo>
                      <a:pt x="0" y="18"/>
                    </a:lnTo>
                    <a:lnTo>
                      <a:pt x="4" y="19"/>
                    </a:lnTo>
                    <a:lnTo>
                      <a:pt x="12" y="18"/>
                    </a:lnTo>
                    <a:lnTo>
                      <a:pt x="19" y="14"/>
                    </a:lnTo>
                    <a:lnTo>
                      <a:pt x="23" y="12"/>
                    </a:lnTo>
                    <a:lnTo>
                      <a:pt x="40" y="19"/>
                    </a:lnTo>
                    <a:lnTo>
                      <a:pt x="46" y="12"/>
                    </a:lnTo>
                    <a:lnTo>
                      <a:pt x="25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1" name="Freeform 307"/>
              <p:cNvSpPr>
                <a:spLocks/>
              </p:cNvSpPr>
              <p:nvPr/>
            </p:nvSpPr>
            <p:spPr bwMode="auto">
              <a:xfrm>
                <a:off x="1411" y="2237"/>
                <a:ext cx="25" cy="22"/>
              </a:xfrm>
              <a:custGeom>
                <a:avLst/>
                <a:gdLst>
                  <a:gd name="T0" fmla="*/ 22 w 49"/>
                  <a:gd name="T1" fmla="*/ 3 h 44"/>
                  <a:gd name="T2" fmla="*/ 18 w 49"/>
                  <a:gd name="T3" fmla="*/ 0 h 44"/>
                  <a:gd name="T4" fmla="*/ 15 w 49"/>
                  <a:gd name="T5" fmla="*/ 2 h 44"/>
                  <a:gd name="T6" fmla="*/ 9 w 49"/>
                  <a:gd name="T7" fmla="*/ 7 h 44"/>
                  <a:gd name="T8" fmla="*/ 2 w 49"/>
                  <a:gd name="T9" fmla="*/ 12 h 44"/>
                  <a:gd name="T10" fmla="*/ 0 w 49"/>
                  <a:gd name="T11" fmla="*/ 16 h 44"/>
                  <a:gd name="T12" fmla="*/ 2 w 49"/>
                  <a:gd name="T13" fmla="*/ 16 h 44"/>
                  <a:gd name="T14" fmla="*/ 7 w 49"/>
                  <a:gd name="T15" fmla="*/ 14 h 44"/>
                  <a:gd name="T16" fmla="*/ 11 w 49"/>
                  <a:gd name="T17" fmla="*/ 11 h 44"/>
                  <a:gd name="T18" fmla="*/ 14 w 49"/>
                  <a:gd name="T19" fmla="*/ 10 h 44"/>
                  <a:gd name="T20" fmla="*/ 18 w 49"/>
                  <a:gd name="T21" fmla="*/ 11 h 44"/>
                  <a:gd name="T22" fmla="*/ 17 w 49"/>
                  <a:gd name="T23" fmla="*/ 12 h 44"/>
                  <a:gd name="T24" fmla="*/ 15 w 49"/>
                  <a:gd name="T25" fmla="*/ 15 h 44"/>
                  <a:gd name="T26" fmla="*/ 13 w 49"/>
                  <a:gd name="T27" fmla="*/ 19 h 44"/>
                  <a:gd name="T28" fmla="*/ 13 w 49"/>
                  <a:gd name="T29" fmla="*/ 22 h 44"/>
                  <a:gd name="T30" fmla="*/ 15 w 49"/>
                  <a:gd name="T31" fmla="*/ 21 h 44"/>
                  <a:gd name="T32" fmla="*/ 19 w 49"/>
                  <a:gd name="T33" fmla="*/ 16 h 44"/>
                  <a:gd name="T34" fmla="*/ 23 w 49"/>
                  <a:gd name="T35" fmla="*/ 13 h 44"/>
                  <a:gd name="T36" fmla="*/ 25 w 49"/>
                  <a:gd name="T37" fmla="*/ 11 h 44"/>
                  <a:gd name="T38" fmla="*/ 22 w 49"/>
                  <a:gd name="T39" fmla="*/ 3 h 44"/>
                  <a:gd name="T40" fmla="*/ 22 w 49"/>
                  <a:gd name="T41" fmla="*/ 3 h 44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9" h="44">
                    <a:moveTo>
                      <a:pt x="44" y="6"/>
                    </a:moveTo>
                    <a:lnTo>
                      <a:pt x="36" y="0"/>
                    </a:lnTo>
                    <a:lnTo>
                      <a:pt x="30" y="4"/>
                    </a:lnTo>
                    <a:lnTo>
                      <a:pt x="17" y="13"/>
                    </a:lnTo>
                    <a:lnTo>
                      <a:pt x="4" y="23"/>
                    </a:lnTo>
                    <a:lnTo>
                      <a:pt x="0" y="32"/>
                    </a:lnTo>
                    <a:lnTo>
                      <a:pt x="4" y="32"/>
                    </a:lnTo>
                    <a:lnTo>
                      <a:pt x="13" y="27"/>
                    </a:lnTo>
                    <a:lnTo>
                      <a:pt x="21" y="21"/>
                    </a:lnTo>
                    <a:lnTo>
                      <a:pt x="27" y="19"/>
                    </a:lnTo>
                    <a:lnTo>
                      <a:pt x="36" y="21"/>
                    </a:lnTo>
                    <a:lnTo>
                      <a:pt x="34" y="23"/>
                    </a:lnTo>
                    <a:lnTo>
                      <a:pt x="29" y="30"/>
                    </a:lnTo>
                    <a:lnTo>
                      <a:pt x="25" y="38"/>
                    </a:lnTo>
                    <a:lnTo>
                      <a:pt x="25" y="44"/>
                    </a:lnTo>
                    <a:lnTo>
                      <a:pt x="30" y="42"/>
                    </a:lnTo>
                    <a:lnTo>
                      <a:pt x="38" y="32"/>
                    </a:lnTo>
                    <a:lnTo>
                      <a:pt x="46" y="25"/>
                    </a:lnTo>
                    <a:lnTo>
                      <a:pt x="49" y="21"/>
                    </a:lnTo>
                    <a:lnTo>
                      <a:pt x="44" y="6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2" name="Freeform 308"/>
              <p:cNvSpPr>
                <a:spLocks/>
              </p:cNvSpPr>
              <p:nvPr/>
            </p:nvSpPr>
            <p:spPr bwMode="auto">
              <a:xfrm>
                <a:off x="1658" y="2233"/>
                <a:ext cx="30" cy="24"/>
              </a:xfrm>
              <a:custGeom>
                <a:avLst/>
                <a:gdLst>
                  <a:gd name="T0" fmla="*/ 10 w 59"/>
                  <a:gd name="T1" fmla="*/ 1 h 48"/>
                  <a:gd name="T2" fmla="*/ 17 w 59"/>
                  <a:gd name="T3" fmla="*/ 0 h 48"/>
                  <a:gd name="T4" fmla="*/ 19 w 59"/>
                  <a:gd name="T5" fmla="*/ 0 h 48"/>
                  <a:gd name="T6" fmla="*/ 23 w 59"/>
                  <a:gd name="T7" fmla="*/ 2 h 48"/>
                  <a:gd name="T8" fmla="*/ 27 w 59"/>
                  <a:gd name="T9" fmla="*/ 5 h 48"/>
                  <a:gd name="T10" fmla="*/ 30 w 59"/>
                  <a:gd name="T11" fmla="*/ 9 h 48"/>
                  <a:gd name="T12" fmla="*/ 29 w 59"/>
                  <a:gd name="T13" fmla="*/ 13 h 48"/>
                  <a:gd name="T14" fmla="*/ 26 w 59"/>
                  <a:gd name="T15" fmla="*/ 18 h 48"/>
                  <a:gd name="T16" fmla="*/ 23 w 59"/>
                  <a:gd name="T17" fmla="*/ 21 h 48"/>
                  <a:gd name="T18" fmla="*/ 22 w 59"/>
                  <a:gd name="T19" fmla="*/ 24 h 48"/>
                  <a:gd name="T20" fmla="*/ 17 w 59"/>
                  <a:gd name="T21" fmla="*/ 18 h 48"/>
                  <a:gd name="T22" fmla="*/ 17 w 59"/>
                  <a:gd name="T23" fmla="*/ 18 h 48"/>
                  <a:gd name="T24" fmla="*/ 16 w 59"/>
                  <a:gd name="T25" fmla="*/ 19 h 48"/>
                  <a:gd name="T26" fmla="*/ 14 w 59"/>
                  <a:gd name="T27" fmla="*/ 20 h 48"/>
                  <a:gd name="T28" fmla="*/ 12 w 59"/>
                  <a:gd name="T29" fmla="*/ 20 h 48"/>
                  <a:gd name="T30" fmla="*/ 8 w 59"/>
                  <a:gd name="T31" fmla="*/ 17 h 48"/>
                  <a:gd name="T32" fmla="*/ 5 w 59"/>
                  <a:gd name="T33" fmla="*/ 14 h 48"/>
                  <a:gd name="T34" fmla="*/ 1 w 59"/>
                  <a:gd name="T35" fmla="*/ 10 h 48"/>
                  <a:gd name="T36" fmla="*/ 0 w 59"/>
                  <a:gd name="T37" fmla="*/ 9 h 48"/>
                  <a:gd name="T38" fmla="*/ 17 w 59"/>
                  <a:gd name="T39" fmla="*/ 9 h 48"/>
                  <a:gd name="T40" fmla="*/ 10 w 59"/>
                  <a:gd name="T41" fmla="*/ 1 h 48"/>
                  <a:gd name="T42" fmla="*/ 10 w 59"/>
                  <a:gd name="T43" fmla="*/ 1 h 48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59" h="48">
                    <a:moveTo>
                      <a:pt x="19" y="2"/>
                    </a:moveTo>
                    <a:lnTo>
                      <a:pt x="34" y="0"/>
                    </a:lnTo>
                    <a:lnTo>
                      <a:pt x="38" y="0"/>
                    </a:lnTo>
                    <a:lnTo>
                      <a:pt x="46" y="4"/>
                    </a:lnTo>
                    <a:lnTo>
                      <a:pt x="53" y="10"/>
                    </a:lnTo>
                    <a:lnTo>
                      <a:pt x="59" y="18"/>
                    </a:lnTo>
                    <a:lnTo>
                      <a:pt x="57" y="25"/>
                    </a:lnTo>
                    <a:lnTo>
                      <a:pt x="52" y="35"/>
                    </a:lnTo>
                    <a:lnTo>
                      <a:pt x="46" y="42"/>
                    </a:lnTo>
                    <a:lnTo>
                      <a:pt x="44" y="48"/>
                    </a:lnTo>
                    <a:lnTo>
                      <a:pt x="33" y="35"/>
                    </a:lnTo>
                    <a:lnTo>
                      <a:pt x="31" y="38"/>
                    </a:lnTo>
                    <a:lnTo>
                      <a:pt x="27" y="40"/>
                    </a:lnTo>
                    <a:lnTo>
                      <a:pt x="23" y="40"/>
                    </a:lnTo>
                    <a:lnTo>
                      <a:pt x="15" y="33"/>
                    </a:lnTo>
                    <a:lnTo>
                      <a:pt x="10" y="27"/>
                    </a:lnTo>
                    <a:lnTo>
                      <a:pt x="2" y="19"/>
                    </a:lnTo>
                    <a:lnTo>
                      <a:pt x="0" y="18"/>
                    </a:lnTo>
                    <a:lnTo>
                      <a:pt x="33" y="18"/>
                    </a:lnTo>
                    <a:lnTo>
                      <a:pt x="19" y="2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3" name="Freeform 309"/>
              <p:cNvSpPr>
                <a:spLocks/>
              </p:cNvSpPr>
              <p:nvPr/>
            </p:nvSpPr>
            <p:spPr bwMode="auto">
              <a:xfrm>
                <a:off x="1612" y="2240"/>
                <a:ext cx="25" cy="29"/>
              </a:xfrm>
              <a:custGeom>
                <a:avLst/>
                <a:gdLst>
                  <a:gd name="T0" fmla="*/ 1 w 51"/>
                  <a:gd name="T1" fmla="*/ 0 h 59"/>
                  <a:gd name="T2" fmla="*/ 0 w 51"/>
                  <a:gd name="T3" fmla="*/ 4 h 59"/>
                  <a:gd name="T4" fmla="*/ 0 w 51"/>
                  <a:gd name="T5" fmla="*/ 6 h 59"/>
                  <a:gd name="T6" fmla="*/ 3 w 51"/>
                  <a:gd name="T7" fmla="*/ 11 h 59"/>
                  <a:gd name="T8" fmla="*/ 5 w 51"/>
                  <a:gd name="T9" fmla="*/ 18 h 59"/>
                  <a:gd name="T10" fmla="*/ 6 w 51"/>
                  <a:gd name="T11" fmla="*/ 26 h 59"/>
                  <a:gd name="T12" fmla="*/ 6 w 51"/>
                  <a:gd name="T13" fmla="*/ 29 h 59"/>
                  <a:gd name="T14" fmla="*/ 11 w 51"/>
                  <a:gd name="T15" fmla="*/ 27 h 59"/>
                  <a:gd name="T16" fmla="*/ 16 w 51"/>
                  <a:gd name="T17" fmla="*/ 22 h 59"/>
                  <a:gd name="T18" fmla="*/ 18 w 51"/>
                  <a:gd name="T19" fmla="*/ 21 h 59"/>
                  <a:gd name="T20" fmla="*/ 25 w 51"/>
                  <a:gd name="T21" fmla="*/ 10 h 59"/>
                  <a:gd name="T22" fmla="*/ 21 w 51"/>
                  <a:gd name="T23" fmla="*/ 2 h 59"/>
                  <a:gd name="T24" fmla="*/ 12 w 51"/>
                  <a:gd name="T25" fmla="*/ 11 h 59"/>
                  <a:gd name="T26" fmla="*/ 1 w 51"/>
                  <a:gd name="T27" fmla="*/ 0 h 59"/>
                  <a:gd name="T28" fmla="*/ 1 w 51"/>
                  <a:gd name="T29" fmla="*/ 0 h 5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51" h="59">
                    <a:moveTo>
                      <a:pt x="2" y="0"/>
                    </a:moveTo>
                    <a:lnTo>
                      <a:pt x="0" y="9"/>
                    </a:lnTo>
                    <a:lnTo>
                      <a:pt x="0" y="13"/>
                    </a:lnTo>
                    <a:lnTo>
                      <a:pt x="6" y="23"/>
                    </a:lnTo>
                    <a:lnTo>
                      <a:pt x="10" y="36"/>
                    </a:lnTo>
                    <a:lnTo>
                      <a:pt x="12" y="53"/>
                    </a:lnTo>
                    <a:lnTo>
                      <a:pt x="13" y="59"/>
                    </a:lnTo>
                    <a:lnTo>
                      <a:pt x="23" y="55"/>
                    </a:lnTo>
                    <a:lnTo>
                      <a:pt x="32" y="45"/>
                    </a:lnTo>
                    <a:lnTo>
                      <a:pt x="36" y="42"/>
                    </a:lnTo>
                    <a:lnTo>
                      <a:pt x="51" y="21"/>
                    </a:lnTo>
                    <a:lnTo>
                      <a:pt x="42" y="4"/>
                    </a:lnTo>
                    <a:lnTo>
                      <a:pt x="25" y="2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4" name="Freeform 310"/>
              <p:cNvSpPr>
                <a:spLocks/>
              </p:cNvSpPr>
              <p:nvPr/>
            </p:nvSpPr>
            <p:spPr bwMode="auto">
              <a:xfrm>
                <a:off x="1645" y="2252"/>
                <a:ext cx="25" cy="33"/>
              </a:xfrm>
              <a:custGeom>
                <a:avLst/>
                <a:gdLst>
                  <a:gd name="T0" fmla="*/ 8 w 49"/>
                  <a:gd name="T1" fmla="*/ 2 h 65"/>
                  <a:gd name="T2" fmla="*/ 6 w 49"/>
                  <a:gd name="T3" fmla="*/ 1 h 65"/>
                  <a:gd name="T4" fmla="*/ 3 w 49"/>
                  <a:gd name="T5" fmla="*/ 0 h 65"/>
                  <a:gd name="T6" fmla="*/ 0 w 49"/>
                  <a:gd name="T7" fmla="*/ 1 h 65"/>
                  <a:gd name="T8" fmla="*/ 1 w 49"/>
                  <a:gd name="T9" fmla="*/ 6 h 65"/>
                  <a:gd name="T10" fmla="*/ 5 w 49"/>
                  <a:gd name="T11" fmla="*/ 15 h 65"/>
                  <a:gd name="T12" fmla="*/ 11 w 49"/>
                  <a:gd name="T13" fmla="*/ 24 h 65"/>
                  <a:gd name="T14" fmla="*/ 18 w 49"/>
                  <a:gd name="T15" fmla="*/ 31 h 65"/>
                  <a:gd name="T16" fmla="*/ 21 w 49"/>
                  <a:gd name="T17" fmla="*/ 33 h 65"/>
                  <a:gd name="T18" fmla="*/ 22 w 49"/>
                  <a:gd name="T19" fmla="*/ 29 h 65"/>
                  <a:gd name="T20" fmla="*/ 23 w 49"/>
                  <a:gd name="T21" fmla="*/ 25 h 65"/>
                  <a:gd name="T22" fmla="*/ 24 w 49"/>
                  <a:gd name="T23" fmla="*/ 21 h 65"/>
                  <a:gd name="T24" fmla="*/ 25 w 49"/>
                  <a:gd name="T25" fmla="*/ 20 h 65"/>
                  <a:gd name="T26" fmla="*/ 17 w 49"/>
                  <a:gd name="T27" fmla="*/ 18 h 65"/>
                  <a:gd name="T28" fmla="*/ 8 w 49"/>
                  <a:gd name="T29" fmla="*/ 2 h 65"/>
                  <a:gd name="T30" fmla="*/ 8 w 49"/>
                  <a:gd name="T31" fmla="*/ 2 h 65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9" h="65">
                    <a:moveTo>
                      <a:pt x="15" y="4"/>
                    </a:moveTo>
                    <a:lnTo>
                      <a:pt x="11" y="2"/>
                    </a:lnTo>
                    <a:lnTo>
                      <a:pt x="5" y="0"/>
                    </a:lnTo>
                    <a:lnTo>
                      <a:pt x="0" y="2"/>
                    </a:lnTo>
                    <a:lnTo>
                      <a:pt x="2" y="12"/>
                    </a:lnTo>
                    <a:lnTo>
                      <a:pt x="9" y="29"/>
                    </a:lnTo>
                    <a:lnTo>
                      <a:pt x="22" y="48"/>
                    </a:lnTo>
                    <a:lnTo>
                      <a:pt x="36" y="61"/>
                    </a:lnTo>
                    <a:lnTo>
                      <a:pt x="41" y="65"/>
                    </a:lnTo>
                    <a:lnTo>
                      <a:pt x="43" y="57"/>
                    </a:lnTo>
                    <a:lnTo>
                      <a:pt x="45" y="50"/>
                    </a:lnTo>
                    <a:lnTo>
                      <a:pt x="47" y="42"/>
                    </a:lnTo>
                    <a:lnTo>
                      <a:pt x="49" y="40"/>
                    </a:lnTo>
                    <a:lnTo>
                      <a:pt x="34" y="35"/>
                    </a:lnTo>
                    <a:lnTo>
                      <a:pt x="15" y="4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5" name="Freeform 311"/>
              <p:cNvSpPr>
                <a:spLocks/>
              </p:cNvSpPr>
              <p:nvPr/>
            </p:nvSpPr>
            <p:spPr bwMode="auto">
              <a:xfrm>
                <a:off x="1553" y="2217"/>
                <a:ext cx="13" cy="13"/>
              </a:xfrm>
              <a:custGeom>
                <a:avLst/>
                <a:gdLst>
                  <a:gd name="T0" fmla="*/ 11 w 27"/>
                  <a:gd name="T1" fmla="*/ 3 h 27"/>
                  <a:gd name="T2" fmla="*/ 0 w 27"/>
                  <a:gd name="T3" fmla="*/ 0 h 27"/>
                  <a:gd name="T4" fmla="*/ 0 w 27"/>
                  <a:gd name="T5" fmla="*/ 5 h 27"/>
                  <a:gd name="T6" fmla="*/ 8 w 27"/>
                  <a:gd name="T7" fmla="*/ 13 h 27"/>
                  <a:gd name="T8" fmla="*/ 13 w 27"/>
                  <a:gd name="T9" fmla="*/ 8 h 27"/>
                  <a:gd name="T10" fmla="*/ 11 w 27"/>
                  <a:gd name="T11" fmla="*/ 3 h 27"/>
                  <a:gd name="T12" fmla="*/ 11 w 27"/>
                  <a:gd name="T13" fmla="*/ 3 h 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23" y="6"/>
                    </a:moveTo>
                    <a:lnTo>
                      <a:pt x="0" y="0"/>
                    </a:lnTo>
                    <a:lnTo>
                      <a:pt x="0" y="10"/>
                    </a:lnTo>
                    <a:lnTo>
                      <a:pt x="17" y="27"/>
                    </a:lnTo>
                    <a:lnTo>
                      <a:pt x="27" y="17"/>
                    </a:lnTo>
                    <a:lnTo>
                      <a:pt x="23" y="6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6" name="Freeform 312"/>
              <p:cNvSpPr>
                <a:spLocks/>
              </p:cNvSpPr>
              <p:nvPr/>
            </p:nvSpPr>
            <p:spPr bwMode="auto">
              <a:xfrm>
                <a:off x="1571" y="2239"/>
                <a:ext cx="14" cy="28"/>
              </a:xfrm>
              <a:custGeom>
                <a:avLst/>
                <a:gdLst>
                  <a:gd name="T0" fmla="*/ 8 w 29"/>
                  <a:gd name="T1" fmla="*/ 3 h 57"/>
                  <a:gd name="T2" fmla="*/ 8 w 29"/>
                  <a:gd name="T3" fmla="*/ 2 h 57"/>
                  <a:gd name="T4" fmla="*/ 5 w 29"/>
                  <a:gd name="T5" fmla="*/ 1 h 57"/>
                  <a:gd name="T6" fmla="*/ 2 w 29"/>
                  <a:gd name="T7" fmla="*/ 0 h 57"/>
                  <a:gd name="T8" fmla="*/ 0 w 29"/>
                  <a:gd name="T9" fmla="*/ 3 h 57"/>
                  <a:gd name="T10" fmla="*/ 1 w 29"/>
                  <a:gd name="T11" fmla="*/ 8 h 57"/>
                  <a:gd name="T12" fmla="*/ 4 w 29"/>
                  <a:gd name="T13" fmla="*/ 17 h 57"/>
                  <a:gd name="T14" fmla="*/ 7 w 29"/>
                  <a:gd name="T15" fmla="*/ 24 h 57"/>
                  <a:gd name="T16" fmla="*/ 8 w 29"/>
                  <a:gd name="T17" fmla="*/ 28 h 57"/>
                  <a:gd name="T18" fmla="*/ 14 w 29"/>
                  <a:gd name="T19" fmla="*/ 24 h 57"/>
                  <a:gd name="T20" fmla="*/ 8 w 29"/>
                  <a:gd name="T21" fmla="*/ 3 h 57"/>
                  <a:gd name="T22" fmla="*/ 8 w 29"/>
                  <a:gd name="T23" fmla="*/ 3 h 57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29" h="57">
                    <a:moveTo>
                      <a:pt x="17" y="6"/>
                    </a:moveTo>
                    <a:lnTo>
                      <a:pt x="16" y="4"/>
                    </a:lnTo>
                    <a:lnTo>
                      <a:pt x="10" y="2"/>
                    </a:lnTo>
                    <a:lnTo>
                      <a:pt x="4" y="0"/>
                    </a:lnTo>
                    <a:lnTo>
                      <a:pt x="0" y="6"/>
                    </a:lnTo>
                    <a:lnTo>
                      <a:pt x="2" y="17"/>
                    </a:lnTo>
                    <a:lnTo>
                      <a:pt x="8" y="34"/>
                    </a:lnTo>
                    <a:lnTo>
                      <a:pt x="14" y="49"/>
                    </a:lnTo>
                    <a:lnTo>
                      <a:pt x="17" y="57"/>
                    </a:lnTo>
                    <a:lnTo>
                      <a:pt x="29" y="49"/>
                    </a:lnTo>
                    <a:lnTo>
                      <a:pt x="17" y="6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7" name="Freeform 313"/>
              <p:cNvSpPr>
                <a:spLocks/>
              </p:cNvSpPr>
              <p:nvPr/>
            </p:nvSpPr>
            <p:spPr bwMode="auto">
              <a:xfrm>
                <a:off x="1671" y="2524"/>
                <a:ext cx="15" cy="18"/>
              </a:xfrm>
              <a:custGeom>
                <a:avLst/>
                <a:gdLst>
                  <a:gd name="T0" fmla="*/ 10 w 28"/>
                  <a:gd name="T1" fmla="*/ 0 h 36"/>
                  <a:gd name="T2" fmla="*/ 2 w 28"/>
                  <a:gd name="T3" fmla="*/ 2 h 36"/>
                  <a:gd name="T4" fmla="*/ 0 w 28"/>
                  <a:gd name="T5" fmla="*/ 13 h 36"/>
                  <a:gd name="T6" fmla="*/ 10 w 28"/>
                  <a:gd name="T7" fmla="*/ 18 h 36"/>
                  <a:gd name="T8" fmla="*/ 15 w 28"/>
                  <a:gd name="T9" fmla="*/ 14 h 36"/>
                  <a:gd name="T10" fmla="*/ 10 w 28"/>
                  <a:gd name="T11" fmla="*/ 0 h 36"/>
                  <a:gd name="T12" fmla="*/ 10 w 28"/>
                  <a:gd name="T13" fmla="*/ 0 h 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" h="36">
                    <a:moveTo>
                      <a:pt x="19" y="0"/>
                    </a:moveTo>
                    <a:lnTo>
                      <a:pt x="4" y="4"/>
                    </a:lnTo>
                    <a:lnTo>
                      <a:pt x="0" y="25"/>
                    </a:lnTo>
                    <a:lnTo>
                      <a:pt x="19" y="36"/>
                    </a:lnTo>
                    <a:lnTo>
                      <a:pt x="28" y="27"/>
                    </a:lnTo>
                    <a:lnTo>
                      <a:pt x="19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8" name="Freeform 314"/>
              <p:cNvSpPr>
                <a:spLocks/>
              </p:cNvSpPr>
              <p:nvPr/>
            </p:nvSpPr>
            <p:spPr bwMode="auto">
              <a:xfrm>
                <a:off x="1716" y="2585"/>
                <a:ext cx="19" cy="78"/>
              </a:xfrm>
              <a:custGeom>
                <a:avLst/>
                <a:gdLst>
                  <a:gd name="T0" fmla="*/ 8 w 38"/>
                  <a:gd name="T1" fmla="*/ 7 h 156"/>
                  <a:gd name="T2" fmla="*/ 9 w 38"/>
                  <a:gd name="T3" fmla="*/ 16 h 156"/>
                  <a:gd name="T4" fmla="*/ 0 w 38"/>
                  <a:gd name="T5" fmla="*/ 22 h 156"/>
                  <a:gd name="T6" fmla="*/ 8 w 38"/>
                  <a:gd name="T7" fmla="*/ 43 h 156"/>
                  <a:gd name="T8" fmla="*/ 17 w 38"/>
                  <a:gd name="T9" fmla="*/ 49 h 156"/>
                  <a:gd name="T10" fmla="*/ 11 w 38"/>
                  <a:gd name="T11" fmla="*/ 55 h 156"/>
                  <a:gd name="T12" fmla="*/ 11 w 38"/>
                  <a:gd name="T13" fmla="*/ 75 h 156"/>
                  <a:gd name="T14" fmla="*/ 19 w 38"/>
                  <a:gd name="T15" fmla="*/ 78 h 156"/>
                  <a:gd name="T16" fmla="*/ 19 w 38"/>
                  <a:gd name="T17" fmla="*/ 73 h 156"/>
                  <a:gd name="T18" fmla="*/ 19 w 38"/>
                  <a:gd name="T19" fmla="*/ 62 h 156"/>
                  <a:gd name="T20" fmla="*/ 19 w 38"/>
                  <a:gd name="T21" fmla="*/ 50 h 156"/>
                  <a:gd name="T22" fmla="*/ 18 w 38"/>
                  <a:gd name="T23" fmla="*/ 43 h 156"/>
                  <a:gd name="T24" fmla="*/ 17 w 38"/>
                  <a:gd name="T25" fmla="*/ 38 h 156"/>
                  <a:gd name="T26" fmla="*/ 18 w 38"/>
                  <a:gd name="T27" fmla="*/ 33 h 156"/>
                  <a:gd name="T28" fmla="*/ 18 w 38"/>
                  <a:gd name="T29" fmla="*/ 29 h 156"/>
                  <a:gd name="T30" fmla="*/ 19 w 38"/>
                  <a:gd name="T31" fmla="*/ 28 h 156"/>
                  <a:gd name="T32" fmla="*/ 11 w 38"/>
                  <a:gd name="T33" fmla="*/ 0 h 156"/>
                  <a:gd name="T34" fmla="*/ 8 w 38"/>
                  <a:gd name="T35" fmla="*/ 7 h 156"/>
                  <a:gd name="T36" fmla="*/ 8 w 38"/>
                  <a:gd name="T37" fmla="*/ 7 h 15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38" h="156">
                    <a:moveTo>
                      <a:pt x="15" y="13"/>
                    </a:moveTo>
                    <a:lnTo>
                      <a:pt x="17" y="32"/>
                    </a:lnTo>
                    <a:lnTo>
                      <a:pt x="0" y="44"/>
                    </a:lnTo>
                    <a:lnTo>
                      <a:pt x="15" y="86"/>
                    </a:lnTo>
                    <a:lnTo>
                      <a:pt x="33" y="97"/>
                    </a:lnTo>
                    <a:lnTo>
                      <a:pt x="21" y="110"/>
                    </a:lnTo>
                    <a:lnTo>
                      <a:pt x="21" y="150"/>
                    </a:lnTo>
                    <a:lnTo>
                      <a:pt x="38" y="156"/>
                    </a:lnTo>
                    <a:lnTo>
                      <a:pt x="38" y="145"/>
                    </a:lnTo>
                    <a:lnTo>
                      <a:pt x="38" y="124"/>
                    </a:lnTo>
                    <a:lnTo>
                      <a:pt x="38" y="99"/>
                    </a:lnTo>
                    <a:lnTo>
                      <a:pt x="36" y="86"/>
                    </a:lnTo>
                    <a:lnTo>
                      <a:pt x="34" y="76"/>
                    </a:lnTo>
                    <a:lnTo>
                      <a:pt x="36" y="65"/>
                    </a:lnTo>
                    <a:lnTo>
                      <a:pt x="36" y="57"/>
                    </a:lnTo>
                    <a:lnTo>
                      <a:pt x="38" y="55"/>
                    </a:lnTo>
                    <a:lnTo>
                      <a:pt x="21" y="0"/>
                    </a:lnTo>
                    <a:lnTo>
                      <a:pt x="15" y="13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29" name="Freeform 315"/>
              <p:cNvSpPr>
                <a:spLocks/>
              </p:cNvSpPr>
              <p:nvPr/>
            </p:nvSpPr>
            <p:spPr bwMode="auto">
              <a:xfrm>
                <a:off x="1717" y="2672"/>
                <a:ext cx="13" cy="32"/>
              </a:xfrm>
              <a:custGeom>
                <a:avLst/>
                <a:gdLst>
                  <a:gd name="T0" fmla="*/ 6 w 27"/>
                  <a:gd name="T1" fmla="*/ 8 h 65"/>
                  <a:gd name="T2" fmla="*/ 6 w 27"/>
                  <a:gd name="T3" fmla="*/ 0 h 65"/>
                  <a:gd name="T4" fmla="*/ 0 w 27"/>
                  <a:gd name="T5" fmla="*/ 4 h 65"/>
                  <a:gd name="T6" fmla="*/ 1 w 27"/>
                  <a:gd name="T7" fmla="*/ 18 h 65"/>
                  <a:gd name="T8" fmla="*/ 8 w 27"/>
                  <a:gd name="T9" fmla="*/ 17 h 65"/>
                  <a:gd name="T10" fmla="*/ 7 w 27"/>
                  <a:gd name="T11" fmla="*/ 20 h 65"/>
                  <a:gd name="T12" fmla="*/ 7 w 27"/>
                  <a:gd name="T13" fmla="*/ 25 h 65"/>
                  <a:gd name="T14" fmla="*/ 8 w 27"/>
                  <a:gd name="T15" fmla="*/ 30 h 65"/>
                  <a:gd name="T16" fmla="*/ 10 w 27"/>
                  <a:gd name="T17" fmla="*/ 32 h 65"/>
                  <a:gd name="T18" fmla="*/ 12 w 27"/>
                  <a:gd name="T19" fmla="*/ 27 h 65"/>
                  <a:gd name="T20" fmla="*/ 13 w 27"/>
                  <a:gd name="T21" fmla="*/ 19 h 65"/>
                  <a:gd name="T22" fmla="*/ 12 w 27"/>
                  <a:gd name="T23" fmla="*/ 10 h 65"/>
                  <a:gd name="T24" fmla="*/ 12 w 27"/>
                  <a:gd name="T25" fmla="*/ 7 h 65"/>
                  <a:gd name="T26" fmla="*/ 6 w 27"/>
                  <a:gd name="T27" fmla="*/ 8 h 65"/>
                  <a:gd name="T28" fmla="*/ 6 w 27"/>
                  <a:gd name="T29" fmla="*/ 8 h 6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27" h="65">
                    <a:moveTo>
                      <a:pt x="13" y="17"/>
                    </a:moveTo>
                    <a:lnTo>
                      <a:pt x="12" y="0"/>
                    </a:lnTo>
                    <a:lnTo>
                      <a:pt x="0" y="8"/>
                    </a:lnTo>
                    <a:lnTo>
                      <a:pt x="2" y="36"/>
                    </a:lnTo>
                    <a:lnTo>
                      <a:pt x="17" y="34"/>
                    </a:lnTo>
                    <a:lnTo>
                      <a:pt x="15" y="40"/>
                    </a:lnTo>
                    <a:lnTo>
                      <a:pt x="15" y="51"/>
                    </a:lnTo>
                    <a:lnTo>
                      <a:pt x="17" y="61"/>
                    </a:lnTo>
                    <a:lnTo>
                      <a:pt x="21" y="65"/>
                    </a:lnTo>
                    <a:lnTo>
                      <a:pt x="25" y="55"/>
                    </a:lnTo>
                    <a:lnTo>
                      <a:pt x="27" y="38"/>
                    </a:lnTo>
                    <a:lnTo>
                      <a:pt x="25" y="21"/>
                    </a:lnTo>
                    <a:lnTo>
                      <a:pt x="25" y="15"/>
                    </a:lnTo>
                    <a:lnTo>
                      <a:pt x="13" y="17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0" name="Freeform 316"/>
              <p:cNvSpPr>
                <a:spLocks/>
              </p:cNvSpPr>
              <p:nvPr/>
            </p:nvSpPr>
            <p:spPr bwMode="auto">
              <a:xfrm>
                <a:off x="1615" y="2504"/>
                <a:ext cx="8" cy="31"/>
              </a:xfrm>
              <a:custGeom>
                <a:avLst/>
                <a:gdLst>
                  <a:gd name="T0" fmla="*/ 5 w 15"/>
                  <a:gd name="T1" fmla="*/ 0 h 61"/>
                  <a:gd name="T2" fmla="*/ 0 w 15"/>
                  <a:gd name="T3" fmla="*/ 2 h 61"/>
                  <a:gd name="T4" fmla="*/ 0 w 15"/>
                  <a:gd name="T5" fmla="*/ 8 h 61"/>
                  <a:gd name="T6" fmla="*/ 6 w 15"/>
                  <a:gd name="T7" fmla="*/ 31 h 61"/>
                  <a:gd name="T8" fmla="*/ 8 w 15"/>
                  <a:gd name="T9" fmla="*/ 28 h 61"/>
                  <a:gd name="T10" fmla="*/ 5 w 15"/>
                  <a:gd name="T11" fmla="*/ 0 h 61"/>
                  <a:gd name="T12" fmla="*/ 5 w 15"/>
                  <a:gd name="T13" fmla="*/ 0 h 6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5" h="61">
                    <a:moveTo>
                      <a:pt x="9" y="0"/>
                    </a:moveTo>
                    <a:lnTo>
                      <a:pt x="0" y="4"/>
                    </a:lnTo>
                    <a:lnTo>
                      <a:pt x="0" y="16"/>
                    </a:lnTo>
                    <a:lnTo>
                      <a:pt x="11" y="61"/>
                    </a:lnTo>
                    <a:lnTo>
                      <a:pt x="15" y="56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1" name="Freeform 317"/>
              <p:cNvSpPr>
                <a:spLocks/>
              </p:cNvSpPr>
              <p:nvPr/>
            </p:nvSpPr>
            <p:spPr bwMode="auto">
              <a:xfrm>
                <a:off x="1629" y="2503"/>
                <a:ext cx="15" cy="23"/>
              </a:xfrm>
              <a:custGeom>
                <a:avLst/>
                <a:gdLst>
                  <a:gd name="T0" fmla="*/ 8 w 31"/>
                  <a:gd name="T1" fmla="*/ 1 h 46"/>
                  <a:gd name="T2" fmla="*/ 6 w 31"/>
                  <a:gd name="T3" fmla="*/ 0 h 46"/>
                  <a:gd name="T4" fmla="*/ 4 w 31"/>
                  <a:gd name="T5" fmla="*/ 0 h 46"/>
                  <a:gd name="T6" fmla="*/ 1 w 31"/>
                  <a:gd name="T7" fmla="*/ 0 h 46"/>
                  <a:gd name="T8" fmla="*/ 0 w 31"/>
                  <a:gd name="T9" fmla="*/ 4 h 46"/>
                  <a:gd name="T10" fmla="*/ 0 w 31"/>
                  <a:gd name="T11" fmla="*/ 7 h 46"/>
                  <a:gd name="T12" fmla="*/ 3 w 31"/>
                  <a:gd name="T13" fmla="*/ 10 h 46"/>
                  <a:gd name="T14" fmla="*/ 6 w 31"/>
                  <a:gd name="T15" fmla="*/ 11 h 46"/>
                  <a:gd name="T16" fmla="*/ 7 w 31"/>
                  <a:gd name="T17" fmla="*/ 12 h 46"/>
                  <a:gd name="T18" fmla="*/ 4 w 31"/>
                  <a:gd name="T19" fmla="*/ 18 h 46"/>
                  <a:gd name="T20" fmla="*/ 11 w 31"/>
                  <a:gd name="T21" fmla="*/ 23 h 46"/>
                  <a:gd name="T22" fmla="*/ 15 w 31"/>
                  <a:gd name="T23" fmla="*/ 15 h 46"/>
                  <a:gd name="T24" fmla="*/ 8 w 31"/>
                  <a:gd name="T25" fmla="*/ 1 h 46"/>
                  <a:gd name="T26" fmla="*/ 8 w 31"/>
                  <a:gd name="T27" fmla="*/ 1 h 4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31" h="46">
                    <a:moveTo>
                      <a:pt x="16" y="2"/>
                    </a:moveTo>
                    <a:lnTo>
                      <a:pt x="12" y="0"/>
                    </a:lnTo>
                    <a:lnTo>
                      <a:pt x="8" y="0"/>
                    </a:lnTo>
                    <a:lnTo>
                      <a:pt x="2" y="0"/>
                    </a:lnTo>
                    <a:lnTo>
                      <a:pt x="0" y="8"/>
                    </a:lnTo>
                    <a:lnTo>
                      <a:pt x="0" y="14"/>
                    </a:lnTo>
                    <a:lnTo>
                      <a:pt x="6" y="19"/>
                    </a:lnTo>
                    <a:lnTo>
                      <a:pt x="12" y="21"/>
                    </a:lnTo>
                    <a:lnTo>
                      <a:pt x="14" y="23"/>
                    </a:lnTo>
                    <a:lnTo>
                      <a:pt x="8" y="35"/>
                    </a:lnTo>
                    <a:lnTo>
                      <a:pt x="23" y="46"/>
                    </a:lnTo>
                    <a:lnTo>
                      <a:pt x="31" y="29"/>
                    </a:lnTo>
                    <a:lnTo>
                      <a:pt x="16" y="2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2" name="Freeform 318"/>
              <p:cNvSpPr>
                <a:spLocks/>
              </p:cNvSpPr>
              <p:nvPr/>
            </p:nvSpPr>
            <p:spPr bwMode="auto">
              <a:xfrm>
                <a:off x="1464" y="2556"/>
                <a:ext cx="16" cy="33"/>
              </a:xfrm>
              <a:custGeom>
                <a:avLst/>
                <a:gdLst>
                  <a:gd name="T0" fmla="*/ 8 w 33"/>
                  <a:gd name="T1" fmla="*/ 3 h 65"/>
                  <a:gd name="T2" fmla="*/ 2 w 33"/>
                  <a:gd name="T3" fmla="*/ 0 h 65"/>
                  <a:gd name="T4" fmla="*/ 0 w 33"/>
                  <a:gd name="T5" fmla="*/ 9 h 65"/>
                  <a:gd name="T6" fmla="*/ 1 w 33"/>
                  <a:gd name="T7" fmla="*/ 9 h 65"/>
                  <a:gd name="T8" fmla="*/ 3 w 33"/>
                  <a:gd name="T9" fmla="*/ 11 h 65"/>
                  <a:gd name="T10" fmla="*/ 4 w 33"/>
                  <a:gd name="T11" fmla="*/ 14 h 65"/>
                  <a:gd name="T12" fmla="*/ 5 w 33"/>
                  <a:gd name="T13" fmla="*/ 18 h 65"/>
                  <a:gd name="T14" fmla="*/ 5 w 33"/>
                  <a:gd name="T15" fmla="*/ 24 h 65"/>
                  <a:gd name="T16" fmla="*/ 7 w 33"/>
                  <a:gd name="T17" fmla="*/ 30 h 65"/>
                  <a:gd name="T18" fmla="*/ 9 w 33"/>
                  <a:gd name="T19" fmla="*/ 33 h 65"/>
                  <a:gd name="T20" fmla="*/ 12 w 33"/>
                  <a:gd name="T21" fmla="*/ 32 h 65"/>
                  <a:gd name="T22" fmla="*/ 12 w 33"/>
                  <a:gd name="T23" fmla="*/ 29 h 65"/>
                  <a:gd name="T24" fmla="*/ 12 w 33"/>
                  <a:gd name="T25" fmla="*/ 27 h 65"/>
                  <a:gd name="T26" fmla="*/ 10 w 33"/>
                  <a:gd name="T27" fmla="*/ 26 h 65"/>
                  <a:gd name="T28" fmla="*/ 16 w 33"/>
                  <a:gd name="T29" fmla="*/ 23 h 65"/>
                  <a:gd name="T30" fmla="*/ 16 w 33"/>
                  <a:gd name="T31" fmla="*/ 15 h 65"/>
                  <a:gd name="T32" fmla="*/ 8 w 33"/>
                  <a:gd name="T33" fmla="*/ 3 h 65"/>
                  <a:gd name="T34" fmla="*/ 8 w 33"/>
                  <a:gd name="T35" fmla="*/ 3 h 65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33" h="65">
                    <a:moveTo>
                      <a:pt x="16" y="6"/>
                    </a:moveTo>
                    <a:lnTo>
                      <a:pt x="4" y="0"/>
                    </a:lnTo>
                    <a:lnTo>
                      <a:pt x="0" y="17"/>
                    </a:lnTo>
                    <a:lnTo>
                      <a:pt x="2" y="17"/>
                    </a:lnTo>
                    <a:lnTo>
                      <a:pt x="6" y="21"/>
                    </a:lnTo>
                    <a:lnTo>
                      <a:pt x="8" y="27"/>
                    </a:lnTo>
                    <a:lnTo>
                      <a:pt x="10" y="36"/>
                    </a:lnTo>
                    <a:lnTo>
                      <a:pt x="10" y="47"/>
                    </a:lnTo>
                    <a:lnTo>
                      <a:pt x="14" y="59"/>
                    </a:lnTo>
                    <a:lnTo>
                      <a:pt x="19" y="65"/>
                    </a:lnTo>
                    <a:lnTo>
                      <a:pt x="25" y="63"/>
                    </a:lnTo>
                    <a:lnTo>
                      <a:pt x="25" y="57"/>
                    </a:lnTo>
                    <a:lnTo>
                      <a:pt x="25" y="53"/>
                    </a:lnTo>
                    <a:lnTo>
                      <a:pt x="21" y="51"/>
                    </a:lnTo>
                    <a:lnTo>
                      <a:pt x="33" y="46"/>
                    </a:lnTo>
                    <a:lnTo>
                      <a:pt x="33" y="30"/>
                    </a:lnTo>
                    <a:lnTo>
                      <a:pt x="16" y="6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3" name="Freeform 319"/>
              <p:cNvSpPr>
                <a:spLocks/>
              </p:cNvSpPr>
              <p:nvPr/>
            </p:nvSpPr>
            <p:spPr bwMode="auto">
              <a:xfrm>
                <a:off x="1485" y="2545"/>
                <a:ext cx="14" cy="34"/>
              </a:xfrm>
              <a:custGeom>
                <a:avLst/>
                <a:gdLst>
                  <a:gd name="T0" fmla="*/ 10 w 29"/>
                  <a:gd name="T1" fmla="*/ 3 h 69"/>
                  <a:gd name="T2" fmla="*/ 8 w 29"/>
                  <a:gd name="T3" fmla="*/ 2 h 69"/>
                  <a:gd name="T4" fmla="*/ 6 w 29"/>
                  <a:gd name="T5" fmla="*/ 1 h 69"/>
                  <a:gd name="T6" fmla="*/ 3 w 29"/>
                  <a:gd name="T7" fmla="*/ 0 h 69"/>
                  <a:gd name="T8" fmla="*/ 1 w 29"/>
                  <a:gd name="T9" fmla="*/ 1 h 69"/>
                  <a:gd name="T10" fmla="*/ 0 w 29"/>
                  <a:gd name="T11" fmla="*/ 4 h 69"/>
                  <a:gd name="T12" fmla="*/ 2 w 29"/>
                  <a:gd name="T13" fmla="*/ 7 h 69"/>
                  <a:gd name="T14" fmla="*/ 4 w 29"/>
                  <a:gd name="T15" fmla="*/ 11 h 69"/>
                  <a:gd name="T16" fmla="*/ 5 w 29"/>
                  <a:gd name="T17" fmla="*/ 13 h 69"/>
                  <a:gd name="T18" fmla="*/ 5 w 29"/>
                  <a:gd name="T19" fmla="*/ 34 h 69"/>
                  <a:gd name="T20" fmla="*/ 13 w 29"/>
                  <a:gd name="T21" fmla="*/ 28 h 69"/>
                  <a:gd name="T22" fmla="*/ 14 w 29"/>
                  <a:gd name="T23" fmla="*/ 11 h 69"/>
                  <a:gd name="T24" fmla="*/ 10 w 29"/>
                  <a:gd name="T25" fmla="*/ 3 h 69"/>
                  <a:gd name="T26" fmla="*/ 10 w 29"/>
                  <a:gd name="T27" fmla="*/ 3 h 6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9" h="69">
                    <a:moveTo>
                      <a:pt x="21" y="6"/>
                    </a:moveTo>
                    <a:lnTo>
                      <a:pt x="17" y="4"/>
                    </a:lnTo>
                    <a:lnTo>
                      <a:pt x="12" y="2"/>
                    </a:lnTo>
                    <a:lnTo>
                      <a:pt x="6" y="0"/>
                    </a:lnTo>
                    <a:lnTo>
                      <a:pt x="2" y="2"/>
                    </a:lnTo>
                    <a:lnTo>
                      <a:pt x="0" y="8"/>
                    </a:lnTo>
                    <a:lnTo>
                      <a:pt x="4" y="15"/>
                    </a:lnTo>
                    <a:lnTo>
                      <a:pt x="8" y="23"/>
                    </a:lnTo>
                    <a:lnTo>
                      <a:pt x="10" y="27"/>
                    </a:lnTo>
                    <a:lnTo>
                      <a:pt x="10" y="69"/>
                    </a:lnTo>
                    <a:lnTo>
                      <a:pt x="27" y="57"/>
                    </a:lnTo>
                    <a:lnTo>
                      <a:pt x="29" y="23"/>
                    </a:lnTo>
                    <a:lnTo>
                      <a:pt x="21" y="6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4" name="Freeform 320"/>
              <p:cNvSpPr>
                <a:spLocks/>
              </p:cNvSpPr>
              <p:nvPr/>
            </p:nvSpPr>
            <p:spPr bwMode="auto">
              <a:xfrm>
                <a:off x="1491" y="2498"/>
                <a:ext cx="15" cy="39"/>
              </a:xfrm>
              <a:custGeom>
                <a:avLst/>
                <a:gdLst>
                  <a:gd name="T0" fmla="*/ 9 w 30"/>
                  <a:gd name="T1" fmla="*/ 0 h 80"/>
                  <a:gd name="T2" fmla="*/ 2 w 30"/>
                  <a:gd name="T3" fmla="*/ 4 h 80"/>
                  <a:gd name="T4" fmla="*/ 1 w 30"/>
                  <a:gd name="T5" fmla="*/ 6 h 80"/>
                  <a:gd name="T6" fmla="*/ 1 w 30"/>
                  <a:gd name="T7" fmla="*/ 16 h 80"/>
                  <a:gd name="T8" fmla="*/ 0 w 30"/>
                  <a:gd name="T9" fmla="*/ 25 h 80"/>
                  <a:gd name="T10" fmla="*/ 1 w 30"/>
                  <a:gd name="T11" fmla="*/ 32 h 80"/>
                  <a:gd name="T12" fmla="*/ 3 w 30"/>
                  <a:gd name="T13" fmla="*/ 35 h 80"/>
                  <a:gd name="T14" fmla="*/ 8 w 30"/>
                  <a:gd name="T15" fmla="*/ 38 h 80"/>
                  <a:gd name="T16" fmla="*/ 12 w 30"/>
                  <a:gd name="T17" fmla="*/ 39 h 80"/>
                  <a:gd name="T18" fmla="*/ 15 w 30"/>
                  <a:gd name="T19" fmla="*/ 38 h 80"/>
                  <a:gd name="T20" fmla="*/ 15 w 30"/>
                  <a:gd name="T21" fmla="*/ 34 h 80"/>
                  <a:gd name="T22" fmla="*/ 12 w 30"/>
                  <a:gd name="T23" fmla="*/ 29 h 80"/>
                  <a:gd name="T24" fmla="*/ 9 w 30"/>
                  <a:gd name="T25" fmla="*/ 24 h 80"/>
                  <a:gd name="T26" fmla="*/ 8 w 30"/>
                  <a:gd name="T27" fmla="*/ 22 h 80"/>
                  <a:gd name="T28" fmla="*/ 9 w 30"/>
                  <a:gd name="T29" fmla="*/ 0 h 80"/>
                  <a:gd name="T30" fmla="*/ 9 w 30"/>
                  <a:gd name="T31" fmla="*/ 0 h 8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0" h="80">
                    <a:moveTo>
                      <a:pt x="17" y="0"/>
                    </a:moveTo>
                    <a:lnTo>
                      <a:pt x="4" y="8"/>
                    </a:lnTo>
                    <a:lnTo>
                      <a:pt x="2" y="13"/>
                    </a:lnTo>
                    <a:lnTo>
                      <a:pt x="2" y="32"/>
                    </a:lnTo>
                    <a:lnTo>
                      <a:pt x="0" y="51"/>
                    </a:lnTo>
                    <a:lnTo>
                      <a:pt x="2" y="65"/>
                    </a:lnTo>
                    <a:lnTo>
                      <a:pt x="5" y="72"/>
                    </a:lnTo>
                    <a:lnTo>
                      <a:pt x="15" y="78"/>
                    </a:lnTo>
                    <a:lnTo>
                      <a:pt x="23" y="80"/>
                    </a:lnTo>
                    <a:lnTo>
                      <a:pt x="30" y="78"/>
                    </a:lnTo>
                    <a:lnTo>
                      <a:pt x="30" y="69"/>
                    </a:lnTo>
                    <a:lnTo>
                      <a:pt x="24" y="59"/>
                    </a:lnTo>
                    <a:lnTo>
                      <a:pt x="17" y="49"/>
                    </a:lnTo>
                    <a:lnTo>
                      <a:pt x="15" y="46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5" name="Freeform 321"/>
              <p:cNvSpPr>
                <a:spLocks/>
              </p:cNvSpPr>
              <p:nvPr/>
            </p:nvSpPr>
            <p:spPr bwMode="auto">
              <a:xfrm>
                <a:off x="1504" y="2490"/>
                <a:ext cx="36" cy="94"/>
              </a:xfrm>
              <a:custGeom>
                <a:avLst/>
                <a:gdLst>
                  <a:gd name="T0" fmla="*/ 18 w 73"/>
                  <a:gd name="T1" fmla="*/ 63 h 188"/>
                  <a:gd name="T2" fmla="*/ 7 w 73"/>
                  <a:gd name="T3" fmla="*/ 63 h 188"/>
                  <a:gd name="T4" fmla="*/ 6 w 73"/>
                  <a:gd name="T5" fmla="*/ 67 h 188"/>
                  <a:gd name="T6" fmla="*/ 5 w 73"/>
                  <a:gd name="T7" fmla="*/ 74 h 188"/>
                  <a:gd name="T8" fmla="*/ 5 w 73"/>
                  <a:gd name="T9" fmla="*/ 82 h 188"/>
                  <a:gd name="T10" fmla="*/ 8 w 73"/>
                  <a:gd name="T11" fmla="*/ 86 h 188"/>
                  <a:gd name="T12" fmla="*/ 10 w 73"/>
                  <a:gd name="T13" fmla="*/ 84 h 188"/>
                  <a:gd name="T14" fmla="*/ 13 w 73"/>
                  <a:gd name="T15" fmla="*/ 80 h 188"/>
                  <a:gd name="T16" fmla="*/ 16 w 73"/>
                  <a:gd name="T17" fmla="*/ 77 h 188"/>
                  <a:gd name="T18" fmla="*/ 17 w 73"/>
                  <a:gd name="T19" fmla="*/ 75 h 188"/>
                  <a:gd name="T20" fmla="*/ 28 w 73"/>
                  <a:gd name="T21" fmla="*/ 94 h 188"/>
                  <a:gd name="T22" fmla="*/ 36 w 73"/>
                  <a:gd name="T23" fmla="*/ 91 h 188"/>
                  <a:gd name="T24" fmla="*/ 36 w 73"/>
                  <a:gd name="T25" fmla="*/ 49 h 188"/>
                  <a:gd name="T26" fmla="*/ 24 w 73"/>
                  <a:gd name="T27" fmla="*/ 18 h 188"/>
                  <a:gd name="T28" fmla="*/ 25 w 73"/>
                  <a:gd name="T29" fmla="*/ 0 h 188"/>
                  <a:gd name="T30" fmla="*/ 16 w 73"/>
                  <a:gd name="T31" fmla="*/ 5 h 188"/>
                  <a:gd name="T32" fmla="*/ 21 w 73"/>
                  <a:gd name="T33" fmla="*/ 12 h 188"/>
                  <a:gd name="T34" fmla="*/ 20 w 73"/>
                  <a:gd name="T35" fmla="*/ 26 h 188"/>
                  <a:gd name="T36" fmla="*/ 28 w 73"/>
                  <a:gd name="T37" fmla="*/ 41 h 188"/>
                  <a:gd name="T38" fmla="*/ 25 w 73"/>
                  <a:gd name="T39" fmla="*/ 54 h 188"/>
                  <a:gd name="T40" fmla="*/ 12 w 73"/>
                  <a:gd name="T41" fmla="*/ 36 h 188"/>
                  <a:gd name="T42" fmla="*/ 10 w 73"/>
                  <a:gd name="T43" fmla="*/ 13 h 188"/>
                  <a:gd name="T44" fmla="*/ 0 w 73"/>
                  <a:gd name="T45" fmla="*/ 7 h 188"/>
                  <a:gd name="T46" fmla="*/ 0 w 73"/>
                  <a:gd name="T47" fmla="*/ 21 h 188"/>
                  <a:gd name="T48" fmla="*/ 1 w 73"/>
                  <a:gd name="T49" fmla="*/ 22 h 188"/>
                  <a:gd name="T50" fmla="*/ 4 w 73"/>
                  <a:gd name="T51" fmla="*/ 26 h 188"/>
                  <a:gd name="T52" fmla="*/ 7 w 73"/>
                  <a:gd name="T53" fmla="*/ 32 h 188"/>
                  <a:gd name="T54" fmla="*/ 8 w 73"/>
                  <a:gd name="T55" fmla="*/ 39 h 188"/>
                  <a:gd name="T56" fmla="*/ 8 w 73"/>
                  <a:gd name="T57" fmla="*/ 47 h 188"/>
                  <a:gd name="T58" fmla="*/ 12 w 73"/>
                  <a:gd name="T59" fmla="*/ 54 h 188"/>
                  <a:gd name="T60" fmla="*/ 16 w 73"/>
                  <a:gd name="T61" fmla="*/ 60 h 188"/>
                  <a:gd name="T62" fmla="*/ 18 w 73"/>
                  <a:gd name="T63" fmla="*/ 63 h 188"/>
                  <a:gd name="T64" fmla="*/ 18 w 73"/>
                  <a:gd name="T65" fmla="*/ 63 h 188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73" h="188">
                    <a:moveTo>
                      <a:pt x="36" y="125"/>
                    </a:moveTo>
                    <a:lnTo>
                      <a:pt x="14" y="125"/>
                    </a:lnTo>
                    <a:lnTo>
                      <a:pt x="12" y="133"/>
                    </a:lnTo>
                    <a:lnTo>
                      <a:pt x="10" y="148"/>
                    </a:lnTo>
                    <a:lnTo>
                      <a:pt x="10" y="163"/>
                    </a:lnTo>
                    <a:lnTo>
                      <a:pt x="16" y="171"/>
                    </a:lnTo>
                    <a:lnTo>
                      <a:pt x="21" y="167"/>
                    </a:lnTo>
                    <a:lnTo>
                      <a:pt x="27" y="160"/>
                    </a:lnTo>
                    <a:lnTo>
                      <a:pt x="33" y="154"/>
                    </a:lnTo>
                    <a:lnTo>
                      <a:pt x="35" y="150"/>
                    </a:lnTo>
                    <a:lnTo>
                      <a:pt x="57" y="188"/>
                    </a:lnTo>
                    <a:lnTo>
                      <a:pt x="73" y="182"/>
                    </a:lnTo>
                    <a:lnTo>
                      <a:pt x="73" y="97"/>
                    </a:lnTo>
                    <a:lnTo>
                      <a:pt x="48" y="36"/>
                    </a:lnTo>
                    <a:lnTo>
                      <a:pt x="50" y="0"/>
                    </a:lnTo>
                    <a:lnTo>
                      <a:pt x="33" y="9"/>
                    </a:lnTo>
                    <a:lnTo>
                      <a:pt x="42" y="23"/>
                    </a:lnTo>
                    <a:lnTo>
                      <a:pt x="40" y="51"/>
                    </a:lnTo>
                    <a:lnTo>
                      <a:pt x="57" y="82"/>
                    </a:lnTo>
                    <a:lnTo>
                      <a:pt x="50" y="108"/>
                    </a:lnTo>
                    <a:lnTo>
                      <a:pt x="25" y="72"/>
                    </a:lnTo>
                    <a:lnTo>
                      <a:pt x="21" y="25"/>
                    </a:lnTo>
                    <a:lnTo>
                      <a:pt x="0" y="13"/>
                    </a:lnTo>
                    <a:lnTo>
                      <a:pt x="0" y="42"/>
                    </a:lnTo>
                    <a:lnTo>
                      <a:pt x="2" y="44"/>
                    </a:lnTo>
                    <a:lnTo>
                      <a:pt x="8" y="51"/>
                    </a:lnTo>
                    <a:lnTo>
                      <a:pt x="14" y="63"/>
                    </a:lnTo>
                    <a:lnTo>
                      <a:pt x="16" y="78"/>
                    </a:lnTo>
                    <a:lnTo>
                      <a:pt x="17" y="93"/>
                    </a:lnTo>
                    <a:lnTo>
                      <a:pt x="25" y="108"/>
                    </a:lnTo>
                    <a:lnTo>
                      <a:pt x="33" y="120"/>
                    </a:lnTo>
                    <a:lnTo>
                      <a:pt x="36" y="125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6" name="Freeform 322"/>
              <p:cNvSpPr>
                <a:spLocks/>
              </p:cNvSpPr>
              <p:nvPr/>
            </p:nvSpPr>
            <p:spPr bwMode="auto">
              <a:xfrm>
                <a:off x="1467" y="2561"/>
                <a:ext cx="10" cy="17"/>
              </a:xfrm>
              <a:custGeom>
                <a:avLst/>
                <a:gdLst>
                  <a:gd name="T0" fmla="*/ 4 w 19"/>
                  <a:gd name="T1" fmla="*/ 0 h 35"/>
                  <a:gd name="T2" fmla="*/ 5 w 19"/>
                  <a:gd name="T3" fmla="*/ 2 h 35"/>
                  <a:gd name="T4" fmla="*/ 8 w 19"/>
                  <a:gd name="T5" fmla="*/ 7 h 35"/>
                  <a:gd name="T6" fmla="*/ 10 w 19"/>
                  <a:gd name="T7" fmla="*/ 12 h 35"/>
                  <a:gd name="T8" fmla="*/ 10 w 19"/>
                  <a:gd name="T9" fmla="*/ 16 h 35"/>
                  <a:gd name="T10" fmla="*/ 7 w 19"/>
                  <a:gd name="T11" fmla="*/ 17 h 35"/>
                  <a:gd name="T12" fmla="*/ 6 w 19"/>
                  <a:gd name="T13" fmla="*/ 15 h 35"/>
                  <a:gd name="T14" fmla="*/ 5 w 19"/>
                  <a:gd name="T15" fmla="*/ 13 h 35"/>
                  <a:gd name="T16" fmla="*/ 5 w 19"/>
                  <a:gd name="T17" fmla="*/ 12 h 35"/>
                  <a:gd name="T18" fmla="*/ 0 w 19"/>
                  <a:gd name="T19" fmla="*/ 0 h 35"/>
                  <a:gd name="T20" fmla="*/ 4 w 19"/>
                  <a:gd name="T21" fmla="*/ 0 h 35"/>
                  <a:gd name="T22" fmla="*/ 4 w 19"/>
                  <a:gd name="T23" fmla="*/ 0 h 3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" h="35">
                    <a:moveTo>
                      <a:pt x="8" y="0"/>
                    </a:moveTo>
                    <a:lnTo>
                      <a:pt x="10" y="4"/>
                    </a:lnTo>
                    <a:lnTo>
                      <a:pt x="15" y="14"/>
                    </a:lnTo>
                    <a:lnTo>
                      <a:pt x="19" y="25"/>
                    </a:lnTo>
                    <a:lnTo>
                      <a:pt x="19" y="33"/>
                    </a:lnTo>
                    <a:lnTo>
                      <a:pt x="13" y="35"/>
                    </a:lnTo>
                    <a:lnTo>
                      <a:pt x="12" y="31"/>
                    </a:lnTo>
                    <a:lnTo>
                      <a:pt x="10" y="27"/>
                    </a:lnTo>
                    <a:lnTo>
                      <a:pt x="10" y="25"/>
                    </a:lnTo>
                    <a:lnTo>
                      <a:pt x="0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7" name="Freeform 323"/>
              <p:cNvSpPr>
                <a:spLocks/>
              </p:cNvSpPr>
              <p:nvPr/>
            </p:nvSpPr>
            <p:spPr bwMode="auto">
              <a:xfrm>
                <a:off x="1491" y="2550"/>
                <a:ext cx="6" cy="20"/>
              </a:xfrm>
              <a:custGeom>
                <a:avLst/>
                <a:gdLst>
                  <a:gd name="T0" fmla="*/ 2 w 11"/>
                  <a:gd name="T1" fmla="*/ 0 h 40"/>
                  <a:gd name="T2" fmla="*/ 3 w 11"/>
                  <a:gd name="T3" fmla="*/ 3 h 40"/>
                  <a:gd name="T4" fmla="*/ 5 w 11"/>
                  <a:gd name="T5" fmla="*/ 9 h 40"/>
                  <a:gd name="T6" fmla="*/ 6 w 11"/>
                  <a:gd name="T7" fmla="*/ 15 h 40"/>
                  <a:gd name="T8" fmla="*/ 5 w 11"/>
                  <a:gd name="T9" fmla="*/ 20 h 40"/>
                  <a:gd name="T10" fmla="*/ 1 w 11"/>
                  <a:gd name="T11" fmla="*/ 18 h 40"/>
                  <a:gd name="T12" fmla="*/ 0 w 11"/>
                  <a:gd name="T13" fmla="*/ 13 h 40"/>
                  <a:gd name="T14" fmla="*/ 0 w 11"/>
                  <a:gd name="T15" fmla="*/ 6 h 40"/>
                  <a:gd name="T16" fmla="*/ 1 w 11"/>
                  <a:gd name="T17" fmla="*/ 3 h 40"/>
                  <a:gd name="T18" fmla="*/ 2 w 11"/>
                  <a:gd name="T19" fmla="*/ 0 h 40"/>
                  <a:gd name="T20" fmla="*/ 2 w 11"/>
                  <a:gd name="T21" fmla="*/ 0 h 40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1" h="40">
                    <a:moveTo>
                      <a:pt x="4" y="0"/>
                    </a:moveTo>
                    <a:lnTo>
                      <a:pt x="5" y="5"/>
                    </a:lnTo>
                    <a:lnTo>
                      <a:pt x="9" y="17"/>
                    </a:lnTo>
                    <a:lnTo>
                      <a:pt x="11" y="30"/>
                    </a:lnTo>
                    <a:lnTo>
                      <a:pt x="9" y="40"/>
                    </a:lnTo>
                    <a:lnTo>
                      <a:pt x="2" y="36"/>
                    </a:lnTo>
                    <a:lnTo>
                      <a:pt x="0" y="26"/>
                    </a:lnTo>
                    <a:lnTo>
                      <a:pt x="0" y="11"/>
                    </a:lnTo>
                    <a:lnTo>
                      <a:pt x="2" y="5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8" name="Freeform 324"/>
              <p:cNvSpPr>
                <a:spLocks/>
              </p:cNvSpPr>
              <p:nvPr/>
            </p:nvSpPr>
            <p:spPr bwMode="auto">
              <a:xfrm>
                <a:off x="1517" y="2534"/>
                <a:ext cx="19" cy="43"/>
              </a:xfrm>
              <a:custGeom>
                <a:avLst/>
                <a:gdLst>
                  <a:gd name="T0" fmla="*/ 0 w 40"/>
                  <a:gd name="T1" fmla="*/ 0 h 88"/>
                  <a:gd name="T2" fmla="*/ 17 w 40"/>
                  <a:gd name="T3" fmla="*/ 21 h 88"/>
                  <a:gd name="T4" fmla="*/ 18 w 40"/>
                  <a:gd name="T5" fmla="*/ 23 h 88"/>
                  <a:gd name="T6" fmla="*/ 19 w 40"/>
                  <a:gd name="T7" fmla="*/ 31 h 88"/>
                  <a:gd name="T8" fmla="*/ 19 w 40"/>
                  <a:gd name="T9" fmla="*/ 39 h 88"/>
                  <a:gd name="T10" fmla="*/ 17 w 40"/>
                  <a:gd name="T11" fmla="*/ 43 h 88"/>
                  <a:gd name="T12" fmla="*/ 14 w 40"/>
                  <a:gd name="T13" fmla="*/ 41 h 88"/>
                  <a:gd name="T14" fmla="*/ 12 w 40"/>
                  <a:gd name="T15" fmla="*/ 36 h 88"/>
                  <a:gd name="T16" fmla="*/ 9 w 40"/>
                  <a:gd name="T17" fmla="*/ 30 h 88"/>
                  <a:gd name="T18" fmla="*/ 9 w 40"/>
                  <a:gd name="T19" fmla="*/ 27 h 88"/>
                  <a:gd name="T20" fmla="*/ 12 w 40"/>
                  <a:gd name="T21" fmla="*/ 22 h 88"/>
                  <a:gd name="T22" fmla="*/ 2 w 40"/>
                  <a:gd name="T23" fmla="*/ 9 h 88"/>
                  <a:gd name="T24" fmla="*/ 0 w 40"/>
                  <a:gd name="T25" fmla="*/ 0 h 88"/>
                  <a:gd name="T26" fmla="*/ 0 w 40"/>
                  <a:gd name="T27" fmla="*/ 0 h 8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40" h="88">
                    <a:moveTo>
                      <a:pt x="0" y="0"/>
                    </a:moveTo>
                    <a:lnTo>
                      <a:pt x="36" y="42"/>
                    </a:lnTo>
                    <a:lnTo>
                      <a:pt x="38" y="48"/>
                    </a:lnTo>
                    <a:lnTo>
                      <a:pt x="40" y="63"/>
                    </a:lnTo>
                    <a:lnTo>
                      <a:pt x="40" y="80"/>
                    </a:lnTo>
                    <a:lnTo>
                      <a:pt x="36" y="88"/>
                    </a:lnTo>
                    <a:lnTo>
                      <a:pt x="29" y="84"/>
                    </a:lnTo>
                    <a:lnTo>
                      <a:pt x="25" y="73"/>
                    </a:lnTo>
                    <a:lnTo>
                      <a:pt x="19" y="61"/>
                    </a:lnTo>
                    <a:lnTo>
                      <a:pt x="19" y="55"/>
                    </a:lnTo>
                    <a:lnTo>
                      <a:pt x="25" y="46"/>
                    </a:lnTo>
                    <a:lnTo>
                      <a:pt x="4" y="1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39" name="Freeform 325"/>
              <p:cNvSpPr>
                <a:spLocks/>
              </p:cNvSpPr>
              <p:nvPr/>
            </p:nvSpPr>
            <p:spPr bwMode="auto">
              <a:xfrm>
                <a:off x="1509" y="2622"/>
                <a:ext cx="8" cy="22"/>
              </a:xfrm>
              <a:custGeom>
                <a:avLst/>
                <a:gdLst>
                  <a:gd name="T0" fmla="*/ 3 w 17"/>
                  <a:gd name="T1" fmla="*/ 0 h 44"/>
                  <a:gd name="T2" fmla="*/ 0 w 17"/>
                  <a:gd name="T3" fmla="*/ 11 h 44"/>
                  <a:gd name="T4" fmla="*/ 5 w 17"/>
                  <a:gd name="T5" fmla="*/ 22 h 44"/>
                  <a:gd name="T6" fmla="*/ 8 w 17"/>
                  <a:gd name="T7" fmla="*/ 19 h 44"/>
                  <a:gd name="T8" fmla="*/ 3 w 17"/>
                  <a:gd name="T9" fmla="*/ 0 h 44"/>
                  <a:gd name="T10" fmla="*/ 3 w 17"/>
                  <a:gd name="T11" fmla="*/ 0 h 44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7" h="44">
                    <a:moveTo>
                      <a:pt x="6" y="0"/>
                    </a:moveTo>
                    <a:lnTo>
                      <a:pt x="0" y="21"/>
                    </a:lnTo>
                    <a:lnTo>
                      <a:pt x="11" y="44"/>
                    </a:lnTo>
                    <a:lnTo>
                      <a:pt x="17" y="38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0" name="Freeform 326"/>
              <p:cNvSpPr>
                <a:spLocks/>
              </p:cNvSpPr>
              <p:nvPr/>
            </p:nvSpPr>
            <p:spPr bwMode="auto">
              <a:xfrm>
                <a:off x="1502" y="2565"/>
                <a:ext cx="16" cy="35"/>
              </a:xfrm>
              <a:custGeom>
                <a:avLst/>
                <a:gdLst>
                  <a:gd name="T0" fmla="*/ 3 w 32"/>
                  <a:gd name="T1" fmla="*/ 11 h 70"/>
                  <a:gd name="T2" fmla="*/ 2 w 32"/>
                  <a:gd name="T3" fmla="*/ 14 h 70"/>
                  <a:gd name="T4" fmla="*/ 0 w 32"/>
                  <a:gd name="T5" fmla="*/ 20 h 70"/>
                  <a:gd name="T6" fmla="*/ 0 w 32"/>
                  <a:gd name="T7" fmla="*/ 29 h 70"/>
                  <a:gd name="T8" fmla="*/ 3 w 32"/>
                  <a:gd name="T9" fmla="*/ 35 h 70"/>
                  <a:gd name="T10" fmla="*/ 7 w 32"/>
                  <a:gd name="T11" fmla="*/ 35 h 70"/>
                  <a:gd name="T12" fmla="*/ 8 w 32"/>
                  <a:gd name="T13" fmla="*/ 30 h 70"/>
                  <a:gd name="T14" fmla="*/ 7 w 32"/>
                  <a:gd name="T15" fmla="*/ 24 h 70"/>
                  <a:gd name="T16" fmla="*/ 6 w 32"/>
                  <a:gd name="T17" fmla="*/ 22 h 70"/>
                  <a:gd name="T18" fmla="*/ 16 w 32"/>
                  <a:gd name="T19" fmla="*/ 0 h 70"/>
                  <a:gd name="T20" fmla="*/ 3 w 32"/>
                  <a:gd name="T21" fmla="*/ 11 h 70"/>
                  <a:gd name="T22" fmla="*/ 3 w 32"/>
                  <a:gd name="T23" fmla="*/ 11 h 7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2" h="70">
                    <a:moveTo>
                      <a:pt x="5" y="21"/>
                    </a:moveTo>
                    <a:lnTo>
                      <a:pt x="3" y="27"/>
                    </a:lnTo>
                    <a:lnTo>
                      <a:pt x="0" y="40"/>
                    </a:lnTo>
                    <a:lnTo>
                      <a:pt x="0" y="57"/>
                    </a:lnTo>
                    <a:lnTo>
                      <a:pt x="5" y="70"/>
                    </a:lnTo>
                    <a:lnTo>
                      <a:pt x="13" y="69"/>
                    </a:lnTo>
                    <a:lnTo>
                      <a:pt x="15" y="59"/>
                    </a:lnTo>
                    <a:lnTo>
                      <a:pt x="13" y="48"/>
                    </a:lnTo>
                    <a:lnTo>
                      <a:pt x="11" y="44"/>
                    </a:lnTo>
                    <a:lnTo>
                      <a:pt x="32" y="0"/>
                    </a:lnTo>
                    <a:lnTo>
                      <a:pt x="5" y="21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1" name="Freeform 327"/>
              <p:cNvSpPr>
                <a:spLocks/>
              </p:cNvSpPr>
              <p:nvPr/>
            </p:nvSpPr>
            <p:spPr bwMode="auto">
              <a:xfrm>
                <a:off x="1511" y="2496"/>
                <a:ext cx="19" cy="41"/>
              </a:xfrm>
              <a:custGeom>
                <a:avLst/>
                <a:gdLst>
                  <a:gd name="T0" fmla="*/ 10 w 38"/>
                  <a:gd name="T1" fmla="*/ 3 h 84"/>
                  <a:gd name="T2" fmla="*/ 9 w 38"/>
                  <a:gd name="T3" fmla="*/ 2 h 84"/>
                  <a:gd name="T4" fmla="*/ 6 w 38"/>
                  <a:gd name="T5" fmla="*/ 1 h 84"/>
                  <a:gd name="T6" fmla="*/ 3 w 38"/>
                  <a:gd name="T7" fmla="*/ 0 h 84"/>
                  <a:gd name="T8" fmla="*/ 1 w 38"/>
                  <a:gd name="T9" fmla="*/ 0 h 84"/>
                  <a:gd name="T10" fmla="*/ 0 w 38"/>
                  <a:gd name="T11" fmla="*/ 2 h 84"/>
                  <a:gd name="T12" fmla="*/ 3 w 38"/>
                  <a:gd name="T13" fmla="*/ 5 h 84"/>
                  <a:gd name="T14" fmla="*/ 6 w 38"/>
                  <a:gd name="T15" fmla="*/ 7 h 84"/>
                  <a:gd name="T16" fmla="*/ 7 w 38"/>
                  <a:gd name="T17" fmla="*/ 8 h 84"/>
                  <a:gd name="T18" fmla="*/ 8 w 38"/>
                  <a:gd name="T19" fmla="*/ 28 h 84"/>
                  <a:gd name="T20" fmla="*/ 16 w 38"/>
                  <a:gd name="T21" fmla="*/ 41 h 84"/>
                  <a:gd name="T22" fmla="*/ 19 w 38"/>
                  <a:gd name="T23" fmla="*/ 34 h 84"/>
                  <a:gd name="T24" fmla="*/ 11 w 38"/>
                  <a:gd name="T25" fmla="*/ 23 h 84"/>
                  <a:gd name="T26" fmla="*/ 10 w 38"/>
                  <a:gd name="T27" fmla="*/ 3 h 84"/>
                  <a:gd name="T28" fmla="*/ 10 w 38"/>
                  <a:gd name="T29" fmla="*/ 3 h 84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" h="84">
                    <a:moveTo>
                      <a:pt x="19" y="6"/>
                    </a:moveTo>
                    <a:lnTo>
                      <a:pt x="17" y="4"/>
                    </a:lnTo>
                    <a:lnTo>
                      <a:pt x="11" y="2"/>
                    </a:lnTo>
                    <a:lnTo>
                      <a:pt x="5" y="0"/>
                    </a:lnTo>
                    <a:lnTo>
                      <a:pt x="2" y="0"/>
                    </a:lnTo>
                    <a:lnTo>
                      <a:pt x="0" y="4"/>
                    </a:lnTo>
                    <a:lnTo>
                      <a:pt x="5" y="10"/>
                    </a:lnTo>
                    <a:lnTo>
                      <a:pt x="11" y="15"/>
                    </a:lnTo>
                    <a:lnTo>
                      <a:pt x="13" y="17"/>
                    </a:lnTo>
                    <a:lnTo>
                      <a:pt x="15" y="57"/>
                    </a:lnTo>
                    <a:lnTo>
                      <a:pt x="32" y="84"/>
                    </a:lnTo>
                    <a:lnTo>
                      <a:pt x="38" y="69"/>
                    </a:lnTo>
                    <a:lnTo>
                      <a:pt x="21" y="48"/>
                    </a:lnTo>
                    <a:lnTo>
                      <a:pt x="19" y="6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2" name="Freeform 328"/>
              <p:cNvSpPr>
                <a:spLocks/>
              </p:cNvSpPr>
              <p:nvPr/>
            </p:nvSpPr>
            <p:spPr bwMode="auto">
              <a:xfrm>
                <a:off x="1623" y="2612"/>
                <a:ext cx="40" cy="45"/>
              </a:xfrm>
              <a:custGeom>
                <a:avLst/>
                <a:gdLst>
                  <a:gd name="T0" fmla="*/ 14 w 80"/>
                  <a:gd name="T1" fmla="*/ 10 h 92"/>
                  <a:gd name="T2" fmla="*/ 13 w 80"/>
                  <a:gd name="T3" fmla="*/ 8 h 92"/>
                  <a:gd name="T4" fmla="*/ 10 w 80"/>
                  <a:gd name="T5" fmla="*/ 4 h 92"/>
                  <a:gd name="T6" fmla="*/ 6 w 80"/>
                  <a:gd name="T7" fmla="*/ 0 h 92"/>
                  <a:gd name="T8" fmla="*/ 3 w 80"/>
                  <a:gd name="T9" fmla="*/ 0 h 92"/>
                  <a:gd name="T10" fmla="*/ 1 w 80"/>
                  <a:gd name="T11" fmla="*/ 3 h 92"/>
                  <a:gd name="T12" fmla="*/ 0 w 80"/>
                  <a:gd name="T13" fmla="*/ 11 h 92"/>
                  <a:gd name="T14" fmla="*/ 0 w 80"/>
                  <a:gd name="T15" fmla="*/ 19 h 92"/>
                  <a:gd name="T16" fmla="*/ 1 w 80"/>
                  <a:gd name="T17" fmla="*/ 22 h 92"/>
                  <a:gd name="T18" fmla="*/ 4 w 80"/>
                  <a:gd name="T19" fmla="*/ 31 h 92"/>
                  <a:gd name="T20" fmla="*/ 15 w 80"/>
                  <a:gd name="T21" fmla="*/ 38 h 92"/>
                  <a:gd name="T22" fmla="*/ 36 w 80"/>
                  <a:gd name="T23" fmla="*/ 45 h 92"/>
                  <a:gd name="T24" fmla="*/ 37 w 80"/>
                  <a:gd name="T25" fmla="*/ 44 h 92"/>
                  <a:gd name="T26" fmla="*/ 39 w 80"/>
                  <a:gd name="T27" fmla="*/ 43 h 92"/>
                  <a:gd name="T28" fmla="*/ 40 w 80"/>
                  <a:gd name="T29" fmla="*/ 42 h 92"/>
                  <a:gd name="T30" fmla="*/ 39 w 80"/>
                  <a:gd name="T31" fmla="*/ 42 h 92"/>
                  <a:gd name="T32" fmla="*/ 33 w 80"/>
                  <a:gd name="T33" fmla="*/ 39 h 92"/>
                  <a:gd name="T34" fmla="*/ 26 w 80"/>
                  <a:gd name="T35" fmla="*/ 36 h 92"/>
                  <a:gd name="T36" fmla="*/ 19 w 80"/>
                  <a:gd name="T37" fmla="*/ 33 h 92"/>
                  <a:gd name="T38" fmla="*/ 16 w 80"/>
                  <a:gd name="T39" fmla="*/ 32 h 92"/>
                  <a:gd name="T40" fmla="*/ 14 w 80"/>
                  <a:gd name="T41" fmla="*/ 18 h 92"/>
                  <a:gd name="T42" fmla="*/ 14 w 80"/>
                  <a:gd name="T43" fmla="*/ 10 h 92"/>
                  <a:gd name="T44" fmla="*/ 14 w 80"/>
                  <a:gd name="T45" fmla="*/ 10 h 9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80" h="92">
                    <a:moveTo>
                      <a:pt x="28" y="21"/>
                    </a:moveTo>
                    <a:lnTo>
                      <a:pt x="25" y="17"/>
                    </a:lnTo>
                    <a:lnTo>
                      <a:pt x="19" y="8"/>
                    </a:lnTo>
                    <a:lnTo>
                      <a:pt x="11" y="0"/>
                    </a:lnTo>
                    <a:lnTo>
                      <a:pt x="6" y="0"/>
                    </a:lnTo>
                    <a:lnTo>
                      <a:pt x="2" y="6"/>
                    </a:lnTo>
                    <a:lnTo>
                      <a:pt x="0" y="23"/>
                    </a:lnTo>
                    <a:lnTo>
                      <a:pt x="0" y="38"/>
                    </a:lnTo>
                    <a:lnTo>
                      <a:pt x="2" y="44"/>
                    </a:lnTo>
                    <a:lnTo>
                      <a:pt x="8" y="63"/>
                    </a:lnTo>
                    <a:lnTo>
                      <a:pt x="30" y="78"/>
                    </a:lnTo>
                    <a:lnTo>
                      <a:pt x="72" y="92"/>
                    </a:lnTo>
                    <a:lnTo>
                      <a:pt x="74" y="90"/>
                    </a:lnTo>
                    <a:lnTo>
                      <a:pt x="78" y="88"/>
                    </a:lnTo>
                    <a:lnTo>
                      <a:pt x="80" y="86"/>
                    </a:lnTo>
                    <a:lnTo>
                      <a:pt x="78" y="86"/>
                    </a:lnTo>
                    <a:lnTo>
                      <a:pt x="66" y="80"/>
                    </a:lnTo>
                    <a:lnTo>
                      <a:pt x="51" y="73"/>
                    </a:lnTo>
                    <a:lnTo>
                      <a:pt x="38" y="67"/>
                    </a:lnTo>
                    <a:lnTo>
                      <a:pt x="32" y="65"/>
                    </a:lnTo>
                    <a:lnTo>
                      <a:pt x="27" y="36"/>
                    </a:lnTo>
                    <a:lnTo>
                      <a:pt x="28" y="21"/>
                    </a:lnTo>
                    <a:close/>
                  </a:path>
                </a:pathLst>
              </a:custGeom>
              <a:solidFill>
                <a:srgbClr val="877A6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3" name="Freeform 329"/>
              <p:cNvSpPr>
                <a:spLocks/>
              </p:cNvSpPr>
              <p:nvPr/>
            </p:nvSpPr>
            <p:spPr bwMode="auto">
              <a:xfrm>
                <a:off x="1608" y="2647"/>
                <a:ext cx="21" cy="24"/>
              </a:xfrm>
              <a:custGeom>
                <a:avLst/>
                <a:gdLst>
                  <a:gd name="T0" fmla="*/ 5 w 41"/>
                  <a:gd name="T1" fmla="*/ 0 h 47"/>
                  <a:gd name="T2" fmla="*/ 3 w 41"/>
                  <a:gd name="T3" fmla="*/ 1 h 47"/>
                  <a:gd name="T4" fmla="*/ 1 w 41"/>
                  <a:gd name="T5" fmla="*/ 3 h 47"/>
                  <a:gd name="T6" fmla="*/ 0 w 41"/>
                  <a:gd name="T7" fmla="*/ 7 h 47"/>
                  <a:gd name="T8" fmla="*/ 1 w 41"/>
                  <a:gd name="T9" fmla="*/ 12 h 47"/>
                  <a:gd name="T10" fmla="*/ 5 w 41"/>
                  <a:gd name="T11" fmla="*/ 18 h 47"/>
                  <a:gd name="T12" fmla="*/ 11 w 41"/>
                  <a:gd name="T13" fmla="*/ 21 h 47"/>
                  <a:gd name="T14" fmla="*/ 17 w 41"/>
                  <a:gd name="T15" fmla="*/ 23 h 47"/>
                  <a:gd name="T16" fmla="*/ 20 w 41"/>
                  <a:gd name="T17" fmla="*/ 24 h 47"/>
                  <a:gd name="T18" fmla="*/ 21 w 41"/>
                  <a:gd name="T19" fmla="*/ 18 h 47"/>
                  <a:gd name="T20" fmla="*/ 12 w 41"/>
                  <a:gd name="T21" fmla="*/ 10 h 47"/>
                  <a:gd name="T22" fmla="*/ 5 w 41"/>
                  <a:gd name="T23" fmla="*/ 0 h 47"/>
                  <a:gd name="T24" fmla="*/ 5 w 41"/>
                  <a:gd name="T25" fmla="*/ 0 h 4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1" h="47">
                    <a:moveTo>
                      <a:pt x="9" y="0"/>
                    </a:moveTo>
                    <a:lnTo>
                      <a:pt x="5" y="2"/>
                    </a:lnTo>
                    <a:lnTo>
                      <a:pt x="1" y="5"/>
                    </a:lnTo>
                    <a:lnTo>
                      <a:pt x="0" y="13"/>
                    </a:lnTo>
                    <a:lnTo>
                      <a:pt x="1" y="24"/>
                    </a:lnTo>
                    <a:lnTo>
                      <a:pt x="9" y="36"/>
                    </a:lnTo>
                    <a:lnTo>
                      <a:pt x="22" y="41"/>
                    </a:lnTo>
                    <a:lnTo>
                      <a:pt x="34" y="45"/>
                    </a:lnTo>
                    <a:lnTo>
                      <a:pt x="39" y="47"/>
                    </a:lnTo>
                    <a:lnTo>
                      <a:pt x="41" y="36"/>
                    </a:lnTo>
                    <a:lnTo>
                      <a:pt x="24" y="19"/>
                    </a:lnTo>
                    <a:lnTo>
                      <a:pt x="9" y="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4" name="Freeform 330"/>
              <p:cNvSpPr>
                <a:spLocks/>
              </p:cNvSpPr>
              <p:nvPr/>
            </p:nvSpPr>
            <p:spPr bwMode="auto">
              <a:xfrm>
                <a:off x="1537" y="2561"/>
                <a:ext cx="18" cy="30"/>
              </a:xfrm>
              <a:custGeom>
                <a:avLst/>
                <a:gdLst>
                  <a:gd name="T0" fmla="*/ 8 w 36"/>
                  <a:gd name="T1" fmla="*/ 0 h 59"/>
                  <a:gd name="T2" fmla="*/ 0 w 36"/>
                  <a:gd name="T3" fmla="*/ 4 h 59"/>
                  <a:gd name="T4" fmla="*/ 2 w 36"/>
                  <a:gd name="T5" fmla="*/ 8 h 59"/>
                  <a:gd name="T6" fmla="*/ 6 w 36"/>
                  <a:gd name="T7" fmla="*/ 18 h 59"/>
                  <a:gd name="T8" fmla="*/ 12 w 36"/>
                  <a:gd name="T9" fmla="*/ 26 h 59"/>
                  <a:gd name="T10" fmla="*/ 16 w 36"/>
                  <a:gd name="T11" fmla="*/ 30 h 59"/>
                  <a:gd name="T12" fmla="*/ 18 w 36"/>
                  <a:gd name="T13" fmla="*/ 27 h 59"/>
                  <a:gd name="T14" fmla="*/ 15 w 36"/>
                  <a:gd name="T15" fmla="*/ 22 h 59"/>
                  <a:gd name="T16" fmla="*/ 13 w 36"/>
                  <a:gd name="T17" fmla="*/ 18 h 59"/>
                  <a:gd name="T18" fmla="*/ 11 w 36"/>
                  <a:gd name="T19" fmla="*/ 16 h 59"/>
                  <a:gd name="T20" fmla="*/ 8 w 36"/>
                  <a:gd name="T21" fmla="*/ 0 h 59"/>
                  <a:gd name="T22" fmla="*/ 8 w 36"/>
                  <a:gd name="T23" fmla="*/ 0 h 5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36" h="59">
                    <a:moveTo>
                      <a:pt x="15" y="0"/>
                    </a:moveTo>
                    <a:lnTo>
                      <a:pt x="0" y="8"/>
                    </a:lnTo>
                    <a:lnTo>
                      <a:pt x="4" y="16"/>
                    </a:lnTo>
                    <a:lnTo>
                      <a:pt x="11" y="35"/>
                    </a:lnTo>
                    <a:lnTo>
                      <a:pt x="23" y="52"/>
                    </a:lnTo>
                    <a:lnTo>
                      <a:pt x="32" y="59"/>
                    </a:lnTo>
                    <a:lnTo>
                      <a:pt x="36" y="54"/>
                    </a:lnTo>
                    <a:lnTo>
                      <a:pt x="30" y="44"/>
                    </a:lnTo>
                    <a:lnTo>
                      <a:pt x="25" y="35"/>
                    </a:lnTo>
                    <a:lnTo>
                      <a:pt x="21" y="31"/>
                    </a:lnTo>
                    <a:lnTo>
                      <a:pt x="15" y="0"/>
                    </a:lnTo>
                    <a:close/>
                  </a:path>
                </a:pathLst>
              </a:custGeom>
              <a:solidFill>
                <a:srgbClr val="DED9D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5" name="Freeform 331"/>
              <p:cNvSpPr>
                <a:spLocks/>
              </p:cNvSpPr>
              <p:nvPr/>
            </p:nvSpPr>
            <p:spPr bwMode="auto">
              <a:xfrm>
                <a:off x="1569" y="2526"/>
                <a:ext cx="21" cy="30"/>
              </a:xfrm>
              <a:custGeom>
                <a:avLst/>
                <a:gdLst>
                  <a:gd name="T0" fmla="*/ 15 w 41"/>
                  <a:gd name="T1" fmla="*/ 1 h 59"/>
                  <a:gd name="T2" fmla="*/ 13 w 41"/>
                  <a:gd name="T3" fmla="*/ 1 h 59"/>
                  <a:gd name="T4" fmla="*/ 10 w 41"/>
                  <a:gd name="T5" fmla="*/ 0 h 59"/>
                  <a:gd name="T6" fmla="*/ 8 w 41"/>
                  <a:gd name="T7" fmla="*/ 1 h 59"/>
                  <a:gd name="T8" fmla="*/ 8 w 41"/>
                  <a:gd name="T9" fmla="*/ 6 h 59"/>
                  <a:gd name="T10" fmla="*/ 7 w 41"/>
                  <a:gd name="T11" fmla="*/ 12 h 59"/>
                  <a:gd name="T12" fmla="*/ 6 w 41"/>
                  <a:gd name="T13" fmla="*/ 13 h 59"/>
                  <a:gd name="T14" fmla="*/ 4 w 41"/>
                  <a:gd name="T15" fmla="*/ 13 h 59"/>
                  <a:gd name="T16" fmla="*/ 4 w 41"/>
                  <a:gd name="T17" fmla="*/ 13 h 59"/>
                  <a:gd name="T18" fmla="*/ 3 w 41"/>
                  <a:gd name="T19" fmla="*/ 15 h 59"/>
                  <a:gd name="T20" fmla="*/ 1 w 41"/>
                  <a:gd name="T21" fmla="*/ 19 h 59"/>
                  <a:gd name="T22" fmla="*/ 0 w 41"/>
                  <a:gd name="T23" fmla="*/ 25 h 59"/>
                  <a:gd name="T24" fmla="*/ 2 w 41"/>
                  <a:gd name="T25" fmla="*/ 30 h 59"/>
                  <a:gd name="T26" fmla="*/ 5 w 41"/>
                  <a:gd name="T27" fmla="*/ 30 h 59"/>
                  <a:gd name="T28" fmla="*/ 7 w 41"/>
                  <a:gd name="T29" fmla="*/ 27 h 59"/>
                  <a:gd name="T30" fmla="*/ 8 w 41"/>
                  <a:gd name="T31" fmla="*/ 23 h 59"/>
                  <a:gd name="T32" fmla="*/ 8 w 41"/>
                  <a:gd name="T33" fmla="*/ 22 h 59"/>
                  <a:gd name="T34" fmla="*/ 10 w 41"/>
                  <a:gd name="T35" fmla="*/ 22 h 59"/>
                  <a:gd name="T36" fmla="*/ 14 w 41"/>
                  <a:gd name="T37" fmla="*/ 24 h 59"/>
                  <a:gd name="T38" fmla="*/ 19 w 41"/>
                  <a:gd name="T39" fmla="*/ 25 h 59"/>
                  <a:gd name="T40" fmla="*/ 21 w 41"/>
                  <a:gd name="T41" fmla="*/ 24 h 59"/>
                  <a:gd name="T42" fmla="*/ 19 w 41"/>
                  <a:gd name="T43" fmla="*/ 20 h 59"/>
                  <a:gd name="T44" fmla="*/ 16 w 41"/>
                  <a:gd name="T45" fmla="*/ 16 h 59"/>
                  <a:gd name="T46" fmla="*/ 14 w 41"/>
                  <a:gd name="T47" fmla="*/ 13 h 59"/>
                  <a:gd name="T48" fmla="*/ 13 w 41"/>
                  <a:gd name="T49" fmla="*/ 12 h 59"/>
                  <a:gd name="T50" fmla="*/ 16 w 41"/>
                  <a:gd name="T51" fmla="*/ 6 h 59"/>
                  <a:gd name="T52" fmla="*/ 15 w 41"/>
                  <a:gd name="T53" fmla="*/ 1 h 59"/>
                  <a:gd name="T54" fmla="*/ 15 w 41"/>
                  <a:gd name="T55" fmla="*/ 1 h 5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1" h="59">
                    <a:moveTo>
                      <a:pt x="30" y="2"/>
                    </a:moveTo>
                    <a:lnTo>
                      <a:pt x="26" y="2"/>
                    </a:lnTo>
                    <a:lnTo>
                      <a:pt x="20" y="0"/>
                    </a:lnTo>
                    <a:lnTo>
                      <a:pt x="15" y="2"/>
                    </a:lnTo>
                    <a:lnTo>
                      <a:pt x="15" y="12"/>
                    </a:lnTo>
                    <a:lnTo>
                      <a:pt x="13" y="23"/>
                    </a:lnTo>
                    <a:lnTo>
                      <a:pt x="11" y="25"/>
                    </a:lnTo>
                    <a:lnTo>
                      <a:pt x="7" y="25"/>
                    </a:lnTo>
                    <a:lnTo>
                      <a:pt x="5" y="29"/>
                    </a:lnTo>
                    <a:lnTo>
                      <a:pt x="1" y="38"/>
                    </a:lnTo>
                    <a:lnTo>
                      <a:pt x="0" y="50"/>
                    </a:lnTo>
                    <a:lnTo>
                      <a:pt x="3" y="59"/>
                    </a:lnTo>
                    <a:lnTo>
                      <a:pt x="9" y="59"/>
                    </a:lnTo>
                    <a:lnTo>
                      <a:pt x="13" y="53"/>
                    </a:lnTo>
                    <a:lnTo>
                      <a:pt x="15" y="46"/>
                    </a:lnTo>
                    <a:lnTo>
                      <a:pt x="15" y="44"/>
                    </a:lnTo>
                    <a:lnTo>
                      <a:pt x="19" y="44"/>
                    </a:lnTo>
                    <a:lnTo>
                      <a:pt x="28" y="48"/>
                    </a:lnTo>
                    <a:lnTo>
                      <a:pt x="38" y="50"/>
                    </a:lnTo>
                    <a:lnTo>
                      <a:pt x="41" y="48"/>
                    </a:lnTo>
                    <a:lnTo>
                      <a:pt x="38" y="40"/>
                    </a:lnTo>
                    <a:lnTo>
                      <a:pt x="32" y="32"/>
                    </a:lnTo>
                    <a:lnTo>
                      <a:pt x="28" y="25"/>
                    </a:lnTo>
                    <a:lnTo>
                      <a:pt x="26" y="23"/>
                    </a:lnTo>
                    <a:lnTo>
                      <a:pt x="32" y="12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6" name="Freeform 332"/>
              <p:cNvSpPr>
                <a:spLocks/>
              </p:cNvSpPr>
              <p:nvPr/>
            </p:nvSpPr>
            <p:spPr bwMode="auto">
              <a:xfrm>
                <a:off x="1564" y="2559"/>
                <a:ext cx="12" cy="16"/>
              </a:xfrm>
              <a:custGeom>
                <a:avLst/>
                <a:gdLst>
                  <a:gd name="T0" fmla="*/ 8 w 25"/>
                  <a:gd name="T1" fmla="*/ 2 h 32"/>
                  <a:gd name="T2" fmla="*/ 0 w 25"/>
                  <a:gd name="T3" fmla="*/ 0 h 32"/>
                  <a:gd name="T4" fmla="*/ 0 w 25"/>
                  <a:gd name="T5" fmla="*/ 2 h 32"/>
                  <a:gd name="T6" fmla="*/ 1 w 25"/>
                  <a:gd name="T7" fmla="*/ 8 h 32"/>
                  <a:gd name="T8" fmla="*/ 3 w 25"/>
                  <a:gd name="T9" fmla="*/ 13 h 32"/>
                  <a:gd name="T10" fmla="*/ 8 w 25"/>
                  <a:gd name="T11" fmla="*/ 16 h 32"/>
                  <a:gd name="T12" fmla="*/ 12 w 25"/>
                  <a:gd name="T13" fmla="*/ 13 h 32"/>
                  <a:gd name="T14" fmla="*/ 11 w 25"/>
                  <a:gd name="T15" fmla="*/ 9 h 32"/>
                  <a:gd name="T16" fmla="*/ 9 w 25"/>
                  <a:gd name="T17" fmla="*/ 4 h 32"/>
                  <a:gd name="T18" fmla="*/ 8 w 25"/>
                  <a:gd name="T19" fmla="*/ 2 h 32"/>
                  <a:gd name="T20" fmla="*/ 8 w 25"/>
                  <a:gd name="T21" fmla="*/ 2 h 3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5" h="32">
                    <a:moveTo>
                      <a:pt x="17" y="3"/>
                    </a:moveTo>
                    <a:lnTo>
                      <a:pt x="0" y="0"/>
                    </a:lnTo>
                    <a:lnTo>
                      <a:pt x="0" y="3"/>
                    </a:lnTo>
                    <a:lnTo>
                      <a:pt x="2" y="15"/>
                    </a:lnTo>
                    <a:lnTo>
                      <a:pt x="6" y="26"/>
                    </a:lnTo>
                    <a:lnTo>
                      <a:pt x="17" y="32"/>
                    </a:lnTo>
                    <a:lnTo>
                      <a:pt x="25" y="26"/>
                    </a:lnTo>
                    <a:lnTo>
                      <a:pt x="23" y="17"/>
                    </a:lnTo>
                    <a:lnTo>
                      <a:pt x="19" y="7"/>
                    </a:lnTo>
                    <a:lnTo>
                      <a:pt x="17" y="3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7" name="Freeform 333"/>
              <p:cNvSpPr>
                <a:spLocks/>
              </p:cNvSpPr>
              <p:nvPr/>
            </p:nvSpPr>
            <p:spPr bwMode="auto">
              <a:xfrm>
                <a:off x="1562" y="2582"/>
                <a:ext cx="20" cy="28"/>
              </a:xfrm>
              <a:custGeom>
                <a:avLst/>
                <a:gdLst>
                  <a:gd name="T0" fmla="*/ 17 w 40"/>
                  <a:gd name="T1" fmla="*/ 14 h 55"/>
                  <a:gd name="T2" fmla="*/ 16 w 40"/>
                  <a:gd name="T3" fmla="*/ 12 h 55"/>
                  <a:gd name="T4" fmla="*/ 12 w 40"/>
                  <a:gd name="T5" fmla="*/ 6 h 55"/>
                  <a:gd name="T6" fmla="*/ 6 w 40"/>
                  <a:gd name="T7" fmla="*/ 1 h 55"/>
                  <a:gd name="T8" fmla="*/ 2 w 40"/>
                  <a:gd name="T9" fmla="*/ 0 h 55"/>
                  <a:gd name="T10" fmla="*/ 0 w 40"/>
                  <a:gd name="T11" fmla="*/ 4 h 55"/>
                  <a:gd name="T12" fmla="*/ 1 w 40"/>
                  <a:gd name="T13" fmla="*/ 13 h 55"/>
                  <a:gd name="T14" fmla="*/ 4 w 40"/>
                  <a:gd name="T15" fmla="*/ 21 h 55"/>
                  <a:gd name="T16" fmla="*/ 5 w 40"/>
                  <a:gd name="T17" fmla="*/ 25 h 55"/>
                  <a:gd name="T18" fmla="*/ 7 w 40"/>
                  <a:gd name="T19" fmla="*/ 25 h 55"/>
                  <a:gd name="T20" fmla="*/ 13 w 40"/>
                  <a:gd name="T21" fmla="*/ 27 h 55"/>
                  <a:gd name="T22" fmla="*/ 17 w 40"/>
                  <a:gd name="T23" fmla="*/ 28 h 55"/>
                  <a:gd name="T24" fmla="*/ 20 w 40"/>
                  <a:gd name="T25" fmla="*/ 28 h 55"/>
                  <a:gd name="T26" fmla="*/ 19 w 40"/>
                  <a:gd name="T27" fmla="*/ 25 h 55"/>
                  <a:gd name="T28" fmla="*/ 17 w 40"/>
                  <a:gd name="T29" fmla="*/ 22 h 55"/>
                  <a:gd name="T30" fmla="*/ 15 w 40"/>
                  <a:gd name="T31" fmla="*/ 20 h 55"/>
                  <a:gd name="T32" fmla="*/ 15 w 40"/>
                  <a:gd name="T33" fmla="*/ 20 h 55"/>
                  <a:gd name="T34" fmla="*/ 17 w 40"/>
                  <a:gd name="T35" fmla="*/ 14 h 55"/>
                  <a:gd name="T36" fmla="*/ 17 w 40"/>
                  <a:gd name="T37" fmla="*/ 14 h 55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0" h="55">
                    <a:moveTo>
                      <a:pt x="34" y="27"/>
                    </a:moveTo>
                    <a:lnTo>
                      <a:pt x="31" y="23"/>
                    </a:lnTo>
                    <a:lnTo>
                      <a:pt x="23" y="12"/>
                    </a:lnTo>
                    <a:lnTo>
                      <a:pt x="12" y="2"/>
                    </a:lnTo>
                    <a:lnTo>
                      <a:pt x="4" y="0"/>
                    </a:lnTo>
                    <a:lnTo>
                      <a:pt x="0" y="8"/>
                    </a:lnTo>
                    <a:lnTo>
                      <a:pt x="2" y="25"/>
                    </a:lnTo>
                    <a:lnTo>
                      <a:pt x="8" y="42"/>
                    </a:lnTo>
                    <a:lnTo>
                      <a:pt x="10" y="50"/>
                    </a:lnTo>
                    <a:lnTo>
                      <a:pt x="14" y="50"/>
                    </a:lnTo>
                    <a:lnTo>
                      <a:pt x="25" y="54"/>
                    </a:lnTo>
                    <a:lnTo>
                      <a:pt x="34" y="55"/>
                    </a:lnTo>
                    <a:lnTo>
                      <a:pt x="40" y="55"/>
                    </a:lnTo>
                    <a:lnTo>
                      <a:pt x="38" y="50"/>
                    </a:lnTo>
                    <a:lnTo>
                      <a:pt x="34" y="44"/>
                    </a:lnTo>
                    <a:lnTo>
                      <a:pt x="29" y="40"/>
                    </a:lnTo>
                    <a:lnTo>
                      <a:pt x="34" y="27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8" name="Freeform 334"/>
              <p:cNvSpPr>
                <a:spLocks/>
              </p:cNvSpPr>
              <p:nvPr/>
            </p:nvSpPr>
            <p:spPr bwMode="auto">
              <a:xfrm>
                <a:off x="1671" y="2705"/>
                <a:ext cx="29" cy="33"/>
              </a:xfrm>
              <a:custGeom>
                <a:avLst/>
                <a:gdLst>
                  <a:gd name="T0" fmla="*/ 3 w 57"/>
                  <a:gd name="T1" fmla="*/ 0 h 66"/>
                  <a:gd name="T2" fmla="*/ 17 w 57"/>
                  <a:gd name="T3" fmla="*/ 20 h 66"/>
                  <a:gd name="T4" fmla="*/ 22 w 57"/>
                  <a:gd name="T5" fmla="*/ 8 h 66"/>
                  <a:gd name="T6" fmla="*/ 26 w 57"/>
                  <a:gd name="T7" fmla="*/ 9 h 66"/>
                  <a:gd name="T8" fmla="*/ 27 w 57"/>
                  <a:gd name="T9" fmla="*/ 11 h 66"/>
                  <a:gd name="T10" fmla="*/ 29 w 57"/>
                  <a:gd name="T11" fmla="*/ 19 h 66"/>
                  <a:gd name="T12" fmla="*/ 29 w 57"/>
                  <a:gd name="T13" fmla="*/ 26 h 66"/>
                  <a:gd name="T14" fmla="*/ 27 w 57"/>
                  <a:gd name="T15" fmla="*/ 29 h 66"/>
                  <a:gd name="T16" fmla="*/ 22 w 57"/>
                  <a:gd name="T17" fmla="*/ 27 h 66"/>
                  <a:gd name="T18" fmla="*/ 21 w 57"/>
                  <a:gd name="T19" fmla="*/ 24 h 66"/>
                  <a:gd name="T20" fmla="*/ 21 w 57"/>
                  <a:gd name="T21" fmla="*/ 22 h 66"/>
                  <a:gd name="T22" fmla="*/ 22 w 57"/>
                  <a:gd name="T23" fmla="*/ 22 h 66"/>
                  <a:gd name="T24" fmla="*/ 19 w 57"/>
                  <a:gd name="T25" fmla="*/ 24 h 66"/>
                  <a:gd name="T26" fmla="*/ 15 w 57"/>
                  <a:gd name="T27" fmla="*/ 29 h 66"/>
                  <a:gd name="T28" fmla="*/ 9 w 57"/>
                  <a:gd name="T29" fmla="*/ 32 h 66"/>
                  <a:gd name="T30" fmla="*/ 3 w 57"/>
                  <a:gd name="T31" fmla="*/ 33 h 66"/>
                  <a:gd name="T32" fmla="*/ 0 w 57"/>
                  <a:gd name="T33" fmla="*/ 27 h 66"/>
                  <a:gd name="T34" fmla="*/ 2 w 57"/>
                  <a:gd name="T35" fmla="*/ 20 h 66"/>
                  <a:gd name="T36" fmla="*/ 5 w 57"/>
                  <a:gd name="T37" fmla="*/ 14 h 66"/>
                  <a:gd name="T38" fmla="*/ 7 w 57"/>
                  <a:gd name="T39" fmla="*/ 11 h 66"/>
                  <a:gd name="T40" fmla="*/ 2 w 57"/>
                  <a:gd name="T41" fmla="*/ 5 h 66"/>
                  <a:gd name="T42" fmla="*/ 3 w 57"/>
                  <a:gd name="T43" fmla="*/ 0 h 66"/>
                  <a:gd name="T44" fmla="*/ 3 w 57"/>
                  <a:gd name="T45" fmla="*/ 0 h 6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57" h="66">
                    <a:moveTo>
                      <a:pt x="6" y="0"/>
                    </a:moveTo>
                    <a:lnTo>
                      <a:pt x="34" y="40"/>
                    </a:lnTo>
                    <a:lnTo>
                      <a:pt x="44" y="15"/>
                    </a:lnTo>
                    <a:lnTo>
                      <a:pt x="51" y="17"/>
                    </a:lnTo>
                    <a:lnTo>
                      <a:pt x="53" y="22"/>
                    </a:lnTo>
                    <a:lnTo>
                      <a:pt x="57" y="38"/>
                    </a:lnTo>
                    <a:lnTo>
                      <a:pt x="57" y="51"/>
                    </a:lnTo>
                    <a:lnTo>
                      <a:pt x="53" y="57"/>
                    </a:lnTo>
                    <a:lnTo>
                      <a:pt x="44" y="53"/>
                    </a:lnTo>
                    <a:lnTo>
                      <a:pt x="42" y="47"/>
                    </a:lnTo>
                    <a:lnTo>
                      <a:pt x="42" y="43"/>
                    </a:lnTo>
                    <a:lnTo>
                      <a:pt x="44" y="43"/>
                    </a:lnTo>
                    <a:lnTo>
                      <a:pt x="38" y="47"/>
                    </a:lnTo>
                    <a:lnTo>
                      <a:pt x="30" y="57"/>
                    </a:lnTo>
                    <a:lnTo>
                      <a:pt x="17" y="64"/>
                    </a:lnTo>
                    <a:lnTo>
                      <a:pt x="6" y="66"/>
                    </a:lnTo>
                    <a:lnTo>
                      <a:pt x="0" y="53"/>
                    </a:lnTo>
                    <a:lnTo>
                      <a:pt x="4" y="40"/>
                    </a:lnTo>
                    <a:lnTo>
                      <a:pt x="9" y="28"/>
                    </a:lnTo>
                    <a:lnTo>
                      <a:pt x="13" y="22"/>
                    </a:lnTo>
                    <a:lnTo>
                      <a:pt x="4" y="9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CCC7C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49" name="Freeform 335"/>
              <p:cNvSpPr>
                <a:spLocks/>
              </p:cNvSpPr>
              <p:nvPr/>
            </p:nvSpPr>
            <p:spPr bwMode="auto">
              <a:xfrm>
                <a:off x="1535" y="2518"/>
                <a:ext cx="22" cy="43"/>
              </a:xfrm>
              <a:custGeom>
                <a:avLst/>
                <a:gdLst>
                  <a:gd name="T0" fmla="*/ 3 w 46"/>
                  <a:gd name="T1" fmla="*/ 0 h 85"/>
                  <a:gd name="T2" fmla="*/ 0 w 46"/>
                  <a:gd name="T3" fmla="*/ 4 h 85"/>
                  <a:gd name="T4" fmla="*/ 1 w 46"/>
                  <a:gd name="T5" fmla="*/ 7 h 85"/>
                  <a:gd name="T6" fmla="*/ 4 w 46"/>
                  <a:gd name="T7" fmla="*/ 14 h 85"/>
                  <a:gd name="T8" fmla="*/ 6 w 46"/>
                  <a:gd name="T9" fmla="*/ 22 h 85"/>
                  <a:gd name="T10" fmla="*/ 10 w 46"/>
                  <a:gd name="T11" fmla="*/ 25 h 85"/>
                  <a:gd name="T12" fmla="*/ 12 w 46"/>
                  <a:gd name="T13" fmla="*/ 26 h 85"/>
                  <a:gd name="T14" fmla="*/ 13 w 46"/>
                  <a:gd name="T15" fmla="*/ 31 h 85"/>
                  <a:gd name="T16" fmla="*/ 14 w 46"/>
                  <a:gd name="T17" fmla="*/ 36 h 85"/>
                  <a:gd name="T18" fmla="*/ 15 w 46"/>
                  <a:gd name="T19" fmla="*/ 39 h 85"/>
                  <a:gd name="T20" fmla="*/ 21 w 46"/>
                  <a:gd name="T21" fmla="*/ 43 h 85"/>
                  <a:gd name="T22" fmla="*/ 20 w 46"/>
                  <a:gd name="T23" fmla="*/ 41 h 85"/>
                  <a:gd name="T24" fmla="*/ 20 w 46"/>
                  <a:gd name="T25" fmla="*/ 38 h 85"/>
                  <a:gd name="T26" fmla="*/ 20 w 46"/>
                  <a:gd name="T27" fmla="*/ 33 h 85"/>
                  <a:gd name="T28" fmla="*/ 22 w 46"/>
                  <a:gd name="T29" fmla="*/ 30 h 85"/>
                  <a:gd name="T30" fmla="*/ 21 w 46"/>
                  <a:gd name="T31" fmla="*/ 26 h 85"/>
                  <a:gd name="T32" fmla="*/ 18 w 46"/>
                  <a:gd name="T33" fmla="*/ 24 h 85"/>
                  <a:gd name="T34" fmla="*/ 15 w 46"/>
                  <a:gd name="T35" fmla="*/ 22 h 85"/>
                  <a:gd name="T36" fmla="*/ 13 w 46"/>
                  <a:gd name="T37" fmla="*/ 22 h 85"/>
                  <a:gd name="T38" fmla="*/ 3 w 46"/>
                  <a:gd name="T39" fmla="*/ 0 h 85"/>
                  <a:gd name="T40" fmla="*/ 3 w 46"/>
                  <a:gd name="T41" fmla="*/ 0 h 8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" h="85">
                    <a:moveTo>
                      <a:pt x="6" y="0"/>
                    </a:moveTo>
                    <a:lnTo>
                      <a:pt x="0" y="7"/>
                    </a:lnTo>
                    <a:lnTo>
                      <a:pt x="2" y="13"/>
                    </a:lnTo>
                    <a:lnTo>
                      <a:pt x="8" y="28"/>
                    </a:lnTo>
                    <a:lnTo>
                      <a:pt x="13" y="44"/>
                    </a:lnTo>
                    <a:lnTo>
                      <a:pt x="21" y="49"/>
                    </a:lnTo>
                    <a:lnTo>
                      <a:pt x="25" y="51"/>
                    </a:lnTo>
                    <a:lnTo>
                      <a:pt x="27" y="61"/>
                    </a:lnTo>
                    <a:lnTo>
                      <a:pt x="29" y="72"/>
                    </a:lnTo>
                    <a:lnTo>
                      <a:pt x="31" y="78"/>
                    </a:lnTo>
                    <a:lnTo>
                      <a:pt x="44" y="85"/>
                    </a:lnTo>
                    <a:lnTo>
                      <a:pt x="42" y="82"/>
                    </a:lnTo>
                    <a:lnTo>
                      <a:pt x="42" y="76"/>
                    </a:lnTo>
                    <a:lnTo>
                      <a:pt x="42" y="66"/>
                    </a:lnTo>
                    <a:lnTo>
                      <a:pt x="46" y="59"/>
                    </a:lnTo>
                    <a:lnTo>
                      <a:pt x="44" y="51"/>
                    </a:lnTo>
                    <a:lnTo>
                      <a:pt x="38" y="47"/>
                    </a:lnTo>
                    <a:lnTo>
                      <a:pt x="31" y="44"/>
                    </a:lnTo>
                    <a:lnTo>
                      <a:pt x="27" y="4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0" name="Freeform 336"/>
              <p:cNvSpPr>
                <a:spLocks/>
              </p:cNvSpPr>
              <p:nvPr/>
            </p:nvSpPr>
            <p:spPr bwMode="auto">
              <a:xfrm>
                <a:off x="1445" y="2797"/>
                <a:ext cx="231" cy="122"/>
              </a:xfrm>
              <a:custGeom>
                <a:avLst/>
                <a:gdLst>
                  <a:gd name="T0" fmla="*/ 23 w 462"/>
                  <a:gd name="T1" fmla="*/ 14 h 243"/>
                  <a:gd name="T2" fmla="*/ 0 w 462"/>
                  <a:gd name="T3" fmla="*/ 12 h 243"/>
                  <a:gd name="T4" fmla="*/ 8 w 462"/>
                  <a:gd name="T5" fmla="*/ 18 h 243"/>
                  <a:gd name="T6" fmla="*/ 24 w 462"/>
                  <a:gd name="T7" fmla="*/ 34 h 243"/>
                  <a:gd name="T8" fmla="*/ 40 w 462"/>
                  <a:gd name="T9" fmla="*/ 52 h 243"/>
                  <a:gd name="T10" fmla="*/ 48 w 462"/>
                  <a:gd name="T11" fmla="*/ 65 h 243"/>
                  <a:gd name="T12" fmla="*/ 58 w 462"/>
                  <a:gd name="T13" fmla="*/ 77 h 243"/>
                  <a:gd name="T14" fmla="*/ 81 w 462"/>
                  <a:gd name="T15" fmla="*/ 93 h 243"/>
                  <a:gd name="T16" fmla="*/ 104 w 462"/>
                  <a:gd name="T17" fmla="*/ 107 h 243"/>
                  <a:gd name="T18" fmla="*/ 115 w 462"/>
                  <a:gd name="T19" fmla="*/ 113 h 243"/>
                  <a:gd name="T20" fmla="*/ 143 w 462"/>
                  <a:gd name="T21" fmla="*/ 112 h 243"/>
                  <a:gd name="T22" fmla="*/ 151 w 462"/>
                  <a:gd name="T23" fmla="*/ 114 h 243"/>
                  <a:gd name="T24" fmla="*/ 169 w 462"/>
                  <a:gd name="T25" fmla="*/ 119 h 243"/>
                  <a:gd name="T26" fmla="*/ 191 w 462"/>
                  <a:gd name="T27" fmla="*/ 122 h 243"/>
                  <a:gd name="T28" fmla="*/ 211 w 462"/>
                  <a:gd name="T29" fmla="*/ 121 h 243"/>
                  <a:gd name="T30" fmla="*/ 223 w 462"/>
                  <a:gd name="T31" fmla="*/ 109 h 243"/>
                  <a:gd name="T32" fmla="*/ 228 w 462"/>
                  <a:gd name="T33" fmla="*/ 89 h 243"/>
                  <a:gd name="T34" fmla="*/ 228 w 462"/>
                  <a:gd name="T35" fmla="*/ 70 h 243"/>
                  <a:gd name="T36" fmla="*/ 227 w 462"/>
                  <a:gd name="T37" fmla="*/ 61 h 243"/>
                  <a:gd name="T38" fmla="*/ 231 w 462"/>
                  <a:gd name="T39" fmla="*/ 49 h 243"/>
                  <a:gd name="T40" fmla="*/ 192 w 462"/>
                  <a:gd name="T41" fmla="*/ 0 h 243"/>
                  <a:gd name="T42" fmla="*/ 172 w 462"/>
                  <a:gd name="T43" fmla="*/ 8 h 243"/>
                  <a:gd name="T44" fmla="*/ 164 w 462"/>
                  <a:gd name="T45" fmla="*/ 33 h 243"/>
                  <a:gd name="T46" fmla="*/ 164 w 462"/>
                  <a:gd name="T47" fmla="*/ 36 h 243"/>
                  <a:gd name="T48" fmla="*/ 163 w 462"/>
                  <a:gd name="T49" fmla="*/ 47 h 243"/>
                  <a:gd name="T50" fmla="*/ 160 w 462"/>
                  <a:gd name="T51" fmla="*/ 56 h 243"/>
                  <a:gd name="T52" fmla="*/ 152 w 462"/>
                  <a:gd name="T53" fmla="*/ 61 h 243"/>
                  <a:gd name="T54" fmla="*/ 143 w 462"/>
                  <a:gd name="T55" fmla="*/ 64 h 243"/>
                  <a:gd name="T56" fmla="*/ 139 w 462"/>
                  <a:gd name="T57" fmla="*/ 70 h 243"/>
                  <a:gd name="T58" fmla="*/ 138 w 462"/>
                  <a:gd name="T59" fmla="*/ 75 h 243"/>
                  <a:gd name="T60" fmla="*/ 138 w 462"/>
                  <a:gd name="T61" fmla="*/ 79 h 243"/>
                  <a:gd name="T62" fmla="*/ 122 w 462"/>
                  <a:gd name="T63" fmla="*/ 77 h 243"/>
                  <a:gd name="T64" fmla="*/ 122 w 462"/>
                  <a:gd name="T65" fmla="*/ 73 h 243"/>
                  <a:gd name="T66" fmla="*/ 121 w 462"/>
                  <a:gd name="T67" fmla="*/ 63 h 243"/>
                  <a:gd name="T68" fmla="*/ 117 w 462"/>
                  <a:gd name="T69" fmla="*/ 54 h 243"/>
                  <a:gd name="T70" fmla="*/ 108 w 462"/>
                  <a:gd name="T71" fmla="*/ 49 h 243"/>
                  <a:gd name="T72" fmla="*/ 92 w 462"/>
                  <a:gd name="T73" fmla="*/ 47 h 243"/>
                  <a:gd name="T74" fmla="*/ 77 w 462"/>
                  <a:gd name="T75" fmla="*/ 45 h 243"/>
                  <a:gd name="T76" fmla="*/ 64 w 462"/>
                  <a:gd name="T77" fmla="*/ 42 h 243"/>
                  <a:gd name="T78" fmla="*/ 59 w 462"/>
                  <a:gd name="T79" fmla="*/ 42 h 243"/>
                  <a:gd name="T80" fmla="*/ 23 w 462"/>
                  <a:gd name="T81" fmla="*/ 14 h 243"/>
                  <a:gd name="T82" fmla="*/ 23 w 462"/>
                  <a:gd name="T83" fmla="*/ 14 h 243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0" t="0" r="r" b="b"/>
                <a:pathLst>
                  <a:path w="462" h="243">
                    <a:moveTo>
                      <a:pt x="46" y="27"/>
                    </a:moveTo>
                    <a:lnTo>
                      <a:pt x="0" y="23"/>
                    </a:lnTo>
                    <a:lnTo>
                      <a:pt x="16" y="36"/>
                    </a:lnTo>
                    <a:lnTo>
                      <a:pt x="48" y="67"/>
                    </a:lnTo>
                    <a:lnTo>
                      <a:pt x="80" y="103"/>
                    </a:lnTo>
                    <a:lnTo>
                      <a:pt x="96" y="129"/>
                    </a:lnTo>
                    <a:lnTo>
                      <a:pt x="115" y="154"/>
                    </a:lnTo>
                    <a:lnTo>
                      <a:pt x="162" y="186"/>
                    </a:lnTo>
                    <a:lnTo>
                      <a:pt x="208" y="213"/>
                    </a:lnTo>
                    <a:lnTo>
                      <a:pt x="229" y="226"/>
                    </a:lnTo>
                    <a:lnTo>
                      <a:pt x="286" y="224"/>
                    </a:lnTo>
                    <a:lnTo>
                      <a:pt x="301" y="228"/>
                    </a:lnTo>
                    <a:lnTo>
                      <a:pt x="337" y="238"/>
                    </a:lnTo>
                    <a:lnTo>
                      <a:pt x="381" y="243"/>
                    </a:lnTo>
                    <a:lnTo>
                      <a:pt x="421" y="242"/>
                    </a:lnTo>
                    <a:lnTo>
                      <a:pt x="445" y="217"/>
                    </a:lnTo>
                    <a:lnTo>
                      <a:pt x="455" y="177"/>
                    </a:lnTo>
                    <a:lnTo>
                      <a:pt x="455" y="139"/>
                    </a:lnTo>
                    <a:lnTo>
                      <a:pt x="453" y="122"/>
                    </a:lnTo>
                    <a:lnTo>
                      <a:pt x="462" y="97"/>
                    </a:lnTo>
                    <a:lnTo>
                      <a:pt x="384" y="0"/>
                    </a:lnTo>
                    <a:lnTo>
                      <a:pt x="343" y="15"/>
                    </a:lnTo>
                    <a:lnTo>
                      <a:pt x="327" y="65"/>
                    </a:lnTo>
                    <a:lnTo>
                      <a:pt x="327" y="72"/>
                    </a:lnTo>
                    <a:lnTo>
                      <a:pt x="326" y="93"/>
                    </a:lnTo>
                    <a:lnTo>
                      <a:pt x="320" y="112"/>
                    </a:lnTo>
                    <a:lnTo>
                      <a:pt x="303" y="122"/>
                    </a:lnTo>
                    <a:lnTo>
                      <a:pt x="286" y="127"/>
                    </a:lnTo>
                    <a:lnTo>
                      <a:pt x="278" y="139"/>
                    </a:lnTo>
                    <a:lnTo>
                      <a:pt x="276" y="150"/>
                    </a:lnTo>
                    <a:lnTo>
                      <a:pt x="276" y="158"/>
                    </a:lnTo>
                    <a:lnTo>
                      <a:pt x="244" y="154"/>
                    </a:lnTo>
                    <a:lnTo>
                      <a:pt x="244" y="145"/>
                    </a:lnTo>
                    <a:lnTo>
                      <a:pt x="242" y="126"/>
                    </a:lnTo>
                    <a:lnTo>
                      <a:pt x="234" y="107"/>
                    </a:lnTo>
                    <a:lnTo>
                      <a:pt x="215" y="97"/>
                    </a:lnTo>
                    <a:lnTo>
                      <a:pt x="183" y="93"/>
                    </a:lnTo>
                    <a:lnTo>
                      <a:pt x="153" y="89"/>
                    </a:lnTo>
                    <a:lnTo>
                      <a:pt x="128" y="84"/>
                    </a:lnTo>
                    <a:lnTo>
                      <a:pt x="118" y="84"/>
                    </a:lnTo>
                    <a:lnTo>
                      <a:pt x="46" y="27"/>
                    </a:lnTo>
                    <a:close/>
                  </a:path>
                </a:pathLst>
              </a:custGeom>
              <a:solidFill>
                <a:srgbClr val="968C8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1" name="Freeform 337"/>
              <p:cNvSpPr>
                <a:spLocks/>
              </p:cNvSpPr>
              <p:nvPr/>
            </p:nvSpPr>
            <p:spPr bwMode="auto">
              <a:xfrm>
                <a:off x="1434" y="2823"/>
                <a:ext cx="237" cy="110"/>
              </a:xfrm>
              <a:custGeom>
                <a:avLst/>
                <a:gdLst>
                  <a:gd name="T0" fmla="*/ 0 w 475"/>
                  <a:gd name="T1" fmla="*/ 1 h 221"/>
                  <a:gd name="T2" fmla="*/ 61 w 475"/>
                  <a:gd name="T3" fmla="*/ 65 h 221"/>
                  <a:gd name="T4" fmla="*/ 119 w 475"/>
                  <a:gd name="T5" fmla="*/ 96 h 221"/>
                  <a:gd name="T6" fmla="*/ 145 w 475"/>
                  <a:gd name="T7" fmla="*/ 95 h 221"/>
                  <a:gd name="T8" fmla="*/ 154 w 475"/>
                  <a:gd name="T9" fmla="*/ 98 h 221"/>
                  <a:gd name="T10" fmla="*/ 175 w 475"/>
                  <a:gd name="T11" fmla="*/ 103 h 221"/>
                  <a:gd name="T12" fmla="*/ 200 w 475"/>
                  <a:gd name="T13" fmla="*/ 108 h 221"/>
                  <a:gd name="T14" fmla="*/ 218 w 475"/>
                  <a:gd name="T15" fmla="*/ 110 h 221"/>
                  <a:gd name="T16" fmla="*/ 228 w 475"/>
                  <a:gd name="T17" fmla="*/ 106 h 221"/>
                  <a:gd name="T18" fmla="*/ 233 w 475"/>
                  <a:gd name="T19" fmla="*/ 102 h 221"/>
                  <a:gd name="T20" fmla="*/ 236 w 475"/>
                  <a:gd name="T21" fmla="*/ 97 h 221"/>
                  <a:gd name="T22" fmla="*/ 237 w 475"/>
                  <a:gd name="T23" fmla="*/ 95 h 221"/>
                  <a:gd name="T24" fmla="*/ 219 w 475"/>
                  <a:gd name="T25" fmla="*/ 104 h 221"/>
                  <a:gd name="T26" fmla="*/ 168 w 475"/>
                  <a:gd name="T27" fmla="*/ 97 h 221"/>
                  <a:gd name="T28" fmla="*/ 151 w 475"/>
                  <a:gd name="T29" fmla="*/ 89 h 221"/>
                  <a:gd name="T30" fmla="*/ 126 w 475"/>
                  <a:gd name="T31" fmla="*/ 93 h 221"/>
                  <a:gd name="T32" fmla="*/ 61 w 475"/>
                  <a:gd name="T33" fmla="*/ 56 h 221"/>
                  <a:gd name="T34" fmla="*/ 11 w 475"/>
                  <a:gd name="T35" fmla="*/ 0 h 221"/>
                  <a:gd name="T36" fmla="*/ 0 w 475"/>
                  <a:gd name="T37" fmla="*/ 1 h 221"/>
                  <a:gd name="T38" fmla="*/ 0 w 475"/>
                  <a:gd name="T39" fmla="*/ 1 h 22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475" h="221">
                    <a:moveTo>
                      <a:pt x="0" y="2"/>
                    </a:moveTo>
                    <a:lnTo>
                      <a:pt x="123" y="130"/>
                    </a:lnTo>
                    <a:lnTo>
                      <a:pt x="239" y="192"/>
                    </a:lnTo>
                    <a:lnTo>
                      <a:pt x="290" y="191"/>
                    </a:lnTo>
                    <a:lnTo>
                      <a:pt x="308" y="196"/>
                    </a:lnTo>
                    <a:lnTo>
                      <a:pt x="351" y="206"/>
                    </a:lnTo>
                    <a:lnTo>
                      <a:pt x="401" y="217"/>
                    </a:lnTo>
                    <a:lnTo>
                      <a:pt x="437" y="221"/>
                    </a:lnTo>
                    <a:lnTo>
                      <a:pt x="456" y="213"/>
                    </a:lnTo>
                    <a:lnTo>
                      <a:pt x="467" y="204"/>
                    </a:lnTo>
                    <a:lnTo>
                      <a:pt x="473" y="194"/>
                    </a:lnTo>
                    <a:lnTo>
                      <a:pt x="475" y="191"/>
                    </a:lnTo>
                    <a:lnTo>
                      <a:pt x="439" y="208"/>
                    </a:lnTo>
                    <a:lnTo>
                      <a:pt x="336" y="194"/>
                    </a:lnTo>
                    <a:lnTo>
                      <a:pt x="302" y="179"/>
                    </a:lnTo>
                    <a:lnTo>
                      <a:pt x="252" y="187"/>
                    </a:lnTo>
                    <a:lnTo>
                      <a:pt x="123" y="113"/>
                    </a:lnTo>
                    <a:lnTo>
                      <a:pt x="2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66544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2" name="Freeform 338"/>
              <p:cNvSpPr>
                <a:spLocks/>
              </p:cNvSpPr>
              <p:nvPr/>
            </p:nvSpPr>
            <p:spPr bwMode="auto">
              <a:xfrm>
                <a:off x="1486" y="2805"/>
                <a:ext cx="182" cy="113"/>
              </a:xfrm>
              <a:custGeom>
                <a:avLst/>
                <a:gdLst>
                  <a:gd name="T0" fmla="*/ 0 w 363"/>
                  <a:gd name="T1" fmla="*/ 28 h 227"/>
                  <a:gd name="T2" fmla="*/ 3 w 363"/>
                  <a:gd name="T3" fmla="*/ 32 h 227"/>
                  <a:gd name="T4" fmla="*/ 10 w 363"/>
                  <a:gd name="T5" fmla="*/ 41 h 227"/>
                  <a:gd name="T6" fmla="*/ 16 w 363"/>
                  <a:gd name="T7" fmla="*/ 52 h 227"/>
                  <a:gd name="T8" fmla="*/ 17 w 363"/>
                  <a:gd name="T9" fmla="*/ 61 h 227"/>
                  <a:gd name="T10" fmla="*/ 22 w 363"/>
                  <a:gd name="T11" fmla="*/ 69 h 227"/>
                  <a:gd name="T12" fmla="*/ 41 w 363"/>
                  <a:gd name="T13" fmla="*/ 83 h 227"/>
                  <a:gd name="T14" fmla="*/ 60 w 363"/>
                  <a:gd name="T15" fmla="*/ 94 h 227"/>
                  <a:gd name="T16" fmla="*/ 70 w 363"/>
                  <a:gd name="T17" fmla="*/ 100 h 227"/>
                  <a:gd name="T18" fmla="*/ 88 w 363"/>
                  <a:gd name="T19" fmla="*/ 98 h 227"/>
                  <a:gd name="T20" fmla="*/ 93 w 363"/>
                  <a:gd name="T21" fmla="*/ 98 h 227"/>
                  <a:gd name="T22" fmla="*/ 107 w 363"/>
                  <a:gd name="T23" fmla="*/ 100 h 227"/>
                  <a:gd name="T24" fmla="*/ 122 w 363"/>
                  <a:gd name="T25" fmla="*/ 103 h 227"/>
                  <a:gd name="T26" fmla="*/ 132 w 363"/>
                  <a:gd name="T27" fmla="*/ 106 h 227"/>
                  <a:gd name="T28" fmla="*/ 140 w 363"/>
                  <a:gd name="T29" fmla="*/ 109 h 227"/>
                  <a:gd name="T30" fmla="*/ 153 w 363"/>
                  <a:gd name="T31" fmla="*/ 112 h 227"/>
                  <a:gd name="T32" fmla="*/ 165 w 363"/>
                  <a:gd name="T33" fmla="*/ 113 h 227"/>
                  <a:gd name="T34" fmla="*/ 170 w 363"/>
                  <a:gd name="T35" fmla="*/ 113 h 227"/>
                  <a:gd name="T36" fmla="*/ 181 w 363"/>
                  <a:gd name="T37" fmla="*/ 90 h 227"/>
                  <a:gd name="T38" fmla="*/ 181 w 363"/>
                  <a:gd name="T39" fmla="*/ 84 h 227"/>
                  <a:gd name="T40" fmla="*/ 180 w 363"/>
                  <a:gd name="T41" fmla="*/ 69 h 227"/>
                  <a:gd name="T42" fmla="*/ 180 w 363"/>
                  <a:gd name="T43" fmla="*/ 53 h 227"/>
                  <a:gd name="T44" fmla="*/ 182 w 363"/>
                  <a:gd name="T45" fmla="*/ 45 h 227"/>
                  <a:gd name="T46" fmla="*/ 178 w 363"/>
                  <a:gd name="T47" fmla="*/ 34 h 227"/>
                  <a:gd name="T48" fmla="*/ 168 w 363"/>
                  <a:gd name="T49" fmla="*/ 20 h 227"/>
                  <a:gd name="T50" fmla="*/ 156 w 363"/>
                  <a:gd name="T51" fmla="*/ 6 h 227"/>
                  <a:gd name="T52" fmla="*/ 151 w 363"/>
                  <a:gd name="T53" fmla="*/ 0 h 227"/>
                  <a:gd name="T54" fmla="*/ 138 w 363"/>
                  <a:gd name="T55" fmla="*/ 0 h 227"/>
                  <a:gd name="T56" fmla="*/ 130 w 363"/>
                  <a:gd name="T57" fmla="*/ 22 h 227"/>
                  <a:gd name="T58" fmla="*/ 130 w 363"/>
                  <a:gd name="T59" fmla="*/ 65 h 227"/>
                  <a:gd name="T60" fmla="*/ 108 w 363"/>
                  <a:gd name="T61" fmla="*/ 60 h 227"/>
                  <a:gd name="T62" fmla="*/ 107 w 363"/>
                  <a:gd name="T63" fmla="*/ 64 h 227"/>
                  <a:gd name="T64" fmla="*/ 105 w 363"/>
                  <a:gd name="T65" fmla="*/ 71 h 227"/>
                  <a:gd name="T66" fmla="*/ 100 w 363"/>
                  <a:gd name="T67" fmla="*/ 77 h 227"/>
                  <a:gd name="T68" fmla="*/ 91 w 363"/>
                  <a:gd name="T69" fmla="*/ 78 h 227"/>
                  <a:gd name="T70" fmla="*/ 81 w 363"/>
                  <a:gd name="T71" fmla="*/ 72 h 227"/>
                  <a:gd name="T72" fmla="*/ 78 w 363"/>
                  <a:gd name="T73" fmla="*/ 65 h 227"/>
                  <a:gd name="T74" fmla="*/ 77 w 363"/>
                  <a:gd name="T75" fmla="*/ 61 h 227"/>
                  <a:gd name="T76" fmla="*/ 78 w 363"/>
                  <a:gd name="T77" fmla="*/ 59 h 227"/>
                  <a:gd name="T78" fmla="*/ 56 w 363"/>
                  <a:gd name="T79" fmla="*/ 47 h 227"/>
                  <a:gd name="T80" fmla="*/ 52 w 363"/>
                  <a:gd name="T81" fmla="*/ 53 h 227"/>
                  <a:gd name="T82" fmla="*/ 0 w 363"/>
                  <a:gd name="T83" fmla="*/ 28 h 227"/>
                  <a:gd name="T84" fmla="*/ 0 w 363"/>
                  <a:gd name="T85" fmla="*/ 28 h 22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363" h="227">
                    <a:moveTo>
                      <a:pt x="0" y="57"/>
                    </a:moveTo>
                    <a:lnTo>
                      <a:pt x="6" y="65"/>
                    </a:lnTo>
                    <a:lnTo>
                      <a:pt x="19" y="82"/>
                    </a:lnTo>
                    <a:lnTo>
                      <a:pt x="31" y="105"/>
                    </a:lnTo>
                    <a:lnTo>
                      <a:pt x="33" y="122"/>
                    </a:lnTo>
                    <a:lnTo>
                      <a:pt x="44" y="139"/>
                    </a:lnTo>
                    <a:lnTo>
                      <a:pt x="82" y="166"/>
                    </a:lnTo>
                    <a:lnTo>
                      <a:pt x="120" y="189"/>
                    </a:lnTo>
                    <a:lnTo>
                      <a:pt x="139" y="200"/>
                    </a:lnTo>
                    <a:lnTo>
                      <a:pt x="175" y="196"/>
                    </a:lnTo>
                    <a:lnTo>
                      <a:pt x="186" y="196"/>
                    </a:lnTo>
                    <a:lnTo>
                      <a:pt x="213" y="200"/>
                    </a:lnTo>
                    <a:lnTo>
                      <a:pt x="244" y="206"/>
                    </a:lnTo>
                    <a:lnTo>
                      <a:pt x="264" y="213"/>
                    </a:lnTo>
                    <a:lnTo>
                      <a:pt x="280" y="219"/>
                    </a:lnTo>
                    <a:lnTo>
                      <a:pt x="306" y="225"/>
                    </a:lnTo>
                    <a:lnTo>
                      <a:pt x="329" y="227"/>
                    </a:lnTo>
                    <a:lnTo>
                      <a:pt x="339" y="227"/>
                    </a:lnTo>
                    <a:lnTo>
                      <a:pt x="361" y="181"/>
                    </a:lnTo>
                    <a:lnTo>
                      <a:pt x="361" y="168"/>
                    </a:lnTo>
                    <a:lnTo>
                      <a:pt x="359" y="139"/>
                    </a:lnTo>
                    <a:lnTo>
                      <a:pt x="359" y="107"/>
                    </a:lnTo>
                    <a:lnTo>
                      <a:pt x="363" y="90"/>
                    </a:lnTo>
                    <a:lnTo>
                      <a:pt x="356" y="69"/>
                    </a:lnTo>
                    <a:lnTo>
                      <a:pt x="335" y="40"/>
                    </a:lnTo>
                    <a:lnTo>
                      <a:pt x="312" y="12"/>
                    </a:lnTo>
                    <a:lnTo>
                      <a:pt x="302" y="0"/>
                    </a:lnTo>
                    <a:lnTo>
                      <a:pt x="276" y="0"/>
                    </a:lnTo>
                    <a:lnTo>
                      <a:pt x="259" y="44"/>
                    </a:lnTo>
                    <a:lnTo>
                      <a:pt x="259" y="130"/>
                    </a:lnTo>
                    <a:lnTo>
                      <a:pt x="215" y="120"/>
                    </a:lnTo>
                    <a:lnTo>
                      <a:pt x="213" y="128"/>
                    </a:lnTo>
                    <a:lnTo>
                      <a:pt x="209" y="143"/>
                    </a:lnTo>
                    <a:lnTo>
                      <a:pt x="200" y="154"/>
                    </a:lnTo>
                    <a:lnTo>
                      <a:pt x="181" y="156"/>
                    </a:lnTo>
                    <a:lnTo>
                      <a:pt x="162" y="145"/>
                    </a:lnTo>
                    <a:lnTo>
                      <a:pt x="156" y="131"/>
                    </a:lnTo>
                    <a:lnTo>
                      <a:pt x="154" y="122"/>
                    </a:lnTo>
                    <a:lnTo>
                      <a:pt x="156" y="118"/>
                    </a:lnTo>
                    <a:lnTo>
                      <a:pt x="112" y="95"/>
                    </a:lnTo>
                    <a:lnTo>
                      <a:pt x="103" y="107"/>
                    </a:lnTo>
                    <a:lnTo>
                      <a:pt x="0" y="57"/>
                    </a:lnTo>
                    <a:close/>
                  </a:path>
                </a:pathLst>
              </a:custGeom>
              <a:solidFill>
                <a:srgbClr val="A89E96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3" name="Freeform 339"/>
              <p:cNvSpPr>
                <a:spLocks/>
              </p:cNvSpPr>
              <p:nvPr/>
            </p:nvSpPr>
            <p:spPr bwMode="auto">
              <a:xfrm>
                <a:off x="1592" y="2809"/>
                <a:ext cx="70" cy="101"/>
              </a:xfrm>
              <a:custGeom>
                <a:avLst/>
                <a:gdLst>
                  <a:gd name="T0" fmla="*/ 35 w 141"/>
                  <a:gd name="T1" fmla="*/ 0 h 201"/>
                  <a:gd name="T2" fmla="*/ 45 w 141"/>
                  <a:gd name="T3" fmla="*/ 1 h 201"/>
                  <a:gd name="T4" fmla="*/ 47 w 141"/>
                  <a:gd name="T5" fmla="*/ 5 h 201"/>
                  <a:gd name="T6" fmla="*/ 52 w 141"/>
                  <a:gd name="T7" fmla="*/ 16 h 201"/>
                  <a:gd name="T8" fmla="*/ 58 w 141"/>
                  <a:gd name="T9" fmla="*/ 27 h 201"/>
                  <a:gd name="T10" fmla="*/ 64 w 141"/>
                  <a:gd name="T11" fmla="*/ 32 h 201"/>
                  <a:gd name="T12" fmla="*/ 66 w 141"/>
                  <a:gd name="T13" fmla="*/ 34 h 201"/>
                  <a:gd name="T14" fmla="*/ 66 w 141"/>
                  <a:gd name="T15" fmla="*/ 41 h 201"/>
                  <a:gd name="T16" fmla="*/ 64 w 141"/>
                  <a:gd name="T17" fmla="*/ 47 h 201"/>
                  <a:gd name="T18" fmla="*/ 64 w 141"/>
                  <a:gd name="T19" fmla="*/ 50 h 201"/>
                  <a:gd name="T20" fmla="*/ 65 w 141"/>
                  <a:gd name="T21" fmla="*/ 57 h 201"/>
                  <a:gd name="T22" fmla="*/ 70 w 141"/>
                  <a:gd name="T23" fmla="*/ 74 h 201"/>
                  <a:gd name="T24" fmla="*/ 68 w 141"/>
                  <a:gd name="T25" fmla="*/ 92 h 201"/>
                  <a:gd name="T26" fmla="*/ 57 w 141"/>
                  <a:gd name="T27" fmla="*/ 101 h 201"/>
                  <a:gd name="T28" fmla="*/ 40 w 141"/>
                  <a:gd name="T29" fmla="*/ 99 h 201"/>
                  <a:gd name="T30" fmla="*/ 28 w 141"/>
                  <a:gd name="T31" fmla="*/ 96 h 201"/>
                  <a:gd name="T32" fmla="*/ 22 w 141"/>
                  <a:gd name="T33" fmla="*/ 92 h 201"/>
                  <a:gd name="T34" fmla="*/ 20 w 141"/>
                  <a:gd name="T35" fmla="*/ 91 h 201"/>
                  <a:gd name="T36" fmla="*/ 1 w 141"/>
                  <a:gd name="T37" fmla="*/ 91 h 201"/>
                  <a:gd name="T38" fmla="*/ 0 w 141"/>
                  <a:gd name="T39" fmla="*/ 86 h 201"/>
                  <a:gd name="T40" fmla="*/ 1 w 141"/>
                  <a:gd name="T41" fmla="*/ 77 h 201"/>
                  <a:gd name="T42" fmla="*/ 3 w 141"/>
                  <a:gd name="T43" fmla="*/ 69 h 201"/>
                  <a:gd name="T44" fmla="*/ 9 w 141"/>
                  <a:gd name="T45" fmla="*/ 66 h 201"/>
                  <a:gd name="T46" fmla="*/ 17 w 141"/>
                  <a:gd name="T47" fmla="*/ 66 h 201"/>
                  <a:gd name="T48" fmla="*/ 25 w 141"/>
                  <a:gd name="T49" fmla="*/ 65 h 201"/>
                  <a:gd name="T50" fmla="*/ 30 w 141"/>
                  <a:gd name="T51" fmla="*/ 63 h 201"/>
                  <a:gd name="T52" fmla="*/ 33 w 141"/>
                  <a:gd name="T53" fmla="*/ 63 h 201"/>
                  <a:gd name="T54" fmla="*/ 25 w 141"/>
                  <a:gd name="T55" fmla="*/ 49 h 201"/>
                  <a:gd name="T56" fmla="*/ 35 w 141"/>
                  <a:gd name="T57" fmla="*/ 16 h 201"/>
                  <a:gd name="T58" fmla="*/ 29 w 141"/>
                  <a:gd name="T59" fmla="*/ 12 h 201"/>
                  <a:gd name="T60" fmla="*/ 35 w 141"/>
                  <a:gd name="T61" fmla="*/ 0 h 201"/>
                  <a:gd name="T62" fmla="*/ 35 w 141"/>
                  <a:gd name="T63" fmla="*/ 0 h 20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0" t="0" r="r" b="b"/>
                <a:pathLst>
                  <a:path w="141" h="201">
                    <a:moveTo>
                      <a:pt x="71" y="0"/>
                    </a:moveTo>
                    <a:lnTo>
                      <a:pt x="91" y="2"/>
                    </a:lnTo>
                    <a:lnTo>
                      <a:pt x="95" y="9"/>
                    </a:lnTo>
                    <a:lnTo>
                      <a:pt x="105" y="32"/>
                    </a:lnTo>
                    <a:lnTo>
                      <a:pt x="116" y="53"/>
                    </a:lnTo>
                    <a:lnTo>
                      <a:pt x="128" y="64"/>
                    </a:lnTo>
                    <a:lnTo>
                      <a:pt x="133" y="68"/>
                    </a:lnTo>
                    <a:lnTo>
                      <a:pt x="133" y="82"/>
                    </a:lnTo>
                    <a:lnTo>
                      <a:pt x="129" y="93"/>
                    </a:lnTo>
                    <a:lnTo>
                      <a:pt x="128" y="99"/>
                    </a:lnTo>
                    <a:lnTo>
                      <a:pt x="131" y="114"/>
                    </a:lnTo>
                    <a:lnTo>
                      <a:pt x="141" y="148"/>
                    </a:lnTo>
                    <a:lnTo>
                      <a:pt x="137" y="184"/>
                    </a:lnTo>
                    <a:lnTo>
                      <a:pt x="114" y="201"/>
                    </a:lnTo>
                    <a:lnTo>
                      <a:pt x="80" y="198"/>
                    </a:lnTo>
                    <a:lnTo>
                      <a:pt x="57" y="192"/>
                    </a:lnTo>
                    <a:lnTo>
                      <a:pt x="44" y="184"/>
                    </a:lnTo>
                    <a:lnTo>
                      <a:pt x="40" y="182"/>
                    </a:lnTo>
                    <a:lnTo>
                      <a:pt x="2" y="182"/>
                    </a:lnTo>
                    <a:lnTo>
                      <a:pt x="0" y="171"/>
                    </a:lnTo>
                    <a:lnTo>
                      <a:pt x="2" y="154"/>
                    </a:lnTo>
                    <a:lnTo>
                      <a:pt x="6" y="137"/>
                    </a:lnTo>
                    <a:lnTo>
                      <a:pt x="19" y="131"/>
                    </a:lnTo>
                    <a:lnTo>
                      <a:pt x="34" y="131"/>
                    </a:lnTo>
                    <a:lnTo>
                      <a:pt x="50" y="129"/>
                    </a:lnTo>
                    <a:lnTo>
                      <a:pt x="61" y="125"/>
                    </a:lnTo>
                    <a:lnTo>
                      <a:pt x="67" y="125"/>
                    </a:lnTo>
                    <a:lnTo>
                      <a:pt x="50" y="97"/>
                    </a:lnTo>
                    <a:lnTo>
                      <a:pt x="71" y="32"/>
                    </a:lnTo>
                    <a:lnTo>
                      <a:pt x="59" y="23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4" name="Freeform 340"/>
              <p:cNvSpPr>
                <a:spLocks/>
              </p:cNvSpPr>
              <p:nvPr/>
            </p:nvSpPr>
            <p:spPr bwMode="auto">
              <a:xfrm>
                <a:off x="1507" y="2853"/>
                <a:ext cx="67" cy="47"/>
              </a:xfrm>
              <a:custGeom>
                <a:avLst/>
                <a:gdLst>
                  <a:gd name="T0" fmla="*/ 5 w 135"/>
                  <a:gd name="T1" fmla="*/ 0 h 93"/>
                  <a:gd name="T2" fmla="*/ 3 w 135"/>
                  <a:gd name="T3" fmla="*/ 3 h 93"/>
                  <a:gd name="T4" fmla="*/ 0 w 135"/>
                  <a:gd name="T5" fmla="*/ 10 h 93"/>
                  <a:gd name="T6" fmla="*/ 0 w 135"/>
                  <a:gd name="T7" fmla="*/ 16 h 93"/>
                  <a:gd name="T8" fmla="*/ 5 w 135"/>
                  <a:gd name="T9" fmla="*/ 19 h 93"/>
                  <a:gd name="T10" fmla="*/ 13 w 135"/>
                  <a:gd name="T11" fmla="*/ 22 h 93"/>
                  <a:gd name="T12" fmla="*/ 25 w 135"/>
                  <a:gd name="T13" fmla="*/ 30 h 93"/>
                  <a:gd name="T14" fmla="*/ 37 w 135"/>
                  <a:gd name="T15" fmla="*/ 38 h 93"/>
                  <a:gd name="T16" fmla="*/ 43 w 135"/>
                  <a:gd name="T17" fmla="*/ 44 h 93"/>
                  <a:gd name="T18" fmla="*/ 47 w 135"/>
                  <a:gd name="T19" fmla="*/ 47 h 93"/>
                  <a:gd name="T20" fmla="*/ 55 w 135"/>
                  <a:gd name="T21" fmla="*/ 47 h 93"/>
                  <a:gd name="T22" fmla="*/ 62 w 135"/>
                  <a:gd name="T23" fmla="*/ 44 h 93"/>
                  <a:gd name="T24" fmla="*/ 67 w 135"/>
                  <a:gd name="T25" fmla="*/ 40 h 93"/>
                  <a:gd name="T26" fmla="*/ 65 w 135"/>
                  <a:gd name="T27" fmla="*/ 35 h 93"/>
                  <a:gd name="T28" fmla="*/ 60 w 135"/>
                  <a:gd name="T29" fmla="*/ 29 h 93"/>
                  <a:gd name="T30" fmla="*/ 55 w 135"/>
                  <a:gd name="T31" fmla="*/ 25 h 93"/>
                  <a:gd name="T32" fmla="*/ 52 w 135"/>
                  <a:gd name="T33" fmla="*/ 24 h 93"/>
                  <a:gd name="T34" fmla="*/ 48 w 135"/>
                  <a:gd name="T35" fmla="*/ 13 h 93"/>
                  <a:gd name="T36" fmla="*/ 23 w 135"/>
                  <a:gd name="T37" fmla="*/ 8 h 93"/>
                  <a:gd name="T38" fmla="*/ 5 w 135"/>
                  <a:gd name="T39" fmla="*/ 0 h 93"/>
                  <a:gd name="T40" fmla="*/ 5 w 135"/>
                  <a:gd name="T41" fmla="*/ 0 h 93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35" h="93">
                    <a:moveTo>
                      <a:pt x="10" y="0"/>
                    </a:moveTo>
                    <a:lnTo>
                      <a:pt x="6" y="6"/>
                    </a:lnTo>
                    <a:lnTo>
                      <a:pt x="0" y="19"/>
                    </a:lnTo>
                    <a:lnTo>
                      <a:pt x="0" y="31"/>
                    </a:lnTo>
                    <a:lnTo>
                      <a:pt x="10" y="38"/>
                    </a:lnTo>
                    <a:lnTo>
                      <a:pt x="27" y="44"/>
                    </a:lnTo>
                    <a:lnTo>
                      <a:pt x="51" y="59"/>
                    </a:lnTo>
                    <a:lnTo>
                      <a:pt x="74" y="76"/>
                    </a:lnTo>
                    <a:lnTo>
                      <a:pt x="87" y="88"/>
                    </a:lnTo>
                    <a:lnTo>
                      <a:pt x="95" y="93"/>
                    </a:lnTo>
                    <a:lnTo>
                      <a:pt x="110" y="93"/>
                    </a:lnTo>
                    <a:lnTo>
                      <a:pt x="125" y="88"/>
                    </a:lnTo>
                    <a:lnTo>
                      <a:pt x="135" y="80"/>
                    </a:lnTo>
                    <a:lnTo>
                      <a:pt x="131" y="69"/>
                    </a:lnTo>
                    <a:lnTo>
                      <a:pt x="120" y="57"/>
                    </a:lnTo>
                    <a:lnTo>
                      <a:pt x="110" y="50"/>
                    </a:lnTo>
                    <a:lnTo>
                      <a:pt x="105" y="48"/>
                    </a:lnTo>
                    <a:lnTo>
                      <a:pt x="97" y="25"/>
                    </a:lnTo>
                    <a:lnTo>
                      <a:pt x="46" y="15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BDB5A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5" name="Freeform 341"/>
              <p:cNvSpPr>
                <a:spLocks/>
              </p:cNvSpPr>
              <p:nvPr/>
            </p:nvSpPr>
            <p:spPr bwMode="auto">
              <a:xfrm>
                <a:off x="1572" y="2423"/>
                <a:ext cx="58" cy="34"/>
              </a:xfrm>
              <a:custGeom>
                <a:avLst/>
                <a:gdLst>
                  <a:gd name="T0" fmla="*/ 15 w 116"/>
                  <a:gd name="T1" fmla="*/ 1 h 66"/>
                  <a:gd name="T2" fmla="*/ 12 w 116"/>
                  <a:gd name="T3" fmla="*/ 0 h 66"/>
                  <a:gd name="T4" fmla="*/ 7 w 116"/>
                  <a:gd name="T5" fmla="*/ 0 h 66"/>
                  <a:gd name="T6" fmla="*/ 2 w 116"/>
                  <a:gd name="T7" fmla="*/ 0 h 66"/>
                  <a:gd name="T8" fmla="*/ 0 w 116"/>
                  <a:gd name="T9" fmla="*/ 4 h 66"/>
                  <a:gd name="T10" fmla="*/ 3 w 116"/>
                  <a:gd name="T11" fmla="*/ 7 h 66"/>
                  <a:gd name="T12" fmla="*/ 8 w 116"/>
                  <a:gd name="T13" fmla="*/ 8 h 66"/>
                  <a:gd name="T14" fmla="*/ 13 w 116"/>
                  <a:gd name="T15" fmla="*/ 9 h 66"/>
                  <a:gd name="T16" fmla="*/ 15 w 116"/>
                  <a:gd name="T17" fmla="*/ 9 h 66"/>
                  <a:gd name="T18" fmla="*/ 33 w 116"/>
                  <a:gd name="T19" fmla="*/ 34 h 66"/>
                  <a:gd name="T20" fmla="*/ 37 w 116"/>
                  <a:gd name="T21" fmla="*/ 33 h 66"/>
                  <a:gd name="T22" fmla="*/ 45 w 116"/>
                  <a:gd name="T23" fmla="*/ 28 h 66"/>
                  <a:gd name="T24" fmla="*/ 54 w 116"/>
                  <a:gd name="T25" fmla="*/ 22 h 66"/>
                  <a:gd name="T26" fmla="*/ 58 w 116"/>
                  <a:gd name="T27" fmla="*/ 13 h 66"/>
                  <a:gd name="T28" fmla="*/ 57 w 116"/>
                  <a:gd name="T29" fmla="*/ 6 h 66"/>
                  <a:gd name="T30" fmla="*/ 54 w 116"/>
                  <a:gd name="T31" fmla="*/ 2 h 66"/>
                  <a:gd name="T32" fmla="*/ 49 w 116"/>
                  <a:gd name="T33" fmla="*/ 1 h 66"/>
                  <a:gd name="T34" fmla="*/ 47 w 116"/>
                  <a:gd name="T35" fmla="*/ 2 h 66"/>
                  <a:gd name="T36" fmla="*/ 30 w 116"/>
                  <a:gd name="T37" fmla="*/ 7 h 66"/>
                  <a:gd name="T38" fmla="*/ 15 w 116"/>
                  <a:gd name="T39" fmla="*/ 1 h 66"/>
                  <a:gd name="T40" fmla="*/ 15 w 116"/>
                  <a:gd name="T41" fmla="*/ 1 h 6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16" h="66">
                    <a:moveTo>
                      <a:pt x="29" y="2"/>
                    </a:moveTo>
                    <a:lnTo>
                      <a:pt x="23" y="0"/>
                    </a:lnTo>
                    <a:lnTo>
                      <a:pt x="14" y="0"/>
                    </a:lnTo>
                    <a:lnTo>
                      <a:pt x="4" y="0"/>
                    </a:lnTo>
                    <a:lnTo>
                      <a:pt x="0" y="7"/>
                    </a:lnTo>
                    <a:lnTo>
                      <a:pt x="6" y="13"/>
                    </a:lnTo>
                    <a:lnTo>
                      <a:pt x="15" y="15"/>
                    </a:lnTo>
                    <a:lnTo>
                      <a:pt x="25" y="17"/>
                    </a:lnTo>
                    <a:lnTo>
                      <a:pt x="29" y="17"/>
                    </a:lnTo>
                    <a:lnTo>
                      <a:pt x="65" y="66"/>
                    </a:lnTo>
                    <a:lnTo>
                      <a:pt x="73" y="64"/>
                    </a:lnTo>
                    <a:lnTo>
                      <a:pt x="90" y="55"/>
                    </a:lnTo>
                    <a:lnTo>
                      <a:pt x="107" y="42"/>
                    </a:lnTo>
                    <a:lnTo>
                      <a:pt x="116" y="26"/>
                    </a:lnTo>
                    <a:lnTo>
                      <a:pt x="114" y="11"/>
                    </a:lnTo>
                    <a:lnTo>
                      <a:pt x="107" y="4"/>
                    </a:lnTo>
                    <a:lnTo>
                      <a:pt x="97" y="2"/>
                    </a:lnTo>
                    <a:lnTo>
                      <a:pt x="93" y="4"/>
                    </a:lnTo>
                    <a:lnTo>
                      <a:pt x="59" y="13"/>
                    </a:lnTo>
                    <a:lnTo>
                      <a:pt x="29" y="2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6" name="Freeform 342"/>
              <p:cNvSpPr>
                <a:spLocks/>
              </p:cNvSpPr>
              <p:nvPr/>
            </p:nvSpPr>
            <p:spPr bwMode="auto">
              <a:xfrm>
                <a:off x="1681" y="2393"/>
                <a:ext cx="27" cy="84"/>
              </a:xfrm>
              <a:custGeom>
                <a:avLst/>
                <a:gdLst>
                  <a:gd name="T0" fmla="*/ 2 w 53"/>
                  <a:gd name="T1" fmla="*/ 1 h 167"/>
                  <a:gd name="T2" fmla="*/ 11 w 53"/>
                  <a:gd name="T3" fmla="*/ 10 h 167"/>
                  <a:gd name="T4" fmla="*/ 13 w 53"/>
                  <a:gd name="T5" fmla="*/ 39 h 167"/>
                  <a:gd name="T6" fmla="*/ 27 w 53"/>
                  <a:gd name="T7" fmla="*/ 80 h 167"/>
                  <a:gd name="T8" fmla="*/ 21 w 53"/>
                  <a:gd name="T9" fmla="*/ 84 h 167"/>
                  <a:gd name="T10" fmla="*/ 8 w 53"/>
                  <a:gd name="T11" fmla="*/ 55 h 167"/>
                  <a:gd name="T12" fmla="*/ 6 w 53"/>
                  <a:gd name="T13" fmla="*/ 14 h 167"/>
                  <a:gd name="T14" fmla="*/ 0 w 53"/>
                  <a:gd name="T15" fmla="*/ 7 h 167"/>
                  <a:gd name="T16" fmla="*/ 0 w 53"/>
                  <a:gd name="T17" fmla="*/ 5 h 167"/>
                  <a:gd name="T18" fmla="*/ 0 w 53"/>
                  <a:gd name="T19" fmla="*/ 2 h 167"/>
                  <a:gd name="T20" fmla="*/ 0 w 53"/>
                  <a:gd name="T21" fmla="*/ 0 h 167"/>
                  <a:gd name="T22" fmla="*/ 2 w 53"/>
                  <a:gd name="T23" fmla="*/ 1 h 167"/>
                  <a:gd name="T24" fmla="*/ 2 w 53"/>
                  <a:gd name="T25" fmla="*/ 1 h 16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53" h="167">
                    <a:moveTo>
                      <a:pt x="4" y="2"/>
                    </a:moveTo>
                    <a:lnTo>
                      <a:pt x="21" y="19"/>
                    </a:lnTo>
                    <a:lnTo>
                      <a:pt x="25" y="78"/>
                    </a:lnTo>
                    <a:lnTo>
                      <a:pt x="53" y="160"/>
                    </a:lnTo>
                    <a:lnTo>
                      <a:pt x="42" y="167"/>
                    </a:lnTo>
                    <a:lnTo>
                      <a:pt x="15" y="110"/>
                    </a:lnTo>
                    <a:lnTo>
                      <a:pt x="11" y="27"/>
                    </a:lnTo>
                    <a:lnTo>
                      <a:pt x="0" y="13"/>
                    </a:lnTo>
                    <a:lnTo>
                      <a:pt x="0" y="9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4" y="2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7" name="Freeform 343"/>
              <p:cNvSpPr>
                <a:spLocks/>
              </p:cNvSpPr>
              <p:nvPr/>
            </p:nvSpPr>
            <p:spPr bwMode="auto">
              <a:xfrm>
                <a:off x="1702" y="2437"/>
                <a:ext cx="16" cy="43"/>
              </a:xfrm>
              <a:custGeom>
                <a:avLst/>
                <a:gdLst>
                  <a:gd name="T0" fmla="*/ 0 w 32"/>
                  <a:gd name="T1" fmla="*/ 0 h 88"/>
                  <a:gd name="T2" fmla="*/ 16 w 32"/>
                  <a:gd name="T3" fmla="*/ 11 h 88"/>
                  <a:gd name="T4" fmla="*/ 16 w 32"/>
                  <a:gd name="T5" fmla="*/ 15 h 88"/>
                  <a:gd name="T6" fmla="*/ 16 w 32"/>
                  <a:gd name="T7" fmla="*/ 25 h 88"/>
                  <a:gd name="T8" fmla="*/ 16 w 32"/>
                  <a:gd name="T9" fmla="*/ 36 h 88"/>
                  <a:gd name="T10" fmla="*/ 14 w 32"/>
                  <a:gd name="T11" fmla="*/ 43 h 88"/>
                  <a:gd name="T12" fmla="*/ 10 w 32"/>
                  <a:gd name="T13" fmla="*/ 37 h 88"/>
                  <a:gd name="T14" fmla="*/ 6 w 32"/>
                  <a:gd name="T15" fmla="*/ 22 h 88"/>
                  <a:gd name="T16" fmla="*/ 1 w 32"/>
                  <a:gd name="T17" fmla="*/ 7 h 88"/>
                  <a:gd name="T18" fmla="*/ 0 w 32"/>
                  <a:gd name="T19" fmla="*/ 0 h 88"/>
                  <a:gd name="T20" fmla="*/ 0 w 32"/>
                  <a:gd name="T21" fmla="*/ 0 h 8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2" h="88">
                    <a:moveTo>
                      <a:pt x="0" y="0"/>
                    </a:moveTo>
                    <a:lnTo>
                      <a:pt x="32" y="23"/>
                    </a:lnTo>
                    <a:lnTo>
                      <a:pt x="32" y="31"/>
                    </a:lnTo>
                    <a:lnTo>
                      <a:pt x="32" y="52"/>
                    </a:lnTo>
                    <a:lnTo>
                      <a:pt x="32" y="73"/>
                    </a:lnTo>
                    <a:lnTo>
                      <a:pt x="28" y="88"/>
                    </a:lnTo>
                    <a:lnTo>
                      <a:pt x="19" y="76"/>
                    </a:lnTo>
                    <a:lnTo>
                      <a:pt x="11" y="46"/>
                    </a:lnTo>
                    <a:lnTo>
                      <a:pt x="2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8" name="Freeform 344"/>
              <p:cNvSpPr>
                <a:spLocks/>
              </p:cNvSpPr>
              <p:nvPr/>
            </p:nvSpPr>
            <p:spPr bwMode="auto">
              <a:xfrm>
                <a:off x="1627" y="2291"/>
                <a:ext cx="100" cy="78"/>
              </a:xfrm>
              <a:custGeom>
                <a:avLst/>
                <a:gdLst>
                  <a:gd name="T0" fmla="*/ 8 w 199"/>
                  <a:gd name="T1" fmla="*/ 40 h 156"/>
                  <a:gd name="T2" fmla="*/ 6 w 199"/>
                  <a:gd name="T3" fmla="*/ 39 h 156"/>
                  <a:gd name="T4" fmla="*/ 3 w 199"/>
                  <a:gd name="T5" fmla="*/ 39 h 156"/>
                  <a:gd name="T6" fmla="*/ 0 w 199"/>
                  <a:gd name="T7" fmla="*/ 39 h 156"/>
                  <a:gd name="T8" fmla="*/ 2 w 199"/>
                  <a:gd name="T9" fmla="*/ 43 h 156"/>
                  <a:gd name="T10" fmla="*/ 7 w 199"/>
                  <a:gd name="T11" fmla="*/ 49 h 156"/>
                  <a:gd name="T12" fmla="*/ 14 w 199"/>
                  <a:gd name="T13" fmla="*/ 53 h 156"/>
                  <a:gd name="T14" fmla="*/ 20 w 199"/>
                  <a:gd name="T15" fmla="*/ 55 h 156"/>
                  <a:gd name="T16" fmla="*/ 24 w 199"/>
                  <a:gd name="T17" fmla="*/ 56 h 156"/>
                  <a:gd name="T18" fmla="*/ 31 w 199"/>
                  <a:gd name="T19" fmla="*/ 51 h 156"/>
                  <a:gd name="T20" fmla="*/ 50 w 199"/>
                  <a:gd name="T21" fmla="*/ 67 h 156"/>
                  <a:gd name="T22" fmla="*/ 67 w 199"/>
                  <a:gd name="T23" fmla="*/ 59 h 156"/>
                  <a:gd name="T24" fmla="*/ 77 w 199"/>
                  <a:gd name="T25" fmla="*/ 74 h 156"/>
                  <a:gd name="T26" fmla="*/ 80 w 199"/>
                  <a:gd name="T27" fmla="*/ 75 h 156"/>
                  <a:gd name="T28" fmla="*/ 88 w 199"/>
                  <a:gd name="T29" fmla="*/ 78 h 156"/>
                  <a:gd name="T30" fmla="*/ 96 w 199"/>
                  <a:gd name="T31" fmla="*/ 78 h 156"/>
                  <a:gd name="T32" fmla="*/ 100 w 199"/>
                  <a:gd name="T33" fmla="*/ 72 h 156"/>
                  <a:gd name="T34" fmla="*/ 95 w 199"/>
                  <a:gd name="T35" fmla="*/ 61 h 156"/>
                  <a:gd name="T36" fmla="*/ 87 w 199"/>
                  <a:gd name="T37" fmla="*/ 54 h 156"/>
                  <a:gd name="T38" fmla="*/ 80 w 199"/>
                  <a:gd name="T39" fmla="*/ 48 h 156"/>
                  <a:gd name="T40" fmla="*/ 77 w 199"/>
                  <a:gd name="T41" fmla="*/ 46 h 156"/>
                  <a:gd name="T42" fmla="*/ 79 w 199"/>
                  <a:gd name="T43" fmla="*/ 39 h 156"/>
                  <a:gd name="T44" fmla="*/ 83 w 199"/>
                  <a:gd name="T45" fmla="*/ 26 h 156"/>
                  <a:gd name="T46" fmla="*/ 84 w 199"/>
                  <a:gd name="T47" fmla="*/ 11 h 156"/>
                  <a:gd name="T48" fmla="*/ 77 w 199"/>
                  <a:gd name="T49" fmla="*/ 1 h 156"/>
                  <a:gd name="T50" fmla="*/ 68 w 199"/>
                  <a:gd name="T51" fmla="*/ 0 h 156"/>
                  <a:gd name="T52" fmla="*/ 64 w 199"/>
                  <a:gd name="T53" fmla="*/ 5 h 156"/>
                  <a:gd name="T54" fmla="*/ 63 w 199"/>
                  <a:gd name="T55" fmla="*/ 11 h 156"/>
                  <a:gd name="T56" fmla="*/ 63 w 199"/>
                  <a:gd name="T57" fmla="*/ 14 h 156"/>
                  <a:gd name="T58" fmla="*/ 41 w 199"/>
                  <a:gd name="T59" fmla="*/ 15 h 156"/>
                  <a:gd name="T60" fmla="*/ 40 w 199"/>
                  <a:gd name="T61" fmla="*/ 17 h 156"/>
                  <a:gd name="T62" fmla="*/ 39 w 199"/>
                  <a:gd name="T63" fmla="*/ 23 h 156"/>
                  <a:gd name="T64" fmla="*/ 39 w 199"/>
                  <a:gd name="T65" fmla="*/ 30 h 156"/>
                  <a:gd name="T66" fmla="*/ 43 w 199"/>
                  <a:gd name="T67" fmla="*/ 35 h 156"/>
                  <a:gd name="T68" fmla="*/ 41 w 199"/>
                  <a:gd name="T69" fmla="*/ 38 h 156"/>
                  <a:gd name="T70" fmla="*/ 29 w 199"/>
                  <a:gd name="T71" fmla="*/ 39 h 156"/>
                  <a:gd name="T72" fmla="*/ 14 w 199"/>
                  <a:gd name="T73" fmla="*/ 40 h 156"/>
                  <a:gd name="T74" fmla="*/ 8 w 199"/>
                  <a:gd name="T75" fmla="*/ 40 h 156"/>
                  <a:gd name="T76" fmla="*/ 8 w 199"/>
                  <a:gd name="T77" fmla="*/ 40 h 15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199" h="156">
                    <a:moveTo>
                      <a:pt x="15" y="80"/>
                    </a:moveTo>
                    <a:lnTo>
                      <a:pt x="11" y="78"/>
                    </a:lnTo>
                    <a:lnTo>
                      <a:pt x="5" y="78"/>
                    </a:lnTo>
                    <a:lnTo>
                      <a:pt x="0" y="78"/>
                    </a:lnTo>
                    <a:lnTo>
                      <a:pt x="3" y="86"/>
                    </a:lnTo>
                    <a:lnTo>
                      <a:pt x="13" y="97"/>
                    </a:lnTo>
                    <a:lnTo>
                      <a:pt x="28" y="105"/>
                    </a:lnTo>
                    <a:lnTo>
                      <a:pt x="39" y="109"/>
                    </a:lnTo>
                    <a:lnTo>
                      <a:pt x="47" y="111"/>
                    </a:lnTo>
                    <a:lnTo>
                      <a:pt x="62" y="101"/>
                    </a:lnTo>
                    <a:lnTo>
                      <a:pt x="100" y="134"/>
                    </a:lnTo>
                    <a:lnTo>
                      <a:pt x="133" y="118"/>
                    </a:lnTo>
                    <a:lnTo>
                      <a:pt x="154" y="147"/>
                    </a:lnTo>
                    <a:lnTo>
                      <a:pt x="159" y="149"/>
                    </a:lnTo>
                    <a:lnTo>
                      <a:pt x="176" y="156"/>
                    </a:lnTo>
                    <a:lnTo>
                      <a:pt x="192" y="156"/>
                    </a:lnTo>
                    <a:lnTo>
                      <a:pt x="199" y="143"/>
                    </a:lnTo>
                    <a:lnTo>
                      <a:pt x="190" y="122"/>
                    </a:lnTo>
                    <a:lnTo>
                      <a:pt x="173" y="107"/>
                    </a:lnTo>
                    <a:lnTo>
                      <a:pt x="159" y="95"/>
                    </a:lnTo>
                    <a:lnTo>
                      <a:pt x="154" y="92"/>
                    </a:lnTo>
                    <a:lnTo>
                      <a:pt x="157" y="78"/>
                    </a:lnTo>
                    <a:lnTo>
                      <a:pt x="165" y="52"/>
                    </a:lnTo>
                    <a:lnTo>
                      <a:pt x="167" y="21"/>
                    </a:lnTo>
                    <a:lnTo>
                      <a:pt x="154" y="2"/>
                    </a:lnTo>
                    <a:lnTo>
                      <a:pt x="135" y="0"/>
                    </a:lnTo>
                    <a:lnTo>
                      <a:pt x="127" y="10"/>
                    </a:lnTo>
                    <a:lnTo>
                      <a:pt x="125" y="21"/>
                    </a:lnTo>
                    <a:lnTo>
                      <a:pt x="125" y="27"/>
                    </a:lnTo>
                    <a:lnTo>
                      <a:pt x="81" y="29"/>
                    </a:lnTo>
                    <a:lnTo>
                      <a:pt x="79" y="33"/>
                    </a:lnTo>
                    <a:lnTo>
                      <a:pt x="77" y="46"/>
                    </a:lnTo>
                    <a:lnTo>
                      <a:pt x="77" y="59"/>
                    </a:lnTo>
                    <a:lnTo>
                      <a:pt x="85" y="69"/>
                    </a:lnTo>
                    <a:lnTo>
                      <a:pt x="81" y="75"/>
                    </a:lnTo>
                    <a:lnTo>
                      <a:pt x="57" y="78"/>
                    </a:lnTo>
                    <a:lnTo>
                      <a:pt x="28" y="80"/>
                    </a:lnTo>
                    <a:lnTo>
                      <a:pt x="15" y="80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59" name="Freeform 345"/>
              <p:cNvSpPr>
                <a:spLocks/>
              </p:cNvSpPr>
              <p:nvPr/>
            </p:nvSpPr>
            <p:spPr bwMode="auto">
              <a:xfrm>
                <a:off x="1646" y="2546"/>
                <a:ext cx="50" cy="79"/>
              </a:xfrm>
              <a:custGeom>
                <a:avLst/>
                <a:gdLst>
                  <a:gd name="T0" fmla="*/ 0 w 100"/>
                  <a:gd name="T1" fmla="*/ 7 h 158"/>
                  <a:gd name="T2" fmla="*/ 6 w 100"/>
                  <a:gd name="T3" fmla="*/ 0 h 158"/>
                  <a:gd name="T4" fmla="*/ 21 w 100"/>
                  <a:gd name="T5" fmla="*/ 11 h 158"/>
                  <a:gd name="T6" fmla="*/ 24 w 100"/>
                  <a:gd name="T7" fmla="*/ 10 h 158"/>
                  <a:gd name="T8" fmla="*/ 29 w 100"/>
                  <a:gd name="T9" fmla="*/ 10 h 158"/>
                  <a:gd name="T10" fmla="*/ 34 w 100"/>
                  <a:gd name="T11" fmla="*/ 10 h 158"/>
                  <a:gd name="T12" fmla="*/ 37 w 100"/>
                  <a:gd name="T13" fmla="*/ 14 h 158"/>
                  <a:gd name="T14" fmla="*/ 35 w 100"/>
                  <a:gd name="T15" fmla="*/ 17 h 158"/>
                  <a:gd name="T16" fmla="*/ 33 w 100"/>
                  <a:gd name="T17" fmla="*/ 19 h 158"/>
                  <a:gd name="T18" fmla="*/ 31 w 100"/>
                  <a:gd name="T19" fmla="*/ 19 h 158"/>
                  <a:gd name="T20" fmla="*/ 30 w 100"/>
                  <a:gd name="T21" fmla="*/ 20 h 158"/>
                  <a:gd name="T22" fmla="*/ 50 w 100"/>
                  <a:gd name="T23" fmla="*/ 61 h 158"/>
                  <a:gd name="T24" fmla="*/ 49 w 100"/>
                  <a:gd name="T25" fmla="*/ 65 h 158"/>
                  <a:gd name="T26" fmla="*/ 49 w 100"/>
                  <a:gd name="T27" fmla="*/ 73 h 158"/>
                  <a:gd name="T28" fmla="*/ 45 w 100"/>
                  <a:gd name="T29" fmla="*/ 79 h 158"/>
                  <a:gd name="T30" fmla="*/ 42 w 100"/>
                  <a:gd name="T31" fmla="*/ 76 h 158"/>
                  <a:gd name="T32" fmla="*/ 38 w 100"/>
                  <a:gd name="T33" fmla="*/ 65 h 158"/>
                  <a:gd name="T34" fmla="*/ 36 w 100"/>
                  <a:gd name="T35" fmla="*/ 56 h 158"/>
                  <a:gd name="T36" fmla="*/ 35 w 100"/>
                  <a:gd name="T37" fmla="*/ 50 h 158"/>
                  <a:gd name="T38" fmla="*/ 35 w 100"/>
                  <a:gd name="T39" fmla="*/ 48 h 158"/>
                  <a:gd name="T40" fmla="*/ 12 w 100"/>
                  <a:gd name="T41" fmla="*/ 25 h 158"/>
                  <a:gd name="T42" fmla="*/ 22 w 100"/>
                  <a:gd name="T43" fmla="*/ 16 h 158"/>
                  <a:gd name="T44" fmla="*/ 0 w 100"/>
                  <a:gd name="T45" fmla="*/ 7 h 158"/>
                  <a:gd name="T46" fmla="*/ 0 w 100"/>
                  <a:gd name="T47" fmla="*/ 7 h 15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00" h="158">
                    <a:moveTo>
                      <a:pt x="0" y="13"/>
                    </a:moveTo>
                    <a:lnTo>
                      <a:pt x="11" y="0"/>
                    </a:lnTo>
                    <a:lnTo>
                      <a:pt x="41" y="21"/>
                    </a:lnTo>
                    <a:lnTo>
                      <a:pt x="47" y="19"/>
                    </a:lnTo>
                    <a:lnTo>
                      <a:pt x="57" y="19"/>
                    </a:lnTo>
                    <a:lnTo>
                      <a:pt x="68" y="19"/>
                    </a:lnTo>
                    <a:lnTo>
                      <a:pt x="74" y="27"/>
                    </a:lnTo>
                    <a:lnTo>
                      <a:pt x="70" y="34"/>
                    </a:lnTo>
                    <a:lnTo>
                      <a:pt x="66" y="38"/>
                    </a:lnTo>
                    <a:lnTo>
                      <a:pt x="62" y="38"/>
                    </a:lnTo>
                    <a:lnTo>
                      <a:pt x="60" y="40"/>
                    </a:lnTo>
                    <a:lnTo>
                      <a:pt x="100" y="122"/>
                    </a:lnTo>
                    <a:lnTo>
                      <a:pt x="98" y="129"/>
                    </a:lnTo>
                    <a:lnTo>
                      <a:pt x="97" y="146"/>
                    </a:lnTo>
                    <a:lnTo>
                      <a:pt x="89" y="158"/>
                    </a:lnTo>
                    <a:lnTo>
                      <a:pt x="83" y="152"/>
                    </a:lnTo>
                    <a:lnTo>
                      <a:pt x="76" y="129"/>
                    </a:lnTo>
                    <a:lnTo>
                      <a:pt x="72" y="112"/>
                    </a:lnTo>
                    <a:lnTo>
                      <a:pt x="70" y="99"/>
                    </a:lnTo>
                    <a:lnTo>
                      <a:pt x="70" y="95"/>
                    </a:lnTo>
                    <a:lnTo>
                      <a:pt x="24" y="49"/>
                    </a:lnTo>
                    <a:lnTo>
                      <a:pt x="43" y="32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60" name="Freeform 346"/>
              <p:cNvSpPr>
                <a:spLocks/>
              </p:cNvSpPr>
              <p:nvPr/>
            </p:nvSpPr>
            <p:spPr bwMode="auto">
              <a:xfrm>
                <a:off x="1694" y="2505"/>
                <a:ext cx="21" cy="44"/>
              </a:xfrm>
              <a:custGeom>
                <a:avLst/>
                <a:gdLst>
                  <a:gd name="T0" fmla="*/ 13 w 41"/>
                  <a:gd name="T1" fmla="*/ 0 h 88"/>
                  <a:gd name="T2" fmla="*/ 0 w 41"/>
                  <a:gd name="T3" fmla="*/ 6 h 88"/>
                  <a:gd name="T4" fmla="*/ 2 w 41"/>
                  <a:gd name="T5" fmla="*/ 24 h 88"/>
                  <a:gd name="T6" fmla="*/ 19 w 41"/>
                  <a:gd name="T7" fmla="*/ 44 h 88"/>
                  <a:gd name="T8" fmla="*/ 21 w 41"/>
                  <a:gd name="T9" fmla="*/ 7 h 88"/>
                  <a:gd name="T10" fmla="*/ 13 w 41"/>
                  <a:gd name="T11" fmla="*/ 0 h 88"/>
                  <a:gd name="T12" fmla="*/ 13 w 41"/>
                  <a:gd name="T13" fmla="*/ 0 h 8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1" h="88">
                    <a:moveTo>
                      <a:pt x="26" y="0"/>
                    </a:moveTo>
                    <a:lnTo>
                      <a:pt x="0" y="12"/>
                    </a:lnTo>
                    <a:lnTo>
                      <a:pt x="3" y="48"/>
                    </a:lnTo>
                    <a:lnTo>
                      <a:pt x="38" y="88"/>
                    </a:lnTo>
                    <a:lnTo>
                      <a:pt x="41" y="14"/>
                    </a:lnTo>
                    <a:lnTo>
                      <a:pt x="26" y="0"/>
                    </a:lnTo>
                    <a:close/>
                  </a:path>
                </a:pathLst>
              </a:custGeom>
              <a:solidFill>
                <a:srgbClr val="EDEDEB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561" name="Freeform 347"/>
              <p:cNvSpPr>
                <a:spLocks/>
              </p:cNvSpPr>
              <p:nvPr/>
            </p:nvSpPr>
            <p:spPr bwMode="auto">
              <a:xfrm>
                <a:off x="1755" y="2446"/>
                <a:ext cx="45" cy="171"/>
              </a:xfrm>
              <a:custGeom>
                <a:avLst/>
                <a:gdLst>
                  <a:gd name="T0" fmla="*/ 45 w 90"/>
                  <a:gd name="T1" fmla="*/ 0 h 343"/>
                  <a:gd name="T2" fmla="*/ 2 w 90"/>
                  <a:gd name="T3" fmla="*/ 1 h 343"/>
                  <a:gd name="T4" fmla="*/ 2 w 90"/>
                  <a:gd name="T5" fmla="*/ 66 h 343"/>
                  <a:gd name="T6" fmla="*/ 10 w 90"/>
                  <a:gd name="T7" fmla="*/ 87 h 343"/>
                  <a:gd name="T8" fmla="*/ 8 w 90"/>
                  <a:gd name="T9" fmla="*/ 98 h 343"/>
                  <a:gd name="T10" fmla="*/ 3 w 90"/>
                  <a:gd name="T11" fmla="*/ 122 h 343"/>
                  <a:gd name="T12" fmla="*/ 0 w 90"/>
                  <a:gd name="T13" fmla="*/ 147 h 343"/>
                  <a:gd name="T14" fmla="*/ 2 w 90"/>
                  <a:gd name="T15" fmla="*/ 166 h 343"/>
                  <a:gd name="T16" fmla="*/ 8 w 90"/>
                  <a:gd name="T17" fmla="*/ 171 h 343"/>
                  <a:gd name="T18" fmla="*/ 15 w 90"/>
                  <a:gd name="T19" fmla="*/ 170 h 343"/>
                  <a:gd name="T20" fmla="*/ 20 w 90"/>
                  <a:gd name="T21" fmla="*/ 166 h 343"/>
                  <a:gd name="T22" fmla="*/ 23 w 90"/>
                  <a:gd name="T23" fmla="*/ 164 h 343"/>
                  <a:gd name="T24" fmla="*/ 21 w 90"/>
                  <a:gd name="T25" fmla="*/ 155 h 343"/>
                  <a:gd name="T26" fmla="*/ 28 w 90"/>
                  <a:gd name="T27" fmla="*/ 80 h 343"/>
                  <a:gd name="T28" fmla="*/ 18 w 90"/>
                  <a:gd name="T29" fmla="*/ 69 h 343"/>
                  <a:gd name="T30" fmla="*/ 43 w 90"/>
                  <a:gd name="T31" fmla="*/ 61 h 343"/>
                  <a:gd name="T32" fmla="*/ 45 w 90"/>
                  <a:gd name="T33" fmla="*/ 0 h 343"/>
                  <a:gd name="T34" fmla="*/ 45 w 90"/>
                  <a:gd name="T35" fmla="*/ 0 h 34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90" h="343">
                    <a:moveTo>
                      <a:pt x="90" y="0"/>
                    </a:moveTo>
                    <a:lnTo>
                      <a:pt x="4" y="2"/>
                    </a:lnTo>
                    <a:lnTo>
                      <a:pt x="4" y="132"/>
                    </a:lnTo>
                    <a:lnTo>
                      <a:pt x="19" y="175"/>
                    </a:lnTo>
                    <a:lnTo>
                      <a:pt x="15" y="196"/>
                    </a:lnTo>
                    <a:lnTo>
                      <a:pt x="6" y="244"/>
                    </a:lnTo>
                    <a:lnTo>
                      <a:pt x="0" y="295"/>
                    </a:lnTo>
                    <a:lnTo>
                      <a:pt x="4" y="333"/>
                    </a:lnTo>
                    <a:lnTo>
                      <a:pt x="15" y="343"/>
                    </a:lnTo>
                    <a:lnTo>
                      <a:pt x="29" y="341"/>
                    </a:lnTo>
                    <a:lnTo>
                      <a:pt x="40" y="333"/>
                    </a:lnTo>
                    <a:lnTo>
                      <a:pt x="46" y="329"/>
                    </a:lnTo>
                    <a:lnTo>
                      <a:pt x="42" y="310"/>
                    </a:lnTo>
                    <a:lnTo>
                      <a:pt x="55" y="160"/>
                    </a:lnTo>
                    <a:lnTo>
                      <a:pt x="36" y="139"/>
                    </a:lnTo>
                    <a:lnTo>
                      <a:pt x="86" y="122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7569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</p:grpSp>
      <p:sp>
        <p:nvSpPr>
          <p:cNvPr id="16389" name="Text Box 354"/>
          <p:cNvSpPr txBox="1">
            <a:spLocks noChangeArrowheads="1"/>
          </p:cNvSpPr>
          <p:nvPr/>
        </p:nvSpPr>
        <p:spPr bwMode="auto">
          <a:xfrm>
            <a:off x="7772400" y="6400800"/>
            <a:ext cx="13668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000" i="1" dirty="0">
                <a:latin typeface="Times New Roman" pitchFamily="18" charset="0"/>
              </a:rPr>
              <a:t>Prof. Rene T. Domingo</a:t>
            </a:r>
          </a:p>
          <a:p>
            <a:pPr algn="ctr"/>
            <a:r>
              <a:rPr lang="en-US" sz="1000" i="1" dirty="0">
                <a:latin typeface="Times New Roman" pitchFamily="18" charset="0"/>
              </a:rPr>
              <a:t>www.rtdonline.com</a:t>
            </a:r>
          </a:p>
        </p:txBody>
      </p:sp>
    </p:spTree>
    <p:extLst>
      <p:ext uri="{BB962C8B-B14F-4D97-AF65-F5344CB8AC3E}">
        <p14:creationId xmlns:p14="http://schemas.microsoft.com/office/powerpoint/2010/main" val="30469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60</TotalTime>
  <Words>802</Words>
  <Application>Microsoft Office PowerPoint</Application>
  <PresentationFormat>On-screen Show (4:3)</PresentationFormat>
  <Paragraphs>131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Slipstream</vt:lpstr>
      <vt:lpstr>Microsoft Graph 2000 Chart</vt:lpstr>
      <vt:lpstr>PowerPoint Presentation</vt:lpstr>
      <vt:lpstr>PowerPoint Presentation</vt:lpstr>
      <vt:lpstr>You can’t manage what you can’t measure</vt:lpstr>
      <vt:lpstr>تاريخچه کيفيت در بهداشت و درمان      </vt:lpstr>
      <vt:lpstr>PowerPoint Presentation</vt:lpstr>
      <vt:lpstr>Definition :</vt:lpstr>
      <vt:lpstr>PowerPoint Presentation</vt:lpstr>
      <vt:lpstr>PowerPoint Presentation</vt:lpstr>
      <vt:lpstr>PowerPoint Presentation</vt:lpstr>
      <vt:lpstr>PowerPoint Presentation</vt:lpstr>
      <vt:lpstr>عوارض اتفاقات ناخواسته</vt:lpstr>
      <vt:lpstr>اتفاقات مربوط به عمل های جراحی</vt:lpstr>
      <vt:lpstr>اتفاقات مربوط به تشخیص:</vt:lpstr>
      <vt:lpstr>انواع دیگراتفاقات ناخواسته</vt:lpstr>
      <vt:lpstr>زخم بستر</vt:lpstr>
      <vt:lpstr>انواع دیگراتفاقات ناخواسته</vt:lpstr>
      <vt:lpstr>اتفاقات غیر کلینیکی:</vt:lpstr>
      <vt:lpstr>Benefits of Accreditation</vt:lpstr>
      <vt:lpstr>Accreditation methodology</vt:lpstr>
      <vt:lpstr>تشکیل کمیته های کارشناسی اعتبار بخشی</vt:lpstr>
      <vt:lpstr>اهداف تشکیل گروهها در بخشها و واحدها</vt:lpstr>
      <vt:lpstr>نکات قابل توجه</vt:lpstr>
      <vt:lpstr>نکات قابل توجه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Hospital</dc:creator>
  <cp:lastModifiedBy>Hospital</cp:lastModifiedBy>
  <cp:revision>8</cp:revision>
  <dcterms:created xsi:type="dcterms:W3CDTF">2011-12-22T03:28:12Z</dcterms:created>
  <dcterms:modified xsi:type="dcterms:W3CDTF">2011-12-22T04:28:45Z</dcterms:modified>
</cp:coreProperties>
</file>