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7" r:id="rId4"/>
    <p:sldId id="268" r:id="rId5"/>
    <p:sldId id="270" r:id="rId6"/>
    <p:sldId id="269" r:id="rId7"/>
    <p:sldId id="262" r:id="rId8"/>
    <p:sldId id="266" r:id="rId9"/>
    <p:sldId id="263" r:id="rId10"/>
    <p:sldId id="259" r:id="rId11"/>
    <p:sldId id="272" r:id="rId12"/>
    <p:sldId id="278" r:id="rId13"/>
    <p:sldId id="273" r:id="rId14"/>
    <p:sldId id="274" r:id="rId15"/>
    <p:sldId id="261" r:id="rId16"/>
    <p:sldId id="275" r:id="rId17"/>
    <p:sldId id="280" r:id="rId18"/>
    <p:sldId id="283" r:id="rId19"/>
    <p:sldId id="282" r:id="rId20"/>
    <p:sldId id="281" r:id="rId21"/>
    <p:sldId id="286" r:id="rId22"/>
    <p:sldId id="277" r:id="rId23"/>
    <p:sldId id="284" r:id="rId24"/>
    <p:sldId id="285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73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08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00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45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8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575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19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5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8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660F-F039-4EA5-A33B-D5518F2EA08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80B8-6B3B-440B-93D0-B6FA8A2D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8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Desai%20N%5bAuthor%5d&amp;cauthor=true&amp;cauthor_uid=29064875" TargetMode="External"/><Relationship Id="rId2" Type="http://schemas.openxmlformats.org/officeDocument/2006/relationships/hyperlink" Target="https://www.ncbi.nlm.nih.gov/pubmed/290648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?term=Richards%20T%5bAuthor%5d&amp;cauthor=true&amp;cauthor_uid=29064875" TargetMode="External"/><Relationship Id="rId4" Type="http://schemas.openxmlformats.org/officeDocument/2006/relationships/hyperlink" Target="https://www.ncbi.nlm.nih.gov/pubmed/?term=Schofield%20N%5bAuthor%5d&amp;cauthor=true&amp;cauthor_uid=2906487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Duce%20L%5bAuthor%5d&amp;cauthor=true&amp;cauthor_uid=28857800" TargetMode="External"/><Relationship Id="rId7" Type="http://schemas.openxmlformats.org/officeDocument/2006/relationships/hyperlink" Target="https://www.ncbi.nlm.nih.gov/pubmed/?term=Guinn%20NR%5bAuthor%5d&amp;cauthor=true&amp;cauthor_uid=28857800" TargetMode="External"/><Relationship Id="rId2" Type="http://schemas.openxmlformats.org/officeDocument/2006/relationships/hyperlink" Target="https://www.ncbi.nlm.nih.gov/pubmed/28857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Lombard%20FW%5bAuthor%5d&amp;cauthor=true&amp;cauthor_uid=28857800" TargetMode="External"/><Relationship Id="rId5" Type="http://schemas.openxmlformats.org/officeDocument/2006/relationships/hyperlink" Target="https://www.ncbi.nlm.nih.gov/pubmed/?term=McCartney%20SL%5bAuthor%5d&amp;cauthor=true&amp;cauthor_uid=28857800" TargetMode="External"/><Relationship Id="rId4" Type="http://schemas.openxmlformats.org/officeDocument/2006/relationships/hyperlink" Target="https://www.ncbi.nlm.nih.gov/pubmed/?term=Cooter%20ML%5bAuthor%5d&amp;cauthor=true&amp;cauthor_uid=2885780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Gombotz%20H%5bAuthor%5d&amp;cauthor=true&amp;cauthor_uid=27453557" TargetMode="External"/><Relationship Id="rId3" Type="http://schemas.openxmlformats.org/officeDocument/2006/relationships/hyperlink" Target="https://www.ncbi.nlm.nih.gov/pubmed/?term=von%20Heymann%20C%5bAuthor%5d&amp;cauthor=true&amp;cauthor_uid=27453557" TargetMode="External"/><Relationship Id="rId7" Type="http://schemas.openxmlformats.org/officeDocument/2006/relationships/hyperlink" Target="https://www.ncbi.nlm.nih.gov/pubmed/?term=Schmidt%20K%5bAuthor%5d&amp;cauthor=true&amp;cauthor_uid=27453557" TargetMode="External"/><Relationship Id="rId2" Type="http://schemas.openxmlformats.org/officeDocument/2006/relationships/hyperlink" Target="https://www.ncbi.nlm.nih.gov/pubmed/27453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pies%20C%5bAuthor%5d&amp;cauthor=true&amp;cauthor_uid=27453557" TargetMode="External"/><Relationship Id="rId5" Type="http://schemas.openxmlformats.org/officeDocument/2006/relationships/hyperlink" Target="https://www.ncbi.nlm.nih.gov/pubmed/?term=Sander%20M%5bAuthor%5d&amp;cauthor=true&amp;cauthor_uid=27453557" TargetMode="External"/><Relationship Id="rId10" Type="http://schemas.openxmlformats.org/officeDocument/2006/relationships/hyperlink" Target="https://www.ncbi.nlm.nih.gov/pubmed/?term=Balzer%20F%5bAuthor%5d&amp;cauthor=true&amp;cauthor_uid=27453557" TargetMode="External"/><Relationship Id="rId4" Type="http://schemas.openxmlformats.org/officeDocument/2006/relationships/hyperlink" Target="https://www.ncbi.nlm.nih.gov/pubmed/?term=Kaufner%20L%5bAuthor%5d&amp;cauthor=true&amp;cauthor_uid=27453557" TargetMode="External"/><Relationship Id="rId9" Type="http://schemas.openxmlformats.org/officeDocument/2006/relationships/hyperlink" Target="https://www.ncbi.nlm.nih.gov/pubmed/?term=Wernecke%20KD%5bAuthor%5d&amp;cauthor=true&amp;cauthor_uid=274535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13C56-5544-4683-B23F-02AF5A8E5671}" type="datetime1">
              <a:rPr lang="en-US" smtClean="0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CBBD2-D7EC-47C2-ABF6-A827EA862F7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8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" y="533400"/>
            <a:ext cx="90189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15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estimated </a:t>
            </a:r>
            <a:r>
              <a:rPr lang="en-US" dirty="0">
                <a:solidFill>
                  <a:srgbClr val="FF0000"/>
                </a:solidFill>
              </a:rPr>
              <a:t>prevalence of </a:t>
            </a:r>
            <a:r>
              <a:rPr lang="en-US" dirty="0" err="1">
                <a:solidFill>
                  <a:srgbClr val="FF0000"/>
                </a:solidFill>
              </a:rPr>
              <a:t>anaemia</a:t>
            </a:r>
            <a:r>
              <a:rPr lang="en-US" dirty="0">
                <a:solidFill>
                  <a:srgbClr val="FF0000"/>
                </a:solidFill>
              </a:rPr>
              <a:t> is up </a:t>
            </a:r>
            <a:r>
              <a:rPr lang="en-US" dirty="0" smtClean="0">
                <a:solidFill>
                  <a:srgbClr val="FF0000"/>
                </a:solidFill>
              </a:rPr>
              <a:t>to 50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of patients in some hospitals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Nutritional deficiencies of iron, folate </a:t>
            </a:r>
            <a:r>
              <a:rPr lang="en-US" dirty="0" smtClean="0"/>
              <a:t>and/or </a:t>
            </a:r>
            <a:r>
              <a:rPr lang="en-US" dirty="0"/>
              <a:t>vitamin B12 contribute to </a:t>
            </a:r>
            <a:r>
              <a:rPr lang="en-US" dirty="0" smtClean="0"/>
              <a:t>approximately a </a:t>
            </a:r>
            <a:r>
              <a:rPr lang="en-US" dirty="0"/>
              <a:t>third of the cases preoperatively, </a:t>
            </a:r>
            <a:r>
              <a:rPr lang="en-US" dirty="0" smtClean="0"/>
              <a:t>whereas </a:t>
            </a:r>
            <a:r>
              <a:rPr lang="en-US" dirty="0" smtClean="0">
                <a:solidFill>
                  <a:srgbClr val="FF0000"/>
                </a:solidFill>
              </a:rPr>
              <a:t>functional </a:t>
            </a:r>
            <a:r>
              <a:rPr lang="en-US" dirty="0">
                <a:solidFill>
                  <a:srgbClr val="FF0000"/>
                </a:solidFill>
              </a:rPr>
              <a:t>iron deficiency (FID) </a:t>
            </a:r>
            <a:r>
              <a:rPr lang="en-US" dirty="0"/>
              <a:t>or </a:t>
            </a:r>
            <a:r>
              <a:rPr lang="en-US" dirty="0" smtClean="0"/>
              <a:t>iron restriction </a:t>
            </a:r>
            <a:r>
              <a:rPr lang="en-US" dirty="0"/>
              <a:t>appears to be more </a:t>
            </a:r>
            <a:r>
              <a:rPr lang="en-US" dirty="0" smtClean="0"/>
              <a:t>common.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FID exists when there is failure of </a:t>
            </a:r>
            <a:r>
              <a:rPr lang="en-US" b="1" u="sng" dirty="0" smtClean="0">
                <a:solidFill>
                  <a:srgbClr val="00B050"/>
                </a:solidFill>
              </a:rPr>
              <a:t>the bioavailability </a:t>
            </a:r>
            <a:r>
              <a:rPr lang="en-US" b="1" u="sng" dirty="0">
                <a:solidFill>
                  <a:srgbClr val="00B050"/>
                </a:solidFill>
              </a:rPr>
              <a:t>of iron for </a:t>
            </a:r>
            <a:r>
              <a:rPr lang="en-US" b="1" u="sng" dirty="0" err="1">
                <a:solidFill>
                  <a:srgbClr val="00B050"/>
                </a:solidFill>
              </a:rPr>
              <a:t>erythrogenesis</a:t>
            </a:r>
            <a:r>
              <a:rPr lang="en-US" b="1" u="sng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/>
              <a:t>The mechanism occurs via </a:t>
            </a:r>
            <a:r>
              <a:rPr lang="en-US" dirty="0" smtClean="0">
                <a:solidFill>
                  <a:srgbClr val="FF0000"/>
                </a:solidFill>
              </a:rPr>
              <a:t>inflammatory mediators </a:t>
            </a:r>
            <a:r>
              <a:rPr lang="en-US" dirty="0"/>
              <a:t>induced by pre-existing illness or </a:t>
            </a:r>
            <a:r>
              <a:rPr lang="en-US" dirty="0" smtClean="0"/>
              <a:t>comorbid disease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cost of </a:t>
            </a:r>
            <a:r>
              <a:rPr lang="en-US" dirty="0"/>
              <a:t>transfusing a single unit of blood has been </a:t>
            </a:r>
            <a:r>
              <a:rPr lang="en-US" dirty="0" smtClean="0"/>
              <a:t>estimated to </a:t>
            </a:r>
            <a:r>
              <a:rPr lang="en-US" dirty="0"/>
              <a:t>be £170 for the first unit, with the subsequent </a:t>
            </a:r>
            <a:r>
              <a:rPr lang="en-US" dirty="0" smtClean="0"/>
              <a:t>unit costing </a:t>
            </a:r>
            <a:r>
              <a:rPr lang="en-US" dirty="0"/>
              <a:t>£162.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4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Hepcidin and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Hepcidin, an important regulator of iron homoeostasis</a:t>
            </a:r>
            <a:r>
              <a:rPr lang="en-US" sz="2400" dirty="0">
                <a:solidFill>
                  <a:prstClr val="black"/>
                </a:solidFill>
              </a:rPr>
              <a:t>, is upregulated under inflammatory conditions and </a:t>
            </a:r>
            <a:r>
              <a:rPr lang="en-US" sz="2400" b="1" u="sng" dirty="0">
                <a:solidFill>
                  <a:srgbClr val="FF0000"/>
                </a:solidFill>
              </a:rPr>
              <a:t>prevents export of iron from cells</a:t>
            </a:r>
            <a:r>
              <a:rPr lang="en-US" sz="2400" dirty="0">
                <a:solidFill>
                  <a:prstClr val="black"/>
                </a:solidFill>
              </a:rPr>
              <a:t>. This results in the increased uptake and retention of iron from the circulation by the reticular endothelial system, thus </a:t>
            </a:r>
            <a:r>
              <a:rPr lang="en-US" sz="2400" b="1" u="sng" dirty="0">
                <a:solidFill>
                  <a:srgbClr val="FF0000"/>
                </a:solidFill>
              </a:rPr>
              <a:t>reducing bioavailability of iron for </a:t>
            </a:r>
            <a:r>
              <a:rPr lang="en-US" sz="2400" b="1" u="sng" dirty="0" err="1">
                <a:solidFill>
                  <a:srgbClr val="FF0000"/>
                </a:solidFill>
              </a:rPr>
              <a:t>erythrogenesis</a:t>
            </a:r>
            <a:endParaRPr lang="en-US" sz="2400" b="1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We will be examining different </a:t>
            </a:r>
            <a:r>
              <a:rPr lang="en-US" sz="2400" dirty="0" err="1">
                <a:solidFill>
                  <a:prstClr val="black"/>
                </a:solidFill>
              </a:rPr>
              <a:t>haematological</a:t>
            </a:r>
            <a:r>
              <a:rPr lang="en-US" sz="2400" dirty="0">
                <a:solidFill>
                  <a:prstClr val="black"/>
                </a:solidFill>
              </a:rPr>
              <a:t> variables Full Blood Count, ferritin and C reactive protein and </a:t>
            </a:r>
            <a:r>
              <a:rPr lang="en-US" sz="2400" b="1" dirty="0">
                <a:solidFill>
                  <a:srgbClr val="FF0000"/>
                </a:solidFill>
              </a:rPr>
              <a:t>especially </a:t>
            </a:r>
            <a:r>
              <a:rPr lang="en-US" sz="2400" b="1" dirty="0" err="1">
                <a:solidFill>
                  <a:srgbClr val="FF0000"/>
                </a:solidFill>
              </a:rPr>
              <a:t>hepcidin</a:t>
            </a:r>
            <a:r>
              <a:rPr lang="en-US" sz="2400" dirty="0">
                <a:solidFill>
                  <a:prstClr val="black"/>
                </a:solidFill>
              </a:rPr>
              <a:t> and Renal function tests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In our </a:t>
            </a:r>
            <a:r>
              <a:rPr lang="en-US" sz="2400" dirty="0" err="1">
                <a:solidFill>
                  <a:prstClr val="black"/>
                </a:solidFill>
              </a:rPr>
              <a:t>substudy</a:t>
            </a:r>
            <a:r>
              <a:rPr lang="en-US" sz="2400" dirty="0">
                <a:solidFill>
                  <a:prstClr val="black"/>
                </a:solidFill>
              </a:rPr>
              <a:t>, we are exploring </a:t>
            </a:r>
            <a:r>
              <a:rPr lang="en-US" sz="2400" b="1" u="sng" dirty="0">
                <a:solidFill>
                  <a:srgbClr val="7030A0"/>
                </a:solidFill>
              </a:rPr>
              <a:t>Total HB Mass (</a:t>
            </a:r>
            <a:r>
              <a:rPr lang="en-US" sz="2400" b="1" u="sng" dirty="0" err="1">
                <a:solidFill>
                  <a:srgbClr val="7030A0"/>
                </a:solidFill>
              </a:rPr>
              <a:t>tHbmass</a:t>
            </a:r>
            <a:r>
              <a:rPr lang="en-US" sz="2400" b="1" u="sng" dirty="0">
                <a:solidFill>
                  <a:srgbClr val="7030A0"/>
                </a:solidFill>
              </a:rPr>
              <a:t>) </a:t>
            </a:r>
            <a:r>
              <a:rPr lang="en-US" sz="2400" dirty="0">
                <a:solidFill>
                  <a:prstClr val="black"/>
                </a:solidFill>
              </a:rPr>
              <a:t>as an alternative marker in determining oxygen carrying capacity (</a:t>
            </a:r>
            <a:r>
              <a:rPr lang="en-US" sz="2400" dirty="0" err="1">
                <a:solidFill>
                  <a:prstClr val="black"/>
                </a:solidFill>
              </a:rPr>
              <a:t>Hb</a:t>
            </a:r>
            <a:r>
              <a:rPr lang="en-US" sz="2400" dirty="0">
                <a:solidFill>
                  <a:prstClr val="black"/>
                </a:solidFill>
              </a:rPr>
              <a:t> is traditionally used, studies have shown that </a:t>
            </a:r>
            <a:r>
              <a:rPr lang="en-US" sz="2400" b="1" u="sng" dirty="0" err="1">
                <a:solidFill>
                  <a:srgbClr val="7030A0"/>
                </a:solidFill>
              </a:rPr>
              <a:t>Hb</a:t>
            </a:r>
            <a:r>
              <a:rPr lang="en-US" sz="2400" b="1" u="sng" dirty="0">
                <a:solidFill>
                  <a:srgbClr val="7030A0"/>
                </a:solidFill>
              </a:rPr>
              <a:t> may not be a reliable or accurate </a:t>
            </a:r>
            <a:r>
              <a:rPr lang="en-US" sz="2400" dirty="0">
                <a:solidFill>
                  <a:prstClr val="black"/>
                </a:solidFill>
              </a:rPr>
              <a:t>measure as it can be influenced by fluid shifts (</a:t>
            </a:r>
            <a:r>
              <a:rPr lang="en-US" sz="2400" dirty="0" err="1">
                <a:solidFill>
                  <a:prstClr val="black"/>
                </a:solidFill>
              </a:rPr>
              <a:t>eg</a:t>
            </a:r>
            <a:r>
              <a:rPr lang="en-US" sz="2400" dirty="0">
                <a:solidFill>
                  <a:prstClr val="black"/>
                </a:solidFill>
              </a:rPr>
              <a:t>, blood loss) or </a:t>
            </a:r>
            <a:r>
              <a:rPr lang="en-US" sz="2400" dirty="0" err="1">
                <a:solidFill>
                  <a:prstClr val="black"/>
                </a:solidFill>
              </a:rPr>
              <a:t>haemodilution</a:t>
            </a:r>
            <a:r>
              <a:rPr lang="en-US" sz="2400" dirty="0">
                <a:solidFill>
                  <a:prstClr val="black"/>
                </a:solidFill>
              </a:rPr>
              <a:t>, which is commonly observed in ICU)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17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Correction of Preoperative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2117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 thorough </a:t>
            </a:r>
            <a:r>
              <a:rPr lang="en-US" b="1" u="sng" dirty="0"/>
              <a:t>history and physical examination </a:t>
            </a:r>
            <a:r>
              <a:rPr lang="en-US" dirty="0"/>
              <a:t>are also essential for identifying any comorbidities that are </a:t>
            </a:r>
            <a:r>
              <a:rPr lang="en-US" b="1" u="sng" dirty="0">
                <a:solidFill>
                  <a:srgbClr val="FF0000"/>
                </a:solidFill>
              </a:rPr>
              <a:t>potential causes of anemia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New </a:t>
            </a:r>
            <a:r>
              <a:rPr lang="en-US" dirty="0"/>
              <a:t>symptoms or signs related to anemia, as well as nutritional intake, herbal remedies, medical history, family history, alcohol intake, and current medications, in particular </a:t>
            </a:r>
            <a:r>
              <a:rPr lang="en-US" dirty="0">
                <a:solidFill>
                  <a:srgbClr val="0070C0"/>
                </a:solidFill>
              </a:rPr>
              <a:t>salicylates, </a:t>
            </a:r>
            <a:r>
              <a:rPr lang="en-US" dirty="0" err="1">
                <a:solidFill>
                  <a:srgbClr val="0070C0"/>
                </a:solidFill>
              </a:rPr>
              <a:t>nonsteroidal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anti inflammatory </a:t>
            </a:r>
            <a:r>
              <a:rPr lang="en-US" dirty="0">
                <a:solidFill>
                  <a:srgbClr val="0070C0"/>
                </a:solidFill>
              </a:rPr>
              <a:t>drugs, and Coumadin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addition, a </a:t>
            </a:r>
            <a:r>
              <a:rPr lang="en-US" b="1" u="sng" dirty="0">
                <a:solidFill>
                  <a:srgbClr val="C00000"/>
                </a:solidFill>
              </a:rPr>
              <a:t>stool specimen for occult blood </a:t>
            </a:r>
            <a:r>
              <a:rPr lang="en-US" dirty="0"/>
              <a:t>should be obtained.</a:t>
            </a:r>
          </a:p>
          <a:p>
            <a:pPr algn="just"/>
            <a:r>
              <a:rPr lang="en-US" dirty="0" smtClean="0"/>
              <a:t>It is recommended correction </a:t>
            </a:r>
            <a:r>
              <a:rPr lang="en-US" dirty="0"/>
              <a:t>of nutritional anemia with </a:t>
            </a:r>
            <a:r>
              <a:rPr lang="en-US" dirty="0" smtClean="0"/>
              <a:t>iron (Oral or IV), </a:t>
            </a:r>
            <a:r>
              <a:rPr lang="en-US" dirty="0"/>
              <a:t>vitamin B12, folate supplementation, or administration of recombinant human erythropoietin (</a:t>
            </a:r>
            <a:r>
              <a:rPr lang="en-US" dirty="0" err="1"/>
              <a:t>rHuEPO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Iron supplementation is indicated in the presence of confirmed iron deficiency anemia, as documented by the following laboratory values: </a:t>
            </a:r>
            <a:r>
              <a:rPr lang="en-US" b="1" dirty="0">
                <a:solidFill>
                  <a:srgbClr val="C00000"/>
                </a:solidFill>
              </a:rPr>
              <a:t>hemoglobin &lt;</a:t>
            </a:r>
            <a:r>
              <a:rPr lang="en-US" b="1" dirty="0" smtClean="0">
                <a:solidFill>
                  <a:srgbClr val="C00000"/>
                </a:solidFill>
              </a:rPr>
              <a:t>12 </a:t>
            </a:r>
            <a:r>
              <a:rPr lang="en-US" b="1" dirty="0">
                <a:solidFill>
                  <a:srgbClr val="C00000"/>
                </a:solidFill>
              </a:rPr>
              <a:t>g/</a:t>
            </a:r>
            <a:r>
              <a:rPr lang="en-US" b="1" dirty="0" err="1">
                <a:solidFill>
                  <a:srgbClr val="C00000"/>
                </a:solidFill>
              </a:rPr>
              <a:t>dL</a:t>
            </a:r>
            <a:r>
              <a:rPr lang="en-US" b="1" dirty="0">
                <a:solidFill>
                  <a:srgbClr val="C00000"/>
                </a:solidFill>
              </a:rPr>
              <a:t> in a female or &lt;</a:t>
            </a:r>
            <a:r>
              <a:rPr lang="en-US" b="1" dirty="0" smtClean="0">
                <a:solidFill>
                  <a:srgbClr val="C00000"/>
                </a:solidFill>
              </a:rPr>
              <a:t>13 </a:t>
            </a:r>
            <a:r>
              <a:rPr lang="en-US" b="1" dirty="0">
                <a:solidFill>
                  <a:srgbClr val="C00000"/>
                </a:solidFill>
              </a:rPr>
              <a:t>g/</a:t>
            </a:r>
            <a:r>
              <a:rPr lang="en-US" b="1" dirty="0" err="1">
                <a:solidFill>
                  <a:srgbClr val="C00000"/>
                </a:solidFill>
              </a:rPr>
              <a:t>dL</a:t>
            </a:r>
            <a:r>
              <a:rPr lang="en-US" b="1" dirty="0">
                <a:solidFill>
                  <a:srgbClr val="C00000"/>
                </a:solidFill>
              </a:rPr>
              <a:t> in a male, MCV &lt;80 </a:t>
            </a:r>
            <a:r>
              <a:rPr lang="en-US" b="1" dirty="0" err="1">
                <a:solidFill>
                  <a:srgbClr val="C00000"/>
                </a:solidFill>
              </a:rPr>
              <a:t>fl</a:t>
            </a:r>
            <a:r>
              <a:rPr lang="en-US" b="1" dirty="0">
                <a:solidFill>
                  <a:srgbClr val="C00000"/>
                </a:solidFill>
              </a:rPr>
              <a:t>, and ferritin &lt;12 ng/mL or transferrin saturation &lt;15%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/>
              <a:t>If </a:t>
            </a:r>
            <a:r>
              <a:rPr lang="en-US" dirty="0"/>
              <a:t>iron deficiency is confirmed, gastrointestinal evaluation is recommended for any patient except menstruating women.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47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Based on the time interval required for anemia evaluation and management, the panel </a:t>
            </a:r>
            <a:r>
              <a:rPr lang="en-US" dirty="0">
                <a:solidFill>
                  <a:srgbClr val="C00000"/>
                </a:solidFill>
              </a:rPr>
              <a:t>considered a 30-day interval to be optimal in the elective surgical patient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panel further recommended that the patient’s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hemoglobin </a:t>
            </a:r>
            <a:r>
              <a:rPr lang="en-US" b="1" dirty="0">
                <a:solidFill>
                  <a:srgbClr val="FF0000"/>
                </a:solidFill>
              </a:rPr>
              <a:t>before </a:t>
            </a:r>
            <a:r>
              <a:rPr lang="en-US" b="1" u="sng" dirty="0">
                <a:solidFill>
                  <a:srgbClr val="FF0000"/>
                </a:solidFill>
              </a:rPr>
              <a:t>elective surgery </a:t>
            </a:r>
            <a:r>
              <a:rPr lang="en-US" b="1" dirty="0">
                <a:solidFill>
                  <a:srgbClr val="FF0000"/>
                </a:solidFill>
              </a:rPr>
              <a:t>should be within the normal range (normal female ≥12 g/</a:t>
            </a:r>
            <a:r>
              <a:rPr lang="en-US" b="1" dirty="0" err="1">
                <a:solidFill>
                  <a:srgbClr val="FF0000"/>
                </a:solidFill>
              </a:rPr>
              <a:t>dL</a:t>
            </a:r>
            <a:r>
              <a:rPr lang="en-US" b="1" dirty="0">
                <a:solidFill>
                  <a:srgbClr val="FF0000"/>
                </a:solidFill>
              </a:rPr>
              <a:t>, normal male ≥13 g/</a:t>
            </a:r>
            <a:r>
              <a:rPr lang="en-US" b="1" dirty="0" err="1">
                <a:solidFill>
                  <a:srgbClr val="FF0000"/>
                </a:solidFill>
              </a:rPr>
              <a:t>dL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/>
              <a:t>Unexplained anemia should always be considered as secondary to some other process and, therefore, </a:t>
            </a:r>
            <a:r>
              <a:rPr lang="en-US" b="1" dirty="0">
                <a:solidFill>
                  <a:srgbClr val="0070C0"/>
                </a:solidFill>
              </a:rPr>
              <a:t>elective surgery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deferred </a:t>
            </a:r>
            <a:r>
              <a:rPr lang="en-US" b="1" dirty="0">
                <a:solidFill>
                  <a:srgbClr val="0070C0"/>
                </a:solidFill>
              </a:rPr>
              <a:t>until an appropriate diagnosis is made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140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" y="128146"/>
            <a:ext cx="8687376" cy="65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6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098738" cy="3782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4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83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The patient </a:t>
            </a:r>
            <a:r>
              <a:rPr lang="en-US" sz="3600" b="1" dirty="0" smtClean="0"/>
              <a:t>was </a:t>
            </a:r>
            <a:r>
              <a:rPr lang="en-US" sz="3600" b="1" dirty="0"/>
              <a:t>59 years old diabetic female </a:t>
            </a:r>
            <a:r>
              <a:rPr lang="en-US" sz="3600" b="1" dirty="0" smtClean="0"/>
              <a:t>that </a:t>
            </a:r>
            <a:r>
              <a:rPr lang="en-US" sz="3600" b="1" dirty="0"/>
              <a:t>candidate CABG due to CAD (3VD).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77892" y="-453892"/>
            <a:ext cx="5253829" cy="92096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71800" y="2514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49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-80842"/>
            <a:ext cx="8534400" cy="6914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176825"/>
            <a:ext cx="1475360" cy="48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5320" y="2871174"/>
            <a:ext cx="4623880" cy="481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20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66769" y="-1175747"/>
            <a:ext cx="5920484" cy="9033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438400"/>
            <a:ext cx="1475360" cy="48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987535"/>
            <a:ext cx="1475360" cy="481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25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1"/>
            <a:ext cx="94488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84582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Management of Preoperative Anemia in Cardiac Surgery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5914292" cy="1752600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en-US" sz="51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Rasoul</a:t>
            </a:r>
            <a:r>
              <a:rPr lang="en-US" sz="5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Azarfarin</a:t>
            </a:r>
            <a:r>
              <a:rPr lang="en-US" sz="5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MD, FACC</a:t>
            </a:r>
          </a:p>
          <a:p>
            <a:pPr lvl="0" algn="l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Cardiac Anesthesiology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Rajaie Cardiovascular Medical &amp; Research Center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Feb 29, 2018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9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3" y="274638"/>
            <a:ext cx="9022457" cy="1143000"/>
          </a:xfrm>
        </p:spPr>
        <p:txBody>
          <a:bodyPr>
            <a:noAutofit/>
          </a:bodyPr>
          <a:lstStyle/>
          <a:p>
            <a:r>
              <a:rPr lang="en-US" sz="3600" dirty="0"/>
              <a:t>She underwent treatment with Erythropoietin </a:t>
            </a:r>
            <a:r>
              <a:rPr lang="en-US" sz="3600" b="1" dirty="0">
                <a:solidFill>
                  <a:srgbClr val="FF0000"/>
                </a:solidFill>
              </a:rPr>
              <a:t>4000 U twice a </a:t>
            </a:r>
            <a:r>
              <a:rPr lang="en-US" sz="3600" b="1" dirty="0" smtClean="0">
                <a:solidFill>
                  <a:srgbClr val="FF0000"/>
                </a:solidFill>
              </a:rPr>
              <a:t>week for 6 weeks</a:t>
            </a:r>
            <a:r>
              <a:rPr lang="en-US" sz="3600" dirty="0" smtClean="0"/>
              <a:t>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79784" y="-139040"/>
            <a:ext cx="6244430" cy="9113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1475360" cy="481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27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QtwgygAkzidenzGroteskBE-Bold"/>
              </a:rPr>
              <a:t>Preoperative </a:t>
            </a:r>
            <a:r>
              <a:rPr lang="en-US" sz="2800" b="1" dirty="0">
                <a:latin typeface="QtwgygAkzidenzGroteskBE-Bold"/>
              </a:rPr>
              <a:t>recombinant human </a:t>
            </a:r>
            <a:r>
              <a:rPr lang="en-US" sz="2800" b="1" dirty="0" smtClean="0">
                <a:latin typeface="QtwgygAkzidenzGroteskBE-Bold"/>
              </a:rPr>
              <a:t>Erythropoietin </a:t>
            </a:r>
            <a:r>
              <a:rPr lang="en-US" sz="2800" b="1" dirty="0">
                <a:latin typeface="QtwgygAkzidenzGroteskBE-Bold"/>
              </a:rPr>
              <a:t>in </a:t>
            </a:r>
            <a:r>
              <a:rPr lang="en-US" sz="2800" b="1" dirty="0" smtClean="0">
                <a:latin typeface="QtwgygAkzidenzGroteskBE-Bold"/>
              </a:rPr>
              <a:t>anemic surgical </a:t>
            </a:r>
            <a:r>
              <a:rPr lang="en-US" sz="2800" b="1" dirty="0">
                <a:latin typeface="QtwgygAkzidenzGroteskBE-Bold"/>
              </a:rPr>
              <a:t>patients</a:t>
            </a:r>
            <a:br>
              <a:rPr lang="en-US" sz="2800" b="1" dirty="0">
                <a:latin typeface="QtwgygAkzidenzGroteskBE-Bold"/>
              </a:rPr>
            </a:br>
            <a:r>
              <a:rPr lang="en-US" sz="2000" dirty="0">
                <a:latin typeface="LdntxyAkzidenzGroteskBE-Regular"/>
              </a:rPr>
              <a:t>Terri G Monk </a:t>
            </a:r>
            <a:r>
              <a:rPr lang="en-US" sz="2000" dirty="0" smtClean="0">
                <a:latin typeface="LdntxyAkzidenzGroteskBE-Regular"/>
              </a:rPr>
              <a:t>                       Critical </a:t>
            </a:r>
            <a:r>
              <a:rPr lang="en-US" sz="2000" dirty="0">
                <a:latin typeface="LdntxyAkzidenzGroteskBE-Regular"/>
              </a:rPr>
              <a:t>Care 2004, 8(</a:t>
            </a:r>
            <a:r>
              <a:rPr lang="en-US" sz="2000" dirty="0" err="1">
                <a:latin typeface="LdntxyAkzidenzGroteskBE-Regular"/>
              </a:rPr>
              <a:t>Suppl</a:t>
            </a:r>
            <a:r>
              <a:rPr lang="en-US" sz="2000" dirty="0">
                <a:latin typeface="LdntxyAkzidenzGroteskBE-Regular"/>
              </a:rPr>
              <a:t> 2):S45-S48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220200" cy="5257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In a </a:t>
            </a:r>
            <a:r>
              <a:rPr lang="en-US" sz="2800" b="1" dirty="0"/>
              <a:t>single-blind, randomized study of patients </a:t>
            </a:r>
            <a:r>
              <a:rPr lang="en-US" sz="2800" b="1" smtClean="0"/>
              <a:t>undergoing CABG surgery</a:t>
            </a:r>
            <a:r>
              <a:rPr lang="en-US" sz="2800" b="1" dirty="0" smtClean="0"/>
              <a:t>, </a:t>
            </a:r>
            <a:r>
              <a:rPr lang="en-US" sz="2800" b="1" dirty="0"/>
              <a:t>patients </a:t>
            </a:r>
            <a:r>
              <a:rPr lang="en-US" sz="2800" b="1" dirty="0" smtClean="0"/>
              <a:t>treated with </a:t>
            </a:r>
            <a:r>
              <a:rPr lang="en-US" sz="2800" b="1" dirty="0">
                <a:solidFill>
                  <a:srgbClr val="FF0000"/>
                </a:solidFill>
              </a:rPr>
              <a:t>low dose (100 units/kg) </a:t>
            </a:r>
            <a:r>
              <a:rPr lang="en-US" sz="2800" b="1" dirty="0" err="1">
                <a:solidFill>
                  <a:srgbClr val="FF0000"/>
                </a:solidFill>
              </a:rPr>
              <a:t>rHuEPO</a:t>
            </a:r>
            <a:r>
              <a:rPr lang="en-US" sz="2800" b="1" dirty="0">
                <a:solidFill>
                  <a:srgbClr val="FF0000"/>
                </a:solidFill>
              </a:rPr>
              <a:t> for 4 days </a:t>
            </a:r>
            <a:r>
              <a:rPr lang="en-US" sz="2800" b="1" dirty="0" smtClean="0">
                <a:solidFill>
                  <a:srgbClr val="FF0000"/>
                </a:solidFill>
              </a:rPr>
              <a:t>before </a:t>
            </a:r>
            <a:r>
              <a:rPr lang="en-US" sz="2800" b="1" dirty="0" smtClean="0"/>
              <a:t>surgery </a:t>
            </a:r>
            <a:r>
              <a:rPr lang="en-US" sz="2800" b="1" dirty="0">
                <a:solidFill>
                  <a:srgbClr val="00B050"/>
                </a:solidFill>
              </a:rPr>
              <a:t>received less than half the amount of </a:t>
            </a:r>
            <a:r>
              <a:rPr lang="en-US" sz="2800" b="1" dirty="0" smtClean="0">
                <a:solidFill>
                  <a:srgbClr val="00B050"/>
                </a:solidFill>
              </a:rPr>
              <a:t>autologous blood </a:t>
            </a:r>
            <a:r>
              <a:rPr lang="en-US" sz="2800" b="1" dirty="0"/>
              <a:t>(P &lt; 0.01) as compared with the control group</a:t>
            </a:r>
            <a:r>
              <a:rPr lang="en-US" sz="2800" b="1" dirty="0" smtClean="0"/>
              <a:t>.</a:t>
            </a:r>
          </a:p>
          <a:p>
            <a:r>
              <a:rPr lang="en-US" sz="2800" dirty="0"/>
              <a:t>Patients undergoing major orthopedic surgery who </a:t>
            </a:r>
            <a:r>
              <a:rPr lang="en-US" sz="2800" dirty="0" smtClean="0"/>
              <a:t>received </a:t>
            </a:r>
            <a:r>
              <a:rPr lang="en-US" sz="2800" dirty="0" err="1" smtClean="0">
                <a:solidFill>
                  <a:srgbClr val="FF0000"/>
                </a:solidFill>
              </a:rPr>
              <a:t>rHuEPO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300 units/kg per day for 10 days preoperatively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on the </a:t>
            </a:r>
            <a:r>
              <a:rPr lang="en-US" sz="2800" dirty="0">
                <a:solidFill>
                  <a:srgbClr val="0070C0"/>
                </a:solidFill>
              </a:rPr>
              <a:t>day of surgery, and 4 days postoperatively </a:t>
            </a:r>
            <a:r>
              <a:rPr lang="en-US" sz="2800" dirty="0"/>
              <a:t>had a </a:t>
            </a:r>
            <a:r>
              <a:rPr lang="en-US" sz="2800" dirty="0" smtClean="0"/>
              <a:t>nearly </a:t>
            </a:r>
            <a:r>
              <a:rPr lang="en-US" sz="2800" b="1" dirty="0" smtClean="0">
                <a:solidFill>
                  <a:srgbClr val="00B050"/>
                </a:solidFill>
              </a:rPr>
              <a:t>six-fold </a:t>
            </a:r>
            <a:r>
              <a:rPr lang="en-US" sz="2800" b="1" dirty="0">
                <a:solidFill>
                  <a:srgbClr val="00B050"/>
                </a:solidFill>
              </a:rPr>
              <a:t>reduction in allogeneic </a:t>
            </a:r>
            <a:r>
              <a:rPr lang="en-US" sz="2800" dirty="0"/>
              <a:t>transfusion risk as </a:t>
            </a:r>
            <a:r>
              <a:rPr lang="en-US" sz="2800" dirty="0" smtClean="0"/>
              <a:t>compared with </a:t>
            </a:r>
            <a:r>
              <a:rPr lang="en-US" sz="2800" dirty="0"/>
              <a:t>patients who received </a:t>
            </a:r>
            <a:r>
              <a:rPr lang="en-US" sz="2800" dirty="0" smtClean="0"/>
              <a:t>placebo</a:t>
            </a:r>
          </a:p>
          <a:p>
            <a:r>
              <a:rPr lang="en-US" sz="2800" dirty="0" err="1"/>
              <a:t>rHuEPO</a:t>
            </a:r>
            <a:r>
              <a:rPr lang="en-US" sz="2800" dirty="0"/>
              <a:t> administered weekly (</a:t>
            </a:r>
            <a:r>
              <a:rPr lang="en-US" sz="2800" b="1" dirty="0">
                <a:solidFill>
                  <a:srgbClr val="7030A0"/>
                </a:solidFill>
              </a:rPr>
              <a:t>600 units/kg </a:t>
            </a:r>
            <a:r>
              <a:rPr lang="en-US" sz="2800" b="1" dirty="0" smtClean="0">
                <a:solidFill>
                  <a:srgbClr val="7030A0"/>
                </a:solidFill>
              </a:rPr>
              <a:t>per week</a:t>
            </a:r>
            <a:r>
              <a:rPr lang="en-US" sz="2800" b="1" dirty="0">
                <a:solidFill>
                  <a:srgbClr val="7030A0"/>
                </a:solidFill>
              </a:rPr>
              <a:t>) for four doses </a:t>
            </a:r>
            <a:r>
              <a:rPr lang="en-US" sz="2800" dirty="0"/>
              <a:t>beginning 21 </a:t>
            </a:r>
            <a:r>
              <a:rPr lang="en-US" sz="2800" dirty="0" smtClean="0"/>
              <a:t>days.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3929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646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Anesthesiology. 2011 Nov;115(5):929-37. </a:t>
            </a:r>
            <a:r>
              <a:rPr lang="en-US" sz="1800" dirty="0" err="1"/>
              <a:t>doi</a:t>
            </a:r>
            <a:r>
              <a:rPr lang="en-US" sz="1800" dirty="0"/>
              <a:t>: 10.1097/ALN.0b013e318232004b.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/>
              <a:t>Effect of Single Recombinant Human Erythropoietin</a:t>
            </a:r>
            <a:br>
              <a:rPr lang="en-US" sz="2400" b="1" dirty="0"/>
            </a:br>
            <a:r>
              <a:rPr lang="en-US" sz="2400" b="1" dirty="0"/>
              <a:t>Injection on Transfusion Requirements </a:t>
            </a:r>
            <a:r>
              <a:rPr lang="en-US" sz="2400" b="1" dirty="0" smtClean="0"/>
              <a:t>in Preoperatively Anemic </a:t>
            </a:r>
            <a:r>
              <a:rPr lang="en-US" sz="2400" b="1" dirty="0"/>
              <a:t>Patients Undergoing </a:t>
            </a:r>
            <a:r>
              <a:rPr lang="en-US" sz="2400" b="1" dirty="0" err="1"/>
              <a:t>Valvular</a:t>
            </a:r>
            <a:r>
              <a:rPr lang="en-US" sz="2400" b="1" dirty="0"/>
              <a:t> Heart Surgery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600" dirty="0"/>
              <a:t>Young-</a:t>
            </a:r>
            <a:r>
              <a:rPr lang="en-US" sz="1600" dirty="0" err="1"/>
              <a:t>Chul</a:t>
            </a:r>
            <a:r>
              <a:rPr lang="en-US" sz="1600" dirty="0"/>
              <a:t> </a:t>
            </a:r>
            <a:r>
              <a:rPr lang="en-US" sz="1600" dirty="0" err="1"/>
              <a:t>Yoo</a:t>
            </a:r>
            <a:r>
              <a:rPr lang="en-US" sz="1600" dirty="0"/>
              <a:t>, </a:t>
            </a:r>
            <a:r>
              <a:rPr lang="en-US" sz="1600" dirty="0" smtClean="0"/>
              <a:t>Jae-</a:t>
            </a:r>
            <a:r>
              <a:rPr lang="en-US" sz="1600" dirty="0" err="1" smtClean="0"/>
              <a:t>Kwang</a:t>
            </a:r>
            <a:r>
              <a:rPr lang="en-US" sz="1600" dirty="0" smtClean="0"/>
              <a:t> </a:t>
            </a:r>
            <a:r>
              <a:rPr lang="en-US" sz="1600" dirty="0"/>
              <a:t>Shim, </a:t>
            </a:r>
            <a:r>
              <a:rPr lang="en-US" sz="1600" dirty="0" smtClean="0"/>
              <a:t>Jong-Chan </a:t>
            </a:r>
            <a:r>
              <a:rPr lang="en-US" sz="1600" dirty="0"/>
              <a:t>Kim, </a:t>
            </a:r>
            <a:r>
              <a:rPr lang="en-US" sz="1600" dirty="0" err="1" smtClean="0"/>
              <a:t>Youn</a:t>
            </a:r>
            <a:r>
              <a:rPr lang="en-US" sz="1600" dirty="0" smtClean="0"/>
              <a:t>-Yi </a:t>
            </a:r>
            <a:r>
              <a:rPr lang="en-US" sz="1600" dirty="0"/>
              <a:t>Jo, </a:t>
            </a:r>
            <a:r>
              <a:rPr lang="en-US" sz="1600" dirty="0" smtClean="0"/>
              <a:t>Jong-</a:t>
            </a:r>
            <a:r>
              <a:rPr lang="en-US" sz="1600" dirty="0" err="1" smtClean="0"/>
              <a:t>Hoon</a:t>
            </a:r>
            <a:r>
              <a:rPr lang="en-US" sz="1600" dirty="0" smtClean="0"/>
              <a:t> </a:t>
            </a:r>
            <a:r>
              <a:rPr lang="en-US" sz="1600" dirty="0"/>
              <a:t>Lee, </a:t>
            </a:r>
            <a:r>
              <a:rPr lang="en-US" sz="1600" dirty="0" smtClean="0"/>
              <a:t> </a:t>
            </a:r>
            <a:r>
              <a:rPr lang="en-US" sz="1600" dirty="0"/>
              <a:t>Young-Lan </a:t>
            </a:r>
            <a:r>
              <a:rPr lang="en-US" sz="1600" dirty="0" err="1" smtClean="0"/>
              <a:t>Kwak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The erythropoietin group received 500 IU/kg erythropoietin and 200 mg iron sucrose intravenously 1 day before the surgery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Transfusion occurred in 32 patients (86%) of the control group versus 22 patients (59%) of the erythropoietin group (P = 0.009).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mean number of units of packed erythrocytes transfused per patient during the surgery and for 4 postoperative days (mean ± SD) was also significantly decreased in the erythropoietin group compared with the control group (3.3 ± 2.2 vs.. 1.0 ± 1.1 units/patient, P = 0.001).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reticulocyte count was significantly greater in the erythropoietin group at postoperative days 4 (P = 0.001) and 7 (P = 0.001).</a:t>
            </a:r>
          </a:p>
        </p:txBody>
      </p:sp>
    </p:spTree>
    <p:extLst>
      <p:ext uri="{BB962C8B-B14F-4D97-AF65-F5344CB8AC3E}">
        <p14:creationId xmlns="" xmlns:p14="http://schemas.microsoft.com/office/powerpoint/2010/main" val="13186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err="1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Anesth</a:t>
            </a:r>
            <a:r>
              <a:rPr lang="en-US" sz="2800" u="sng" dirty="0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 </a:t>
            </a:r>
            <a:r>
              <a:rPr lang="en-US" sz="2800" u="sng" dirty="0" err="1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Analg</a:t>
            </a:r>
            <a:r>
              <a:rPr lang="en-US" sz="2800" u="sng" dirty="0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 2017 Oct 19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A Review Article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Perioperative Patient Blood Management to Improve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Outcomes. </a:t>
            </a:r>
            <a:r>
              <a:rPr lang="en-US" sz="2000" u="sng" dirty="0" smtClean="0">
                <a:solidFill>
                  <a:srgbClr val="660066"/>
                </a:solidFill>
                <a:latin typeface="arial" panose="020B0604020202020204" pitchFamily="34" charset="0"/>
                <a:hlinkClick r:id="rId3"/>
              </a:rPr>
              <a:t>Desai </a:t>
            </a:r>
            <a:r>
              <a:rPr lang="en-US" sz="2000" u="sng" dirty="0">
                <a:solidFill>
                  <a:srgbClr val="660066"/>
                </a:solidFill>
                <a:latin typeface="arial" panose="020B0604020202020204" pitchFamily="34" charset="0"/>
                <a:hlinkClick r:id="rId3"/>
              </a:rPr>
              <a:t>N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2000" u="sng" dirty="0">
                <a:solidFill>
                  <a:srgbClr val="660066"/>
                </a:solidFill>
                <a:latin typeface="arial" panose="020B0604020202020204" pitchFamily="34" charset="0"/>
                <a:hlinkClick r:id="rId4"/>
              </a:rPr>
              <a:t>Schofield 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2000" u="sng" dirty="0">
                <a:solidFill>
                  <a:srgbClr val="660066"/>
                </a:solidFill>
                <a:latin typeface="arial" panose="020B0604020202020204" pitchFamily="34" charset="0"/>
                <a:hlinkClick r:id="rId5"/>
              </a:rPr>
              <a:t>Richards 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Anemia is common in elective surgery and is an independent risk factor for morbidity and mortality.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optimization of red blood cell mass; reduction of blood loss and bleeding; and optimization of the patient's physiological tolerance toward anemia.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Preoperative </a:t>
            </a:r>
            <a:r>
              <a:rPr lang="en-US" dirty="0">
                <a:solidFill>
                  <a:srgbClr val="FF0000"/>
                </a:solidFill>
              </a:rPr>
              <a:t>anemia is most commonly caused by functional iron deficiency and should be treated with oral iron, intravenous iron, and/or recombinant erythropoietin.</a:t>
            </a:r>
          </a:p>
        </p:txBody>
      </p:sp>
    </p:spTree>
    <p:extLst>
      <p:ext uri="{BB962C8B-B14F-4D97-AF65-F5344CB8AC3E}">
        <p14:creationId xmlns="" xmlns:p14="http://schemas.microsoft.com/office/powerpoint/2010/main" val="12762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 err="1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Anesth</a:t>
            </a:r>
            <a:r>
              <a:rPr lang="en-US" sz="2000" u="sng" dirty="0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 </a:t>
            </a:r>
            <a:r>
              <a:rPr lang="en-US" sz="2000" u="sng" dirty="0" err="1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Analg</a:t>
            </a:r>
            <a:r>
              <a:rPr lang="en-US" sz="2000" u="sng" dirty="0">
                <a:solidFill>
                  <a:srgbClr val="660066"/>
                </a:solidFill>
                <a:latin typeface="arial" panose="020B0604020202020204" pitchFamily="34" charset="0"/>
                <a:hlinkClick r:id="rId2" tooltip="Anesthesia and analgesia.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2017 Aug 29.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Outcomes in Patients Undergoing Cardiac Surgery Who Decline Transfusion and Received Erythropoietin Compared to Patients Who Did Not: A Matched Cohort Study.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u="sng" dirty="0">
                <a:solidFill>
                  <a:srgbClr val="660066"/>
                </a:solidFill>
                <a:latin typeface="arial" panose="020B0604020202020204" pitchFamily="34" charset="0"/>
                <a:hlinkClick r:id="rId3"/>
              </a:rPr>
              <a:t>Duce L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800" u="sng" dirty="0">
                <a:solidFill>
                  <a:srgbClr val="660066"/>
                </a:solidFill>
                <a:latin typeface="arial" panose="020B0604020202020204" pitchFamily="34" charset="0"/>
                <a:hlinkClick r:id="rId4"/>
              </a:rPr>
              <a:t>Cooter ML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800" u="sng" dirty="0">
                <a:solidFill>
                  <a:srgbClr val="660066"/>
                </a:solidFill>
                <a:latin typeface="arial" panose="020B0604020202020204" pitchFamily="34" charset="0"/>
                <a:hlinkClick r:id="rId5"/>
              </a:rPr>
              <a:t>McCartney SL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800" u="sng" dirty="0">
                <a:solidFill>
                  <a:srgbClr val="660066"/>
                </a:solidFill>
                <a:latin typeface="arial" panose="020B0604020202020204" pitchFamily="34" charset="0"/>
                <a:hlinkClick r:id="rId6"/>
              </a:rPr>
              <a:t>Lombard FW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800" u="sng" dirty="0">
                <a:solidFill>
                  <a:srgbClr val="660066"/>
                </a:solidFill>
                <a:latin typeface="arial" panose="020B0604020202020204" pitchFamily="34" charset="0"/>
                <a:hlinkClick r:id="rId7"/>
              </a:rPr>
              <a:t>Guinn NR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373563"/>
          </a:xfrm>
        </p:spPr>
        <p:txBody>
          <a:bodyPr>
            <a:noAutofit/>
          </a:bodyPr>
          <a:lstStyle/>
          <a:p>
            <a:pPr algn="just"/>
            <a:r>
              <a:rPr lang="en-US" sz="1800" b="1" cap="all" dirty="0" smtClean="0">
                <a:solidFill>
                  <a:srgbClr val="000000"/>
                </a:solidFill>
                <a:latin typeface="arial" panose="020B0604020202020204" pitchFamily="34" charset="0"/>
              </a:rPr>
              <a:t>BACKGROUND: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Erythropoiesis-stimulating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agents, such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 erythropoietin (EPO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can be used to treat preoperative anemia. Some studies suggest an increased risk of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mortality,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thrombotic events, and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use in cardiovascular surgery remains off-label. </a:t>
            </a: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800" b="1" cap="all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RESULTS: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Fifty-three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patients who decline transfusion and received EPO were compared to 106 optimally matched control patients who did not receive EPO or red blood cell transfusion in the perioperative period.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There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was no difference in the primary outcome (P = .12) and mortality was zero in both groups.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EPO group had a higher mean preoperative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(13.91 g/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vs 13.31; P = .02) and a smaller change in </a:t>
            </a:r>
            <a:r>
              <a:rPr lang="en-US" sz="1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from baseline (-2.65 vs -3.60; P = .001). The incidence of AKI (47.17% vs 41.51%; P = .49) was similar and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there was no significant difference in all other outcomes, including time to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extubation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, hospital LOS, or intensive care unit LOS.</a:t>
            </a:r>
          </a:p>
          <a:p>
            <a:pPr algn="just"/>
            <a:r>
              <a:rPr lang="en-US" sz="1800" b="1" cap="al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CONCLUSIONS: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this retrospective matched cohort study of patients declining transfusion and receiving EPO matched to control patients,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there were no clinically meaningful differences in the outcomes.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77617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Male </a:t>
            </a:r>
            <a:r>
              <a:rPr lang="en-US" b="1" dirty="0" err="1" smtClean="0"/>
              <a:t>Hb</a:t>
            </a:r>
            <a:r>
              <a:rPr lang="en-US" b="1" dirty="0" smtClean="0"/>
              <a:t>&lt;13 mg/dl</a:t>
            </a:r>
            <a:br>
              <a:rPr lang="en-US" b="1" dirty="0" smtClean="0"/>
            </a:br>
            <a:r>
              <a:rPr lang="en-US" b="1" dirty="0" smtClean="0"/>
              <a:t>Female </a:t>
            </a:r>
            <a:r>
              <a:rPr lang="en-US" b="1" dirty="0" err="1" smtClean="0"/>
              <a:t>Hb</a:t>
            </a:r>
            <a:r>
              <a:rPr lang="en-US" b="1" dirty="0" smtClean="0"/>
              <a:t>&lt;12 mg/dl</a:t>
            </a:r>
            <a:endParaRPr lang="en-US" b="1" dirty="0"/>
          </a:p>
        </p:txBody>
      </p:sp>
      <p:pic>
        <p:nvPicPr>
          <p:cNvPr id="1026" name="Picture 2" descr="Image result for ferin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733800" cy="5029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cinna poie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40" y="2286000"/>
            <a:ext cx="5781859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84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Journal of Cardiothoracic and Vascular Anesthesia, Vol 30, No 4 (August), 2016: pp 896–900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2400" b="1" dirty="0">
                <a:solidFill>
                  <a:srgbClr val="C00000"/>
                </a:solidFill>
              </a:rPr>
              <a:t>The Prevalence and Impact of Preoperative </a:t>
            </a:r>
            <a:r>
              <a:rPr lang="en-US" sz="2400" b="1" dirty="0" smtClean="0">
                <a:solidFill>
                  <a:srgbClr val="C00000"/>
                </a:solidFill>
              </a:rPr>
              <a:t>Anemia in </a:t>
            </a:r>
            <a:r>
              <a:rPr lang="en-US" sz="2400" b="1" dirty="0">
                <a:solidFill>
                  <a:srgbClr val="C00000"/>
                </a:solidFill>
              </a:rPr>
              <a:t>Patients Undergoing Cardiac Surgery </a:t>
            </a:r>
            <a:r>
              <a:rPr lang="en-US" sz="2400" b="1" dirty="0" smtClean="0">
                <a:solidFill>
                  <a:srgbClr val="C00000"/>
                </a:solidFill>
              </a:rPr>
              <a:t>for Rheumatic </a:t>
            </a:r>
            <a:r>
              <a:rPr lang="en-US" sz="2400" b="1" dirty="0">
                <a:solidFill>
                  <a:srgbClr val="C00000"/>
                </a:solidFill>
              </a:rPr>
              <a:t>Heart </a:t>
            </a:r>
            <a:r>
              <a:rPr lang="en-US" sz="2400" b="1" dirty="0" smtClean="0">
                <a:solidFill>
                  <a:srgbClr val="C00000"/>
                </a:solidFill>
              </a:rPr>
              <a:t>Disease (India)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Borde</a:t>
            </a:r>
            <a:r>
              <a:rPr lang="en-US" sz="1600" dirty="0"/>
              <a:t> Deepak</a:t>
            </a:r>
            <a:r>
              <a:rPr lang="en-US" sz="1600" dirty="0" smtClean="0"/>
              <a:t>, et al.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00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Prevalence of </a:t>
            </a:r>
            <a:r>
              <a:rPr lang="en-US" sz="2400" b="1" dirty="0" smtClean="0">
                <a:solidFill>
                  <a:srgbClr val="FF0000"/>
                </a:solidFill>
              </a:rPr>
              <a:t>preoperative anemia </a:t>
            </a:r>
            <a:r>
              <a:rPr lang="en-US" sz="2400" b="1" dirty="0">
                <a:solidFill>
                  <a:srgbClr val="FF0000"/>
                </a:solidFill>
              </a:rPr>
              <a:t>as per </a:t>
            </a:r>
            <a:r>
              <a:rPr lang="en-US" sz="2400" b="1" dirty="0" smtClean="0">
                <a:solidFill>
                  <a:srgbClr val="FF0000"/>
                </a:solidFill>
              </a:rPr>
              <a:t>WHO (</a:t>
            </a:r>
            <a:r>
              <a:rPr lang="en-US" sz="2400" b="1" dirty="0" err="1" smtClean="0">
                <a:solidFill>
                  <a:srgbClr val="FF0000"/>
                </a:solidFill>
              </a:rPr>
              <a:t>Hb</a:t>
            </a:r>
            <a:r>
              <a:rPr lang="en-US" sz="2400" b="1" dirty="0" smtClean="0">
                <a:solidFill>
                  <a:srgbClr val="FF0000"/>
                </a:solidFill>
              </a:rPr>
              <a:t>&lt; </a:t>
            </a:r>
            <a:r>
              <a:rPr lang="en-US" sz="2400" b="1" dirty="0">
                <a:solidFill>
                  <a:srgbClr val="FF0000"/>
                </a:solidFill>
              </a:rPr>
              <a:t>13 g/</a:t>
            </a:r>
            <a:r>
              <a:rPr lang="en-US" sz="2400" b="1" dirty="0" err="1">
                <a:solidFill>
                  <a:srgbClr val="FF0000"/>
                </a:solidFill>
              </a:rPr>
              <a:t>dL</a:t>
            </a:r>
            <a:r>
              <a:rPr lang="en-US" sz="2400" b="1" dirty="0">
                <a:solidFill>
                  <a:srgbClr val="FF0000"/>
                </a:solidFill>
              </a:rPr>
              <a:t> for men and </a:t>
            </a:r>
            <a:r>
              <a:rPr lang="en-US" sz="2400" b="1" dirty="0" smtClean="0">
                <a:solidFill>
                  <a:srgbClr val="FF0000"/>
                </a:solidFill>
              </a:rPr>
              <a:t>&lt;12 </a:t>
            </a:r>
            <a:r>
              <a:rPr lang="en-US" sz="2400" b="1" dirty="0">
                <a:solidFill>
                  <a:srgbClr val="FF0000"/>
                </a:solidFill>
              </a:rPr>
              <a:t>g/</a:t>
            </a:r>
            <a:r>
              <a:rPr lang="en-US" sz="2400" b="1" dirty="0" err="1">
                <a:solidFill>
                  <a:srgbClr val="FF0000"/>
                </a:solidFill>
              </a:rPr>
              <a:t>dL</a:t>
            </a:r>
            <a:r>
              <a:rPr lang="en-US" sz="2400" b="1" dirty="0">
                <a:solidFill>
                  <a:srgbClr val="FF0000"/>
                </a:solidFill>
              </a:rPr>
              <a:t> for </a:t>
            </a:r>
            <a:r>
              <a:rPr lang="en-US" sz="2400" b="1" dirty="0" smtClean="0">
                <a:solidFill>
                  <a:srgbClr val="FF0000"/>
                </a:solidFill>
              </a:rPr>
              <a:t>women) definition </a:t>
            </a:r>
            <a:r>
              <a:rPr lang="en-US" sz="2400" b="1" dirty="0">
                <a:solidFill>
                  <a:srgbClr val="FF0000"/>
                </a:solidFill>
              </a:rPr>
              <a:t>was </a:t>
            </a:r>
            <a:r>
              <a:rPr lang="en-US" sz="2400" b="1" u="sng" dirty="0">
                <a:solidFill>
                  <a:srgbClr val="FF0000"/>
                </a:solidFill>
              </a:rPr>
              <a:t>51.95</a:t>
            </a:r>
            <a:r>
              <a:rPr lang="en-US" sz="2400" b="1" u="sng" dirty="0" smtClean="0">
                <a:solidFill>
                  <a:srgbClr val="FF0000"/>
                </a:solidFill>
              </a:rPr>
              <a:t>%.</a:t>
            </a:r>
          </a:p>
          <a:p>
            <a:r>
              <a:rPr lang="en-US" sz="2000" b="1" dirty="0" smtClean="0"/>
              <a:t> </a:t>
            </a:r>
            <a:r>
              <a:rPr lang="en-US" sz="2000" b="1" u="sng" dirty="0">
                <a:solidFill>
                  <a:srgbClr val="00B050"/>
                </a:solidFill>
              </a:rPr>
              <a:t>Mild </a:t>
            </a:r>
            <a:r>
              <a:rPr lang="en-US" sz="2000" b="1" dirty="0"/>
              <a:t>(</a:t>
            </a:r>
            <a:r>
              <a:rPr lang="en-US" sz="2000" b="1" dirty="0" smtClean="0"/>
              <a:t>male11-12.9g/dL,female11-11.9 g/</a:t>
            </a:r>
            <a:r>
              <a:rPr lang="en-US" sz="2000" b="1" dirty="0" err="1" smtClean="0"/>
              <a:t>dL</a:t>
            </a:r>
            <a:r>
              <a:rPr lang="en-US" sz="2000" b="1" dirty="0" smtClean="0"/>
              <a:t>) and </a:t>
            </a:r>
            <a:r>
              <a:rPr lang="en-US" sz="2000" b="1" dirty="0">
                <a:solidFill>
                  <a:srgbClr val="0070C0"/>
                </a:solidFill>
              </a:rPr>
              <a:t>moderate</a:t>
            </a:r>
            <a:r>
              <a:rPr lang="en-US" sz="2000" b="1" dirty="0"/>
              <a:t> (</a:t>
            </a:r>
            <a:r>
              <a:rPr lang="en-US" sz="2000" b="1" dirty="0" smtClean="0"/>
              <a:t>8-10.9g/</a:t>
            </a:r>
            <a:r>
              <a:rPr lang="en-US" sz="2000" b="1" dirty="0" err="1" smtClean="0"/>
              <a:t>dL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forboth</a:t>
            </a:r>
            <a:r>
              <a:rPr lang="en-US" sz="2000" b="1" dirty="0" smtClean="0"/>
              <a:t> sexes) anemias were present </a:t>
            </a:r>
            <a:r>
              <a:rPr lang="en-US" sz="2000" b="1" dirty="0"/>
              <a:t>in 33.15% and 18.80%, respectively. </a:t>
            </a:r>
            <a:endParaRPr lang="en-US" sz="2000" b="1" dirty="0" smtClean="0"/>
          </a:p>
          <a:p>
            <a:r>
              <a:rPr lang="en-US" sz="2000" b="1" dirty="0" smtClean="0"/>
              <a:t>The primary endpoint </a:t>
            </a:r>
            <a:r>
              <a:rPr lang="en-US" sz="2000" b="1" dirty="0"/>
              <a:t>was in-hospital mortality, with an incidence of </a:t>
            </a:r>
            <a:r>
              <a:rPr lang="en-US" sz="2000" b="1" dirty="0" smtClean="0"/>
              <a:t>26 (6.9</a:t>
            </a:r>
            <a:r>
              <a:rPr lang="en-US" sz="2000" b="1" dirty="0"/>
              <a:t>%); the incidence of mortality in </a:t>
            </a:r>
            <a:r>
              <a:rPr lang="en-US" sz="2000" b="1" dirty="0">
                <a:solidFill>
                  <a:srgbClr val="C00000"/>
                </a:solidFill>
              </a:rPr>
              <a:t>non-anemic</a:t>
            </a:r>
            <a:r>
              <a:rPr lang="en-US" sz="2000" b="1" dirty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mildly anemic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7030A0"/>
                </a:solidFill>
              </a:rPr>
              <a:t>moderately anemic </a:t>
            </a:r>
            <a:r>
              <a:rPr lang="en-US" sz="2000" b="1" dirty="0"/>
              <a:t>patients was </a:t>
            </a:r>
            <a:r>
              <a:rPr lang="en-US" sz="2000" b="1" dirty="0">
                <a:solidFill>
                  <a:srgbClr val="C00000"/>
                </a:solidFill>
              </a:rPr>
              <a:t>5.59</a:t>
            </a:r>
            <a:r>
              <a:rPr lang="en-US" sz="2000" b="1" dirty="0" smtClean="0">
                <a:solidFill>
                  <a:srgbClr val="C00000"/>
                </a:solidFill>
              </a:rPr>
              <a:t>%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4.50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r>
              <a:rPr lang="en-US" sz="2000" b="1" dirty="0"/>
              <a:t>, and </a:t>
            </a:r>
            <a:r>
              <a:rPr lang="en-US" sz="2000" b="1" dirty="0">
                <a:solidFill>
                  <a:srgbClr val="7030A0"/>
                </a:solidFill>
              </a:rPr>
              <a:t>19.04%</a:t>
            </a:r>
            <a:r>
              <a:rPr lang="en-US" sz="2000" b="1" dirty="0"/>
              <a:t> (p =</a:t>
            </a:r>
            <a:r>
              <a:rPr lang="en-US" sz="2000" b="1" dirty="0" smtClean="0"/>
              <a:t> </a:t>
            </a:r>
            <a:r>
              <a:rPr lang="en-US" sz="2000" b="1" dirty="0"/>
              <a:t>0.003), respectively. </a:t>
            </a:r>
            <a:endParaRPr lang="en-US" sz="2000" b="1" dirty="0" smtClean="0"/>
          </a:p>
          <a:p>
            <a:r>
              <a:rPr lang="en-US" sz="2000" b="1" u="sng" dirty="0" smtClean="0">
                <a:solidFill>
                  <a:srgbClr val="7030A0"/>
                </a:solidFill>
              </a:rPr>
              <a:t>Patients with moderate </a:t>
            </a:r>
            <a:r>
              <a:rPr lang="en-US" sz="2000" b="1" u="sng" dirty="0">
                <a:solidFill>
                  <a:srgbClr val="7030A0"/>
                </a:solidFill>
              </a:rPr>
              <a:t>anemia utilized an average of 3 units of packed</a:t>
            </a:r>
          </a:p>
          <a:p>
            <a:r>
              <a:rPr lang="en-US" sz="2000" b="1" u="sng" dirty="0">
                <a:solidFill>
                  <a:srgbClr val="7030A0"/>
                </a:solidFill>
              </a:rPr>
              <a:t>cells compared to 1 in non-anemic patients (p </a:t>
            </a:r>
            <a:r>
              <a:rPr lang="en-US" sz="2000" b="1" u="sng" dirty="0" smtClean="0">
                <a:solidFill>
                  <a:srgbClr val="7030A0"/>
                </a:solidFill>
              </a:rPr>
              <a:t>= </a:t>
            </a:r>
            <a:r>
              <a:rPr lang="en-US" sz="2000" b="1" u="sng" dirty="0">
                <a:solidFill>
                  <a:srgbClr val="7030A0"/>
                </a:solidFill>
              </a:rPr>
              <a:t>0.0001).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On </a:t>
            </a:r>
            <a:r>
              <a:rPr lang="en-US" sz="2000" b="1" dirty="0">
                <a:solidFill>
                  <a:srgbClr val="0070C0"/>
                </a:solidFill>
              </a:rPr>
              <a:t>adjusting for </a:t>
            </a:r>
            <a:r>
              <a:rPr lang="en-US" sz="2000" b="1" dirty="0" smtClean="0">
                <a:solidFill>
                  <a:srgbClr val="0070C0"/>
                </a:solidFill>
              </a:rPr>
              <a:t>Euro- SCORE </a:t>
            </a:r>
            <a:r>
              <a:rPr lang="en-US" sz="2000" b="1" dirty="0">
                <a:solidFill>
                  <a:srgbClr val="0070C0"/>
                </a:solidFill>
              </a:rPr>
              <a:t>II and severity of anemia, perioperative packed </a:t>
            </a:r>
            <a:r>
              <a:rPr lang="en-US" sz="2000" b="1" dirty="0" smtClean="0">
                <a:solidFill>
                  <a:srgbClr val="0070C0"/>
                </a:solidFill>
              </a:rPr>
              <a:t>cell transfusion </a:t>
            </a:r>
            <a:r>
              <a:rPr lang="en-US" sz="2000" b="1" dirty="0">
                <a:solidFill>
                  <a:srgbClr val="0070C0"/>
                </a:solidFill>
              </a:rPr>
              <a:t>was associated with significant odds (odds </a:t>
            </a:r>
            <a:r>
              <a:rPr lang="en-US" sz="2000" b="1" dirty="0" smtClean="0">
                <a:solidFill>
                  <a:srgbClr val="0070C0"/>
                </a:solidFill>
              </a:rPr>
              <a:t>ratio </a:t>
            </a:r>
            <a:r>
              <a:rPr lang="en-US" sz="2000" b="1" dirty="0" smtClean="0">
                <a:solidFill>
                  <a:srgbClr val="FF0000"/>
                </a:solidFill>
              </a:rPr>
              <a:t>2.218</a:t>
            </a:r>
            <a:r>
              <a:rPr lang="en-US" sz="2000" b="1" dirty="0">
                <a:solidFill>
                  <a:srgbClr val="0070C0"/>
                </a:solidFill>
              </a:rPr>
              <a:t>; </a:t>
            </a:r>
            <a:r>
              <a:rPr lang="en-US" sz="2000" b="1" dirty="0"/>
              <a:t>confidence interval 1.517-2.986; p o 0.0001) </a:t>
            </a:r>
            <a:r>
              <a:rPr lang="en-US" sz="2000" b="1" dirty="0" smtClean="0"/>
              <a:t>for mortality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81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Hung </a:t>
            </a:r>
            <a:r>
              <a:rPr lang="en-US" sz="2000" dirty="0" err="1" smtClean="0"/>
              <a:t>M,BesserM,SharplesLD,etal</a:t>
            </a:r>
            <a:r>
              <a:rPr lang="en-US" sz="2000" dirty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dirty="0" smtClean="0"/>
              <a:t>The prevalence and association with transfusion, intensive care unit stay and mortality of pre-operative </a:t>
            </a:r>
            <a:r>
              <a:rPr lang="en-US" sz="2800" b="1" dirty="0" err="1" smtClean="0"/>
              <a:t>anaemia</a:t>
            </a:r>
            <a:r>
              <a:rPr lang="en-US" sz="2800" b="1" dirty="0" smtClean="0"/>
              <a:t> in a cohort of cardiac surgery patients.</a:t>
            </a:r>
            <a:br>
              <a:rPr lang="en-US" sz="2800" b="1" dirty="0" smtClean="0"/>
            </a:br>
            <a:r>
              <a:rPr lang="en-US" sz="2000" dirty="0" smtClean="0"/>
              <a:t>Anaesthesia 66:812-818,2011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a study from the UK, the prevalence of preoperative anemia was 54.4% </a:t>
            </a:r>
            <a:r>
              <a:rPr lang="en-US" dirty="0" smtClean="0"/>
              <a:t>(</a:t>
            </a:r>
            <a:r>
              <a:rPr lang="en-US" dirty="0"/>
              <a:t>1463⁄2688), </a:t>
            </a:r>
            <a:r>
              <a:rPr lang="en-US" dirty="0" smtClean="0"/>
              <a:t>according to the WHO definition</a:t>
            </a:r>
            <a:r>
              <a:rPr lang="en-US" dirty="0"/>
              <a:t>. </a:t>
            </a:r>
            <a:r>
              <a:rPr lang="en-US" dirty="0" smtClean="0"/>
              <a:t>Preoperative anemia was a strong predictor of increased transfusion requirement, risk of ICU stay, and death during cardiac surgery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92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dirty="0" smtClean="0"/>
              <a:t>Journal of Cardiothoracic and Vascular Anesthesia</a:t>
            </a:r>
            <a:r>
              <a:rPr lang="en-US" sz="1600" dirty="0"/>
              <a:t>, </a:t>
            </a:r>
            <a:r>
              <a:rPr lang="en-US" sz="1600" dirty="0" smtClean="0"/>
              <a:t>Vol 30, No4 (August), 2016: pp 901–908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b="1" dirty="0"/>
              <a:t>The </a:t>
            </a:r>
            <a:r>
              <a:rPr lang="en-US" sz="2800" b="1" dirty="0" smtClean="0"/>
              <a:t>Relationship Between Preoperative Hemoglobin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Concentration, </a:t>
            </a:r>
            <a:r>
              <a:rPr lang="en-US" sz="2800" b="1" dirty="0" smtClean="0"/>
              <a:t>Use of Hospital Resources, and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Outcomes </a:t>
            </a:r>
            <a:r>
              <a:rPr lang="en-US" sz="2800" b="1" dirty="0" smtClean="0"/>
              <a:t>in Cardiac Surgery (UK)    </a:t>
            </a:r>
            <a:r>
              <a:rPr lang="en-US" sz="2400" dirty="0" smtClean="0"/>
              <a:t>George </a:t>
            </a:r>
            <a:r>
              <a:rPr lang="en-US" sz="2400" dirty="0" err="1" smtClean="0"/>
              <a:t>Hallward</a:t>
            </a:r>
            <a:r>
              <a:rPr lang="en-US" sz="2400" dirty="0" smtClean="0"/>
              <a:t> et al.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overall prevalence of anemia was 32% (629/1,972 patients).</a:t>
            </a:r>
          </a:p>
          <a:p>
            <a:r>
              <a:rPr lang="en-US" dirty="0" smtClean="0"/>
              <a:t>For every </a:t>
            </a:r>
            <a:r>
              <a:rPr lang="en-US" u="sng" dirty="0" smtClean="0"/>
              <a:t>1-unit Increase in hemoglobin (g/</a:t>
            </a:r>
            <a:r>
              <a:rPr lang="en-US" u="sng" dirty="0" err="1" smtClean="0"/>
              <a:t>dL</a:t>
            </a:r>
            <a:r>
              <a:rPr lang="en-US" u="sng" dirty="0" smtClean="0"/>
              <a:t>), </a:t>
            </a:r>
            <a:r>
              <a:rPr lang="en-US" dirty="0" smtClean="0"/>
              <a:t>blood transfusion requirements were reduced by 11%, 8%, and 3% for </a:t>
            </a:r>
            <a:r>
              <a:rPr lang="en-US" dirty="0" smtClean="0">
                <a:solidFill>
                  <a:srgbClr val="0070C0"/>
                </a:solidFill>
              </a:rPr>
              <a:t>red blood cell units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platelet pools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fresh frozen plasma units</a:t>
            </a:r>
            <a:r>
              <a:rPr lang="en-US" dirty="0" smtClean="0"/>
              <a:t>, respectively </a:t>
            </a:r>
            <a:r>
              <a:rPr lang="en-US" dirty="0"/>
              <a:t>(</a:t>
            </a:r>
            <a:r>
              <a:rPr lang="en-US" dirty="0" smtClean="0"/>
              <a:t>adjusted incident rate ratio 0.89 [95%CI0.87-0.91], 0.92 </a:t>
            </a:r>
            <a:r>
              <a:rPr lang="en-US" dirty="0"/>
              <a:t>[0.88-0.97</a:t>
            </a:r>
            <a:r>
              <a:rPr lang="en-US" dirty="0" smtClean="0"/>
              <a:t>], and 0.97 [0.96-0.99]).</a:t>
            </a:r>
          </a:p>
          <a:p>
            <a:r>
              <a:rPr lang="en-US" dirty="0" smtClean="0"/>
              <a:t>For each 1-unit increase in hemoglobin (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 smtClean="0"/>
              <a:t>), the probability (overtime) of discharge from the ICU and hospital increased (adjusted hazard ratio estimates 1.04[1.00-1.08] and 1.12 [1.12-1.16]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4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/>
              <a:t>J Pak Med Assoc. 2011 Nov;61(11):1091-5.</a:t>
            </a:r>
            <a:br>
              <a:rPr lang="en-US" sz="2000" dirty="0"/>
            </a:br>
            <a:r>
              <a:rPr lang="en-US" sz="3200" b="1" dirty="0"/>
              <a:t>The incidence of </a:t>
            </a:r>
            <a:r>
              <a:rPr lang="en-US" sz="3200" b="1" dirty="0" err="1"/>
              <a:t>anaemia</a:t>
            </a:r>
            <a:r>
              <a:rPr lang="en-US" sz="3200" b="1" dirty="0"/>
              <a:t> in adult patients with cardiovascular diseases in northwest </a:t>
            </a:r>
            <a:r>
              <a:rPr lang="en-US" sz="3200" b="1" dirty="0">
                <a:solidFill>
                  <a:srgbClr val="FF0000"/>
                </a:solidFill>
              </a:rPr>
              <a:t>Iran</a:t>
            </a:r>
            <a:r>
              <a:rPr lang="en-US" sz="3200" b="1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Alizadehasl</a:t>
            </a:r>
            <a:r>
              <a:rPr lang="en-US" sz="2000" dirty="0"/>
              <a:t> </a:t>
            </a:r>
            <a:r>
              <a:rPr lang="en-US" sz="2000" dirty="0" smtClean="0"/>
              <a:t>A, </a:t>
            </a:r>
            <a:r>
              <a:rPr lang="en-US" sz="2000" dirty="0" err="1"/>
              <a:t>Golmohammadi</a:t>
            </a:r>
            <a:r>
              <a:rPr lang="en-US" sz="2000" dirty="0"/>
              <a:t> Z, </a:t>
            </a:r>
            <a:r>
              <a:rPr lang="en-US" sz="2000" dirty="0" err="1"/>
              <a:t>Panjavi</a:t>
            </a:r>
            <a:r>
              <a:rPr lang="en-US" sz="2000" dirty="0"/>
              <a:t> L, </a:t>
            </a:r>
            <a:r>
              <a:rPr lang="en-US" sz="2000" dirty="0" err="1"/>
              <a:t>Mahmoodmoradi</a:t>
            </a:r>
            <a:r>
              <a:rPr lang="en-US" sz="2000" dirty="0"/>
              <a:t> S, Azarfarin 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Among 12031 patients, 2913 (</a:t>
            </a:r>
            <a:r>
              <a:rPr lang="en-US" dirty="0">
                <a:solidFill>
                  <a:srgbClr val="FF0000"/>
                </a:solidFill>
              </a:rPr>
              <a:t>24.2%</a:t>
            </a:r>
            <a:r>
              <a:rPr lang="en-US" dirty="0"/>
              <a:t>) were </a:t>
            </a:r>
            <a:r>
              <a:rPr lang="en-US" dirty="0" err="1"/>
              <a:t>anaemic</a:t>
            </a:r>
            <a:r>
              <a:rPr lang="en-US" dirty="0"/>
              <a:t> and 9118 were non-</a:t>
            </a:r>
            <a:r>
              <a:rPr lang="en-US" dirty="0" err="1"/>
              <a:t>anaemic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analysis of prevalence of </a:t>
            </a:r>
            <a:r>
              <a:rPr lang="en-US" dirty="0" err="1"/>
              <a:t>anaemia</a:t>
            </a:r>
            <a:r>
              <a:rPr lang="en-US" dirty="0"/>
              <a:t> showed that the highest proportion belonged to </a:t>
            </a:r>
            <a:r>
              <a:rPr lang="en-US" dirty="0">
                <a:solidFill>
                  <a:srgbClr val="FF0000"/>
                </a:solidFill>
              </a:rPr>
              <a:t>peripheral vascular disease with the prevalence rate of 56.1% </a:t>
            </a:r>
            <a:r>
              <a:rPr lang="en-US" dirty="0"/>
              <a:t>followed by </a:t>
            </a:r>
            <a:r>
              <a:rPr lang="en-US" dirty="0">
                <a:solidFill>
                  <a:srgbClr val="7030A0"/>
                </a:solidFill>
              </a:rPr>
              <a:t>congenital heart disease (36.6%),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heart failure (36.0%),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valvular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heart disease (34.0%) </a:t>
            </a:r>
            <a:r>
              <a:rPr lang="en-US" dirty="0"/>
              <a:t>and pulmonary vascular disease (33.7</a:t>
            </a:r>
            <a:r>
              <a:rPr lang="en-US" dirty="0" smtClean="0"/>
              <a:t>%).</a:t>
            </a:r>
          </a:p>
          <a:p>
            <a:r>
              <a:rPr lang="en-US" dirty="0" smtClean="0"/>
              <a:t> </a:t>
            </a:r>
            <a:r>
              <a:rPr lang="en-US" dirty="0"/>
              <a:t>There is a high rate of </a:t>
            </a:r>
            <a:r>
              <a:rPr lang="en-US" dirty="0" err="1"/>
              <a:t>anaemia</a:t>
            </a:r>
            <a:r>
              <a:rPr lang="en-US" dirty="0"/>
              <a:t> prevalence in age group </a:t>
            </a:r>
            <a:r>
              <a:rPr lang="en-US" b="1" u="sng" dirty="0"/>
              <a:t>older than 70 </a:t>
            </a:r>
            <a:r>
              <a:rPr lang="en-US" b="1" u="sng" dirty="0" smtClean="0"/>
              <a:t>years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Multivariate </a:t>
            </a:r>
            <a:r>
              <a:rPr lang="en-US" dirty="0"/>
              <a:t>logistic regression analysis revealed, being non-smoker, history of cardiac surgery, </a:t>
            </a:r>
            <a:r>
              <a:rPr lang="en-US" b="1" u="sng" dirty="0"/>
              <a:t>lower ejection fraction (&lt; 40%) </a:t>
            </a:r>
            <a:r>
              <a:rPr lang="en-US" dirty="0"/>
              <a:t>and serum </a:t>
            </a:r>
            <a:r>
              <a:rPr lang="en-US" b="1" u="sng" dirty="0" err="1"/>
              <a:t>creatinin</a:t>
            </a:r>
            <a:r>
              <a:rPr lang="en-US" b="1" u="sng" dirty="0"/>
              <a:t> level &gt; 1.2 </a:t>
            </a:r>
            <a:r>
              <a:rPr lang="en-US" dirty="0"/>
              <a:t>mg/dl as independent predictors of </a:t>
            </a:r>
            <a:r>
              <a:rPr lang="en-US" dirty="0" err="1"/>
              <a:t>anaemia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061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15400" cy="190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Of patients with preoperative </a:t>
            </a:r>
            <a:r>
              <a:rPr lang="en-US" dirty="0" err="1"/>
              <a:t>anaemia</a:t>
            </a:r>
            <a:r>
              <a:rPr lang="en-US" dirty="0"/>
              <a:t>, 23.1% had </a:t>
            </a:r>
            <a:r>
              <a:rPr lang="en-US" b="1" u="sng" dirty="0">
                <a:solidFill>
                  <a:srgbClr val="FF0000"/>
                </a:solidFill>
              </a:rPr>
              <a:t>iron deficiency </a:t>
            </a:r>
            <a:r>
              <a:rPr lang="en-US" b="1" u="sng" dirty="0" err="1" smtClean="0">
                <a:solidFill>
                  <a:srgbClr val="FF0000"/>
                </a:solidFill>
              </a:rPr>
              <a:t>anaemia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IDA</a:t>
            </a:r>
            <a:r>
              <a:rPr lang="en-US" dirty="0"/>
              <a:t>, 6.6% had possible </a:t>
            </a:r>
            <a:r>
              <a:rPr lang="en-US" dirty="0" smtClean="0"/>
              <a:t>IDA</a:t>
            </a:r>
          </a:p>
          <a:p>
            <a:r>
              <a:rPr lang="en-US" dirty="0" smtClean="0"/>
              <a:t>70.3</a:t>
            </a:r>
            <a:r>
              <a:rPr lang="en-US" dirty="0"/>
              <a:t>% had possible </a:t>
            </a:r>
            <a:r>
              <a:rPr lang="en-US" b="1" u="sng" dirty="0" err="1">
                <a:solidFill>
                  <a:srgbClr val="0070C0"/>
                </a:solidFill>
              </a:rPr>
              <a:t>anaemia</a:t>
            </a:r>
            <a:r>
              <a:rPr lang="en-US" b="1" u="sng" dirty="0">
                <a:solidFill>
                  <a:srgbClr val="0070C0"/>
                </a:solidFill>
              </a:rPr>
              <a:t> of chronic disease</a:t>
            </a:r>
            <a:r>
              <a:rPr lang="en-US" dirty="0"/>
              <a:t> ACD.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patients with possible ACD, </a:t>
            </a:r>
            <a:r>
              <a:rPr lang="en-US" b="1" dirty="0">
                <a:solidFill>
                  <a:srgbClr val="C00000"/>
                </a:solidFill>
              </a:rPr>
              <a:t>30% had a ferritin &lt;100 µg/l, representing limited iron stores </a:t>
            </a:r>
            <a:r>
              <a:rPr lang="en-US" dirty="0"/>
              <a:t>or coexisting </a:t>
            </a:r>
            <a:r>
              <a:rPr lang="en-US" b="1" dirty="0">
                <a:solidFill>
                  <a:srgbClr val="7030A0"/>
                </a:solidFill>
              </a:rPr>
              <a:t>absolute iron deficiency in the setting of chronic disease.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46.2% of those with possible ACD had iron studies indicative of </a:t>
            </a:r>
            <a:r>
              <a:rPr lang="en-US" b="1" dirty="0">
                <a:solidFill>
                  <a:srgbClr val="7030A0"/>
                </a:solidFill>
              </a:rPr>
              <a:t>functional iron deficiency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5735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2031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J </a:t>
            </a:r>
            <a:r>
              <a:rPr lang="en-US" sz="2000" dirty="0" err="1"/>
              <a:t>Thorac</a:t>
            </a:r>
            <a:r>
              <a:rPr lang="en-US" sz="2000" dirty="0"/>
              <a:t> </a:t>
            </a:r>
            <a:r>
              <a:rPr lang="en-US" sz="2000" dirty="0" err="1"/>
              <a:t>Cardiovasc</a:t>
            </a:r>
            <a:r>
              <a:rPr lang="en-US" sz="2000" dirty="0"/>
              <a:t> </a:t>
            </a:r>
            <a:r>
              <a:rPr lang="en-US" sz="2000" dirty="0" err="1"/>
              <a:t>Surg</a:t>
            </a:r>
            <a:r>
              <a:rPr lang="en-US" sz="2000" dirty="0"/>
              <a:t> 2016;152:1412-20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b="1" dirty="0" smtClean="0"/>
              <a:t>Does the severity of preoperative anemia or blood transfusion have a stronger impact on long-term survival after cardiac surgery?</a:t>
            </a:r>
            <a:br>
              <a:rPr lang="en-US" sz="2800" b="1" dirty="0" smtClean="0"/>
            </a:br>
            <a:r>
              <a:rPr lang="en-US" sz="1400" dirty="0" smtClean="0"/>
              <a:t>Christian von </a:t>
            </a:r>
            <a:r>
              <a:rPr lang="en-US" sz="1400" dirty="0" err="1" smtClean="0"/>
              <a:t>Heymann</a:t>
            </a:r>
            <a:r>
              <a:rPr lang="en-US" sz="1400" dirty="0" smtClean="0"/>
              <a:t>, Lutz </a:t>
            </a:r>
            <a:r>
              <a:rPr lang="en-US" sz="1400" dirty="0" err="1" smtClean="0"/>
              <a:t>Kaufner</a:t>
            </a:r>
            <a:r>
              <a:rPr lang="en-US" sz="1400" dirty="0" smtClean="0"/>
              <a:t>, M Sander, C Spies, K Schmidt Hans </a:t>
            </a:r>
            <a:r>
              <a:rPr lang="en-US" sz="1400" dirty="0" err="1" smtClean="0"/>
              <a:t>Gombotz</a:t>
            </a:r>
            <a:r>
              <a:rPr lang="en-US" sz="1400" dirty="0" smtClean="0"/>
              <a:t>, Klaus-Dieter </a:t>
            </a:r>
            <a:r>
              <a:rPr lang="en-US" sz="1400" dirty="0" err="1" smtClean="0"/>
              <a:t>Wernecke</a:t>
            </a:r>
            <a:r>
              <a:rPr lang="en-US" sz="1400" dirty="0" smtClean="0"/>
              <a:t>, Felix </a:t>
            </a:r>
            <a:r>
              <a:rPr lang="en-US" sz="1400" dirty="0" err="1" smtClean="0"/>
              <a:t>Balzer</a:t>
            </a:r>
            <a:r>
              <a:rPr lang="en-US" sz="1400" dirty="0" smtClean="0"/>
              <a:t>,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68" y="1959250"/>
            <a:ext cx="8778032" cy="4811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2133600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The Journal of thoracic and cardiovascular surgery."/>
              </a:rPr>
              <a:t>J </a:t>
            </a:r>
            <a:r>
              <a:rPr lang="en-US" sz="1600" b="1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The Journal of thoracic and cardiovascular surgery."/>
              </a:rPr>
              <a:t>Thorac</a:t>
            </a:r>
            <a:r>
              <a:rPr lang="en-US" sz="1600" b="1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The Journal of thoracic and cardiovascular surgery."/>
              </a:rPr>
              <a:t> </a:t>
            </a:r>
            <a:r>
              <a:rPr lang="en-US" sz="1600" b="1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The Journal of thoracic and cardiovascular surgery."/>
              </a:rPr>
              <a:t>Cardiovasc</a:t>
            </a:r>
            <a:r>
              <a:rPr lang="en-US" sz="1600" b="1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The Journal of thoracic and cardiovascular surgery."/>
              </a:rPr>
              <a:t> Surg.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2016 Nov;152(5):1412-1420.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10.1016/j.jtcvs.2016.06.010.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kern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</a:t>
            </a:r>
            <a:r>
              <a:rPr lang="en-US" sz="2800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severity of preoperative anemia or blood transfusion have a stronger impact on long-term survival after cardiac surgery?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von </a:t>
            </a:r>
            <a:r>
              <a:rPr lang="en-US" sz="1600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Heymann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C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Kaufner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L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Sander M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Spies C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Schmidt K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Gombotz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 H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Wernecke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 KD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US" sz="1600" u="sng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Balzer</a:t>
            </a:r>
            <a:r>
              <a:rPr lang="en-US" sz="1600" u="sng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 F</a:t>
            </a:r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534400" cy="3840163"/>
          </a:xfrm>
        </p:spPr>
        <p:txBody>
          <a:bodyPr/>
          <a:lstStyle/>
          <a:p>
            <a:r>
              <a:rPr lang="en-US" dirty="0" smtClean="0"/>
              <a:t>Preoperative anemia (</a:t>
            </a:r>
            <a:r>
              <a:rPr lang="en-US" b="1" dirty="0">
                <a:solidFill>
                  <a:srgbClr val="FF0000"/>
                </a:solidFill>
              </a:rPr>
              <a:t>mild anemia: hazard ratio [HR], 1.441</a:t>
            </a:r>
            <a:r>
              <a:rPr lang="en-US" dirty="0"/>
              <a:t>; 95% confidence interval [CI], 1.201-1.728; </a:t>
            </a:r>
            <a:r>
              <a:rPr lang="en-US" b="1" dirty="0">
                <a:solidFill>
                  <a:srgbClr val="C00000"/>
                </a:solidFill>
              </a:rPr>
              <a:t>severe anemia: HR, 1.805</a:t>
            </a:r>
            <a:r>
              <a:rPr lang="en-US" dirty="0"/>
              <a:t>; 95% CI, 1.336-2.440) and </a:t>
            </a:r>
            <a:r>
              <a:rPr lang="en-US" b="1" dirty="0">
                <a:solidFill>
                  <a:srgbClr val="7030A0"/>
                </a:solidFill>
              </a:rPr>
              <a:t>intraoperative transfusion (HR, 1.340</a:t>
            </a:r>
            <a:r>
              <a:rPr lang="en-US" dirty="0"/>
              <a:t>; 95% CI, 1.109-1.620) were associated with decreased long-term survival. </a:t>
            </a:r>
          </a:p>
        </p:txBody>
      </p:sp>
    </p:spTree>
    <p:extLst>
      <p:ext uri="{BB962C8B-B14F-4D97-AF65-F5344CB8AC3E}">
        <p14:creationId xmlns="" xmlns:p14="http://schemas.microsoft.com/office/powerpoint/2010/main" val="683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1514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5</vt:lpstr>
      <vt:lpstr>Management of Preoperative Anemia in Cardiac Surgery</vt:lpstr>
      <vt:lpstr>Journal of Cardiothoracic and Vascular Anesthesia, Vol 30, No 4 (August), 2016: pp 896–900 The Prevalence and Impact of Preoperative Anemia in Patients Undergoing Cardiac Surgery for Rheumatic Heart Disease (India) Borde Deepak, et al.</vt:lpstr>
      <vt:lpstr>Hung M,BesserM,SharplesLD,etal. The prevalence and association with transfusion, intensive care unit stay and mortality of pre-operative anaemia in a cohort of cardiac surgery patients. Anaesthesia 66:812-818,2011</vt:lpstr>
      <vt:lpstr>Journal of Cardiothoracic and Vascular Anesthesia, Vol 30, No4 (August), 2016: pp 901–908 The Relationship Between Preoperative Hemoglobin Concentration, Use of Hospital Resources, and Outcomes in Cardiac Surgery (UK)    George Hallward et al.</vt:lpstr>
      <vt:lpstr>J Pak Med Assoc. 2011 Nov;61(11):1091-5. The incidence of anaemia in adult patients with cardiovascular diseases in northwest Iran. Alizadehasl A, Golmohammadi Z, Panjavi L, Mahmoodmoradi S, Azarfarin R.</vt:lpstr>
      <vt:lpstr>Slide 7</vt:lpstr>
      <vt:lpstr>J Thorac Cardiovasc Surg 2016;152:1412-20 Does the severity of preoperative anemia or blood transfusion have a stronger impact on long-term survival after cardiac surgery? Christian von Heymann, Lutz Kaufner, M Sander, C Spies, K Schmidt Hans Gombotz, Klaus-Dieter Wernecke, Felix Balzer,</vt:lpstr>
      <vt:lpstr>J Thorac Cardiovasc Surg. 2016 Nov;152(5):1412-1420. doi: 10.1016/j.jtcvs.2016.06.010.  Does the severity of preoperative anemia or blood transfusion have a stronger impact on long-term survival after cardiac surgery? von Heymann C1, Kaufner L2, Sander M2, Spies C2, Schmidt K2, Gombotz H3, Wernecke KD4, Balzer F2.</vt:lpstr>
      <vt:lpstr>Slide 10</vt:lpstr>
      <vt:lpstr>Slide 11</vt:lpstr>
      <vt:lpstr>Hepcidin and Anemia</vt:lpstr>
      <vt:lpstr>Correction of Preoperative Anemia</vt:lpstr>
      <vt:lpstr>Slide 14</vt:lpstr>
      <vt:lpstr>Slide 15</vt:lpstr>
      <vt:lpstr>Slide 16</vt:lpstr>
      <vt:lpstr>The patient was 59 years old diabetic female that candidate CABG due to CAD (3VD). </vt:lpstr>
      <vt:lpstr>Slide 18</vt:lpstr>
      <vt:lpstr>Slide 19</vt:lpstr>
      <vt:lpstr>She underwent treatment with Erythropoietin 4000 U twice a week for 6 weeks. </vt:lpstr>
      <vt:lpstr>Preoperative recombinant human Erythropoietin in anemic surgical patients Terri G Monk                        Critical Care 2004, 8(Suppl 2):S45-S48</vt:lpstr>
      <vt:lpstr>Anesthesiology. 2011 Nov;115(5):929-37. doi: 10.1097/ALN.0b013e318232004b. Effect of Single Recombinant Human Erythropoietin Injection on Transfusion Requirements in Preoperatively Anemic Patients Undergoing Valvular Heart Surgery Young-Chul Yoo, Jae-Kwang Shim, Jong-Chan Kim, Youn-Yi Jo, Jong-Hoon Lee,  Young-Lan Kwak</vt:lpstr>
      <vt:lpstr>Anesth Analg. 2017 Oct 19. A Review Article Perioperative Patient Blood Management to Improve Outcomes. Desai N1, Schofield N, Richards T. </vt:lpstr>
      <vt:lpstr>Anesth Analg. 2017 Aug 29.  Outcomes in Patients Undergoing Cardiac Surgery Who Decline Transfusion and Received Erythropoietin Compared to Patients Who Did Not: A Matched Cohort Study. Duce L1, Cooter ML, McCartney SL, Lombard FW, Guinn NR. </vt:lpstr>
      <vt:lpstr>Male Hb&lt;13 mg/dl Female Hb&lt;12 mg/dl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intuser</dc:creator>
  <cp:lastModifiedBy>intuser</cp:lastModifiedBy>
  <cp:revision>58</cp:revision>
  <dcterms:created xsi:type="dcterms:W3CDTF">2017-10-30T06:10:31Z</dcterms:created>
  <dcterms:modified xsi:type="dcterms:W3CDTF">2018-10-10T05:26:49Z</dcterms:modified>
</cp:coreProperties>
</file>